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95" r:id="rId3"/>
    <p:sldId id="264" r:id="rId4"/>
    <p:sldId id="266" r:id="rId5"/>
    <p:sldId id="267" r:id="rId6"/>
    <p:sldId id="262" r:id="rId7"/>
    <p:sldId id="296" r:id="rId8"/>
    <p:sldId id="257" r:id="rId9"/>
    <p:sldId id="263" r:id="rId10"/>
    <p:sldId id="258" r:id="rId11"/>
    <p:sldId id="259" r:id="rId12"/>
    <p:sldId id="276" r:id="rId13"/>
    <p:sldId id="297" r:id="rId14"/>
    <p:sldId id="298" r:id="rId15"/>
    <p:sldId id="299" r:id="rId16"/>
    <p:sldId id="300" r:id="rId17"/>
    <p:sldId id="301" r:id="rId18"/>
    <p:sldId id="260" r:id="rId19"/>
    <p:sldId id="261" r:id="rId20"/>
    <p:sldId id="285" r:id="rId21"/>
    <p:sldId id="286" r:id="rId22"/>
    <p:sldId id="288" r:id="rId23"/>
    <p:sldId id="287" r:id="rId24"/>
    <p:sldId id="289" r:id="rId25"/>
    <p:sldId id="277" r:id="rId26"/>
    <p:sldId id="278" r:id="rId27"/>
    <p:sldId id="279" r:id="rId28"/>
    <p:sldId id="280" r:id="rId29"/>
    <p:sldId id="281" r:id="rId30"/>
    <p:sldId id="284" r:id="rId31"/>
    <p:sldId id="268" r:id="rId32"/>
    <p:sldId id="269" r:id="rId33"/>
    <p:sldId id="270" r:id="rId34"/>
    <p:sldId id="271" r:id="rId35"/>
    <p:sldId id="272" r:id="rId36"/>
    <p:sldId id="273" r:id="rId37"/>
    <p:sldId id="294" r:id="rId38"/>
    <p:sldId id="309" r:id="rId39"/>
    <p:sldId id="274" r:id="rId40"/>
    <p:sldId id="275" r:id="rId41"/>
    <p:sldId id="290" r:id="rId42"/>
    <p:sldId id="291" r:id="rId43"/>
    <p:sldId id="292" r:id="rId44"/>
    <p:sldId id="293" r:id="rId45"/>
    <p:sldId id="302" r:id="rId46"/>
    <p:sldId id="303" r:id="rId47"/>
    <p:sldId id="304" r:id="rId48"/>
    <p:sldId id="310" r:id="rId49"/>
    <p:sldId id="311" r:id="rId50"/>
    <p:sldId id="312" r:id="rId51"/>
    <p:sldId id="308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25" y="-2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theme" Target="theme/theme1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BC1FE-2F44-475E-8093-3FFF588E0E6C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52DDC-8480-4F9F-9AA6-4CA47384D4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47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52DDC-8480-4F9F-9AA6-4CA47384D4A5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6316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52DDC-8480-4F9F-9AA6-4CA47384D4A5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899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337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21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220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984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192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768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344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497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677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906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013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27C64-3B1F-4287-A47F-4698C732BFBF}" type="datetimeFigureOut">
              <a:rPr lang="en-IN" smtClean="0"/>
              <a:t>24-02-2026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E1FDF-3844-4027-9CFD-A1FC66D6457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560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png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1668"/>
          <a:stretch/>
        </p:blipFill>
        <p:spPr bwMode="auto">
          <a:xfrm>
            <a:off x="0" y="304800"/>
            <a:ext cx="9144000" cy="2733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2590800"/>
            <a:ext cx="80009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IN" sz="5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EXTRACORPOREAL </a:t>
            </a:r>
            <a:r>
              <a:rPr lang="en-IN" sz="5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MEMBRANE</a:t>
            </a:r>
            <a:r>
              <a:rPr lang="en-IN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OXYGENATION</a:t>
            </a:r>
            <a:endParaRPr lang="en-US" sz="54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6822" y="4194061"/>
            <a:ext cx="2928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cardiopulmonary life-support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76B85-13BE-EF09-556D-840139AC4EC0}"/>
              </a:ext>
            </a:extLst>
          </p:cNvPr>
          <p:cNvSpPr txBox="1"/>
          <p:nvPr/>
        </p:nvSpPr>
        <p:spPr>
          <a:xfrm>
            <a:off x="5884868" y="4724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dirty="0"/>
              <a:t>Sanjeev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3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81534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0549" y="5791200"/>
            <a:ext cx="80962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/>
              <a:t>ECLS: extracorporeal life support; ECMO: extracorporeal membrane oxygenation; </a:t>
            </a:r>
            <a:r>
              <a:rPr lang="pt-BR" sz="1100" dirty="0"/>
              <a:t>ECCO</a:t>
            </a:r>
            <a:r>
              <a:rPr lang="pt-BR" sz="1100" baseline="-25000" dirty="0"/>
              <a:t>2</a:t>
            </a:r>
            <a:r>
              <a:rPr lang="pt-BR" sz="1100" dirty="0"/>
              <a:t>R: extracorporeal carbon dioxide removal.</a:t>
            </a:r>
            <a:endParaRPr lang="en-IN" sz="1100" dirty="0"/>
          </a:p>
        </p:txBody>
      </p:sp>
      <p:sp>
        <p:nvSpPr>
          <p:cNvPr id="5" name="Rectangle 4"/>
          <p:cNvSpPr/>
          <p:nvPr/>
        </p:nvSpPr>
        <p:spPr>
          <a:xfrm>
            <a:off x="2321096" y="304800"/>
            <a:ext cx="4692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Different Types of ECMO</a:t>
            </a:r>
          </a:p>
        </p:txBody>
      </p:sp>
    </p:spTree>
    <p:extLst>
      <p:ext uri="{BB962C8B-B14F-4D97-AF65-F5344CB8AC3E}">
        <p14:creationId xmlns:p14="http://schemas.microsoft.com/office/powerpoint/2010/main" val="2179379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79248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</a:rPr>
              <a:t>Two most common forms of ECMO used in the intensive care unit:-</a:t>
            </a:r>
          </a:p>
          <a:p>
            <a:pPr algn="just"/>
            <a:endParaRPr lang="en-US" sz="20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Venovenous</a:t>
            </a:r>
            <a:r>
              <a:rPr lang="en-US" dirty="0"/>
              <a:t> ECMO (almost exclusively for respiratory failure).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veno</a:t>
            </a:r>
            <a:r>
              <a:rPr lang="en-US" sz="2400" b="1" dirty="0">
                <a:solidFill>
                  <a:srgbClr val="C00000"/>
                </a:solidFill>
              </a:rPr>
              <a:t>arterial</a:t>
            </a:r>
            <a:r>
              <a:rPr lang="en-US" dirty="0"/>
              <a:t> ECMO (for circulatory failure).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819400"/>
            <a:ext cx="838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</a:rPr>
              <a:t>Extracorporeal carbon dioxide removal (ECCO2R)</a:t>
            </a:r>
            <a:r>
              <a:rPr lang="en-US" sz="2000" dirty="0">
                <a:solidFill>
                  <a:srgbClr val="C00000"/>
                </a:solidFill>
              </a:rPr>
              <a:t>: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600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1600" dirty="0"/>
              <a:t>Extracorporeal CO</a:t>
            </a:r>
            <a:r>
              <a:rPr lang="en-US" sz="1600" baseline="-25000" dirty="0"/>
              <a:t>2</a:t>
            </a:r>
            <a:r>
              <a:rPr lang="en-US" sz="1600" dirty="0"/>
              <a:t> removal (ECCO</a:t>
            </a:r>
            <a:r>
              <a:rPr lang="en-US" sz="1600" baseline="-25000" dirty="0"/>
              <a:t>2</a:t>
            </a:r>
            <a:r>
              <a:rPr lang="en-US" sz="1600" dirty="0"/>
              <a:t>R) is another form of ECLS, used for the sole purpose of CO</a:t>
            </a:r>
            <a:r>
              <a:rPr lang="en-US" sz="1600" baseline="-25000" dirty="0"/>
              <a:t>2</a:t>
            </a:r>
            <a:r>
              <a:rPr lang="en-US" sz="1600" dirty="0"/>
              <a:t> removal.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sz="16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1600" dirty="0"/>
              <a:t>It is not intended to impact the patient's oxygenation and typically provides only modest oxygenation at best.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sz="16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1600" dirty="0"/>
              <a:t>It provides no cardiac support.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sz="16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1600" dirty="0"/>
              <a:t>It is a common configuration used in patients with pure hypercapnic respiratory failure or patients with less severe forms of the acute respiratory distress syndrome who might benefit from increased lung-protective ventilatory strategies.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046806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129967"/>
              </p:ext>
            </p:extLst>
          </p:nvPr>
        </p:nvGraphicFramePr>
        <p:xfrm>
          <a:off x="381000" y="1066800"/>
          <a:ext cx="8458200" cy="4876798"/>
        </p:xfrm>
        <a:graphic>
          <a:graphicData uri="http://schemas.openxmlformats.org/drawingml/2006/table">
            <a:tbl>
              <a:tblPr/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345">
                <a:tc>
                  <a:txBody>
                    <a:bodyPr/>
                    <a:lstStyle/>
                    <a:p>
                      <a:pPr algn="ctr" fontAlgn="ctr"/>
                      <a:r>
                        <a:rPr lang="en-IN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 ECMO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VV ECMO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855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Provides cardiac support to assist systemic circulation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Does not provide cardiac support to assist systemic circulation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Requires arterial and venous cannulation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Requires only venous cannulation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8363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Bypasses pulmonary circulation/decreases pulmonary artery pressures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Maintains pulmonary blood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Could be used in RV failure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Can’t be used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Lower perfusion rates are needed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Higher perfusion rates are needed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algn="l" fontAlgn="ctr"/>
                      <a:r>
                        <a:rPr lang="en-IN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Higher PaO</a:t>
                      </a:r>
                      <a:r>
                        <a:rPr lang="en-IN" b="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IN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 is achieved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Lower PaO</a:t>
                      </a:r>
                      <a:r>
                        <a:rPr lang="en-IN" b="0" baseline="-25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IN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 is achieved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5855">
                <a:tc>
                  <a:txBody>
                    <a:bodyPr/>
                    <a:lstStyle/>
                    <a:p>
                      <a:pPr algn="l" fontAlgn="ctr"/>
                      <a:r>
                        <a:rPr lang="en-US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ECMO circuit connected in parallel to the heart and lungs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ECMO circuit connected in series to the heart and lungs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9600" y="347992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cs typeface="Arial" pitchFamily="34" charset="0"/>
              </a:rPr>
              <a:t>DIFFERENCES BETWEEN VENOARTERIAL AND VENOVENOUS EXTRACORPOREAL MEMBRANE OXYGENATION</a:t>
            </a:r>
            <a:r>
              <a:rPr lang="en-US" dirty="0">
                <a:latin typeface="Arial" pitchFamily="34" charset="0"/>
                <a:cs typeface="Arial" pitchFamily="34" charset="0"/>
              </a:rPr>
              <a:t>: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66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3314" y="304800"/>
            <a:ext cx="2831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MODES OF ECMO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1" y="990600"/>
            <a:ext cx="769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IN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Used for respiratory failure refractory to mechanical ventilation</a:t>
            </a:r>
            <a:r>
              <a:rPr lang="en-US" sz="2400" dirty="0"/>
              <a:t>.</a:t>
            </a:r>
          </a:p>
          <a:p>
            <a:pPr algn="just"/>
            <a:endParaRPr lang="en-US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To provide adequate gas exchange to support life and thereby facilitating a significant reduction in mechanical ventilation, reducing ventilator-associated lung injury and allowing the best chance of lung recovery. Minimize mechanical ventilation and lower the risk of ventilator-induced lung injury.</a:t>
            </a:r>
            <a:endParaRPr lang="en-I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9" y="3827191"/>
            <a:ext cx="1828799" cy="283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68" y="3886200"/>
            <a:ext cx="5091113" cy="271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84" y="1001485"/>
            <a:ext cx="27765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66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"/>
          <a:stretch/>
        </p:blipFill>
        <p:spPr bwMode="auto">
          <a:xfrm>
            <a:off x="4446441" y="609600"/>
            <a:ext cx="4697559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714" y="609600"/>
            <a:ext cx="457200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</a:rPr>
              <a:t>INDICATIONS:</a:t>
            </a:r>
          </a:p>
          <a:p>
            <a:endParaRPr lang="en-IN" sz="1000" b="1" dirty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00B050"/>
                </a:solidFill>
              </a:rPr>
              <a:t>Severe Pneumonia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00B050"/>
                </a:solidFill>
              </a:rPr>
              <a:t>Status Asthmatics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00B050"/>
                </a:solidFill>
              </a:rPr>
              <a:t>Pulmonary Vasculitus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00B050"/>
                </a:solidFill>
              </a:rPr>
              <a:t>ARDS from primary lung injury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00B050"/>
                </a:solidFill>
              </a:rPr>
              <a:t>Acute graft failure following lung transplantation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72142" y="3036341"/>
            <a:ext cx="529045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CONTRAINDICATIONS:</a:t>
            </a:r>
            <a:endParaRPr lang="en-IN" dirty="0"/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FF0000"/>
                </a:solidFill>
              </a:rPr>
              <a:t>Age: &gt; 70 years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FF0000"/>
                </a:solidFill>
              </a:rPr>
              <a:t>Active malignancy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FF0000"/>
                </a:solidFill>
              </a:rPr>
              <a:t>Severe brain injury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Previous Bone marrow transplant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Previous heart, lung, renal transplant (&gt;30 days)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AIDS defining illness despite antiretroviral therapy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Cirrhosis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End-stage renal failure (dialysis)</a:t>
            </a:r>
          </a:p>
          <a:p>
            <a:r>
              <a:rPr lang="en-IN" b="1" dirty="0">
                <a:solidFill>
                  <a:srgbClr val="C00000"/>
                </a:solidFill>
              </a:rPr>
              <a:t>Specific Exclusions for VV ECMO</a:t>
            </a:r>
            <a:r>
              <a:rPr lang="en-IN" b="1" dirty="0"/>
              <a:t>:</a:t>
            </a:r>
          </a:p>
          <a:p>
            <a:endParaRPr lang="en-IN" sz="8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Chronic lung disease not eligible for transplant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Profound shock with multiorgan failure</a:t>
            </a:r>
          </a:p>
        </p:txBody>
      </p:sp>
    </p:spTree>
    <p:extLst>
      <p:ext uri="{BB962C8B-B14F-4D97-AF65-F5344CB8AC3E}">
        <p14:creationId xmlns:p14="http://schemas.microsoft.com/office/powerpoint/2010/main" val="2066762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3999"/>
          <a:stretch/>
        </p:blipFill>
        <p:spPr bwMode="auto">
          <a:xfrm>
            <a:off x="4767943" y="762000"/>
            <a:ext cx="437605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03"/>
            <a:ext cx="2787636" cy="108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399" y="1524000"/>
            <a:ext cx="42345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Provide both circulatory and gas exchange support.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Considered in patients with severe cardiac failure or combined cardiac and respiratory failure refractory to inotropes, intra-aortic balloon counterpulsation and mechanical ventilation.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Very similar to cardiopulmonary bypass use during cardiac surgery and can be considered as longer term cardiopulmonary bypass. 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Used at low flows (2-3 L/min) as partial assistance to native cardiac output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838200" y="6219149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 at higher flows (4-6 L/min) completely replacing native cardiac output </a:t>
            </a:r>
          </a:p>
        </p:txBody>
      </p:sp>
    </p:spTree>
    <p:extLst>
      <p:ext uri="{BB962C8B-B14F-4D97-AF65-F5344CB8AC3E}">
        <p14:creationId xmlns:p14="http://schemas.microsoft.com/office/powerpoint/2010/main" val="246903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533400"/>
            <a:ext cx="4139293" cy="546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" y="34199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INDICATIONS</a:t>
            </a:r>
          </a:p>
          <a:p>
            <a:r>
              <a:rPr lang="en-IN" dirty="0"/>
              <a:t>Profound unresponsive shock from: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Myocarditis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Myocardial infarction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Pulmonary embolism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Drug overdose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Cardiomyopathy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Primary graft failure post heart transplant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Bridge to heart transplantation or VAD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Post cardiotomy (outcome often poor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256" y="3253808"/>
            <a:ext cx="850174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CONTRAINDICATIONS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FF0000"/>
                </a:solidFill>
              </a:rPr>
              <a:t>Age: &gt; 70 years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FF0000"/>
                </a:solidFill>
              </a:rPr>
              <a:t>Active malignancy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>
                <a:solidFill>
                  <a:srgbClr val="FF0000"/>
                </a:solidFill>
              </a:rPr>
              <a:t>Severe brain injury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Previous Bone marrow transplant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Previous heart, lung, renal transplant (&gt;30 days)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AIDS defining illness despite antiretroviral therapy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Cirrhosis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sz="1400" dirty="0"/>
              <a:t>End-stage renal failure (dialysis)</a:t>
            </a:r>
          </a:p>
          <a:p>
            <a:r>
              <a:rPr lang="en-IN" b="1" dirty="0">
                <a:solidFill>
                  <a:srgbClr val="C00000"/>
                </a:solidFill>
              </a:rPr>
              <a:t>Specific Contraindications to V-A ECMO</a:t>
            </a:r>
            <a:endParaRPr lang="en-IN" dirty="0"/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Aortic dissection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Severe aortic regurgitation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Multiorgan failure</a:t>
            </a:r>
          </a:p>
        </p:txBody>
      </p:sp>
    </p:spTree>
    <p:extLst>
      <p:ext uri="{BB962C8B-B14F-4D97-AF65-F5344CB8AC3E}">
        <p14:creationId xmlns:p14="http://schemas.microsoft.com/office/powerpoint/2010/main" val="2837599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438400" cy="94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1524000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ECMO CPR is peripheral V-A ECMO deployed in patients undergoing advanced life support (ALS) for cardiac arrest.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It is indicated in select patients with refractory cardiac arrest when conventional ALS is unable to achieve return of spontaneous circulation (ROSC).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Clinical trial are currently underway.  Initial case series suggest greater than 30% survival to hospital discharge.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0724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2456081"/>
            <a:ext cx="3007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COMPONENTS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7416"/>
          <a:stretch/>
        </p:blipFill>
        <p:spPr bwMode="auto">
          <a:xfrm>
            <a:off x="2377355" y="3276600"/>
            <a:ext cx="4196443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337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752600"/>
            <a:ext cx="60198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Tubing and cannulas</a:t>
            </a:r>
            <a:endParaRPr lang="en-US" sz="2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Centrifugal pump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Oxygenator/ Membrane lung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Heat exchanger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658505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ECMO system consists of four main components</a:t>
            </a:r>
            <a:endParaRPr lang="en-I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600200"/>
            <a:ext cx="419417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2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519069"/>
            <a:ext cx="3066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DEFINITION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1676400"/>
            <a:ext cx="78486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Extracorporeal life support (ECLS) </a:t>
            </a:r>
            <a:r>
              <a:rPr lang="en-US" sz="2400" dirty="0"/>
              <a:t>is the application of extracorporeal technology to facilitate gas exchange or circulatory support, including extracorporeal membrane oxygenation (ECMO) and related techniques.</a:t>
            </a:r>
          </a:p>
          <a:p>
            <a:pPr algn="just"/>
            <a:endParaRPr lang="en-US" sz="2000" dirty="0"/>
          </a:p>
          <a:p>
            <a:pPr algn="just"/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Extracorporeal cardiopulmonary resuscitation (ECPR) </a:t>
            </a:r>
            <a:r>
              <a:rPr lang="en-US" sz="2000" dirty="0"/>
              <a:t>is the emergent application of ECLS to support patients who have sustained refractory or recurrent cardiac arrest.</a:t>
            </a:r>
          </a:p>
        </p:txBody>
      </p:sp>
    </p:spTree>
    <p:extLst>
      <p:ext uri="{BB962C8B-B14F-4D97-AF65-F5344CB8AC3E}">
        <p14:creationId xmlns:p14="http://schemas.microsoft.com/office/powerpoint/2010/main" val="1850192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53" y="1524000"/>
            <a:ext cx="2273547" cy="243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271789"/>
            <a:ext cx="30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CIRCUIT / TUBING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44286" y="1143000"/>
            <a:ext cx="8153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Made from polyvinylchloride (PVC), mixed with a plasticizer.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The amount of plasticizer added determines the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flexibility of the tubing.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Currently, diethylhexyl phthalate (DEHP) is used as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a plasticizer to ensure ECMO circuits are flexible.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Tubing length and diameter contribute to blood flow.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Achieving the desired flow is determined by the vascular access site, the diameter of drainage tubing, the diameter of the access (drainage) cannula, resistance and certain pump properties.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Typically the tubing in our adult ECMO circuits has an external diameter of 3/8th of an inch. Blood flow through one meter of this size tubing, with a pressure gradient of 100 mmHg is typically around 5 L/min.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81584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3800" y="374579"/>
            <a:ext cx="200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CANNULAE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26" y="1066800"/>
            <a:ext cx="7920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dirty="0"/>
              <a:t>Cannulae are plastic tubes that are inserted into the vascular system for drainage or re-infusion of blood.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766724" y="1981200"/>
            <a:ext cx="792007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ACCESS (DRAINAGE) CANNULA </a:t>
            </a:r>
            <a:r>
              <a:rPr lang="en-US" dirty="0"/>
              <a:t>drains blood from the venous system into the ECMO circuit in both VV or VA ECMO.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RETURN (RE-INFUSION) CANNULA</a:t>
            </a:r>
            <a:r>
              <a:rPr lang="en-US" dirty="0"/>
              <a:t> delivers blood back to the patient from the ECMO circuit. Only single stage cannulae that expel blood from the cannula tip are used for this purpose.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DISTAL PERFUSION CANNULA</a:t>
            </a:r>
            <a:r>
              <a:rPr lang="en-US" dirty="0"/>
              <a:t> delivers blood </a:t>
            </a:r>
            <a:r>
              <a:rPr lang="en-US" dirty="0" err="1"/>
              <a:t>antegrade</a:t>
            </a:r>
            <a:r>
              <a:rPr lang="en-US" dirty="0"/>
              <a:t> into the superficial femoral artery distal to the ECMO return cannula to maintain perfusion to the leg in a femoral </a:t>
            </a:r>
            <a:r>
              <a:rPr lang="en-US" dirty="0" err="1"/>
              <a:t>cannulation</a:t>
            </a:r>
            <a:r>
              <a:rPr lang="en-US" dirty="0"/>
              <a:t>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/>
              <a:t>In case of complications or by preference of the ECMO </a:t>
            </a:r>
            <a:r>
              <a:rPr lang="en-US" sz="1400" dirty="0" err="1"/>
              <a:t>centre</a:t>
            </a:r>
            <a:r>
              <a:rPr lang="en-US" sz="1400" dirty="0"/>
              <a:t> perfusion to the perfusion cannula can also be inserted into a distal artery (e.g. </a:t>
            </a:r>
            <a:r>
              <a:rPr lang="en-US" sz="1400" dirty="0" err="1"/>
              <a:t>dorsalis</a:t>
            </a:r>
            <a:r>
              <a:rPr lang="en-US" sz="1400" dirty="0"/>
              <a:t> </a:t>
            </a:r>
            <a:r>
              <a:rPr lang="en-US" sz="1400" dirty="0" err="1"/>
              <a:t>pedis</a:t>
            </a:r>
            <a:r>
              <a:rPr lang="en-US" sz="1400" dirty="0"/>
              <a:t>) and blood is supplied to the leg retrograde.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1213967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33400"/>
            <a:ext cx="800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MULTI-STAGE CANNULAE: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These are able to drain blood through side holes over a long (20-25cm) region of the distal cannula including to the tip.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Theoretically, they allow greater flow for lower suction pressure. In practice, most blood enters the cannula via the most proximal side ports.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This has major implications for siting the cannula (VV ECMO Configurations). They are also referred to as venous cannulae</a:t>
            </a:r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1"/>
            <a:ext cx="344155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76601"/>
            <a:ext cx="3454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36671" y="5867401"/>
            <a:ext cx="3470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Distal Perfusion Cannula </a:t>
            </a:r>
            <a:r>
              <a:rPr lang="en-IN" sz="1400" b="1" dirty="0">
                <a:solidFill>
                  <a:srgbClr val="C00000"/>
                </a:solidFill>
              </a:rPr>
              <a:t>– reinforced distal perfusion </a:t>
            </a:r>
            <a:r>
              <a:rPr lang="en-IN" sz="1400" b="1" dirty="0" err="1">
                <a:solidFill>
                  <a:srgbClr val="C00000"/>
                </a:solidFill>
              </a:rPr>
              <a:t>cannulae</a:t>
            </a:r>
            <a:r>
              <a:rPr lang="en-IN" sz="1400" b="1" dirty="0">
                <a:solidFill>
                  <a:srgbClr val="C00000"/>
                </a:solidFill>
              </a:rPr>
              <a:t> size 6 and 8 </a:t>
            </a:r>
            <a:r>
              <a:rPr lang="en-IN" sz="1400" b="1" dirty="0" err="1">
                <a:solidFill>
                  <a:srgbClr val="C00000"/>
                </a:solidFill>
              </a:rPr>
              <a:t>Fr</a:t>
            </a:r>
            <a:endParaRPr lang="en-IN" sz="14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5867401"/>
            <a:ext cx="2077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Multi-stage cannula</a:t>
            </a:r>
          </a:p>
        </p:txBody>
      </p:sp>
    </p:spTree>
    <p:extLst>
      <p:ext uri="{BB962C8B-B14F-4D97-AF65-F5344CB8AC3E}">
        <p14:creationId xmlns:p14="http://schemas.microsoft.com/office/powerpoint/2010/main" val="345755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807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SPECIFICATION OF CANNULAE:</a:t>
            </a:r>
          </a:p>
          <a:p>
            <a:pPr algn="just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SINGLE-STAGE CANNULAE: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These have a short perforated region near the tip to return or access blood.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Depending on their length they are often referred to as venous (longer length e.g. 50-60 cm – see figure 1) and arterial (short e.g. 15-20 cm – see figure 2) with a side port for the connection of a distal perfusion cannula.</a:t>
            </a:r>
          </a:p>
          <a:p>
            <a:pPr algn="just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3567172"/>
            <a:ext cx="35052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5081"/>
            <a:ext cx="3352800" cy="24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599" y="6005572"/>
            <a:ext cx="286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Single-stage venous cannula</a:t>
            </a:r>
          </a:p>
        </p:txBody>
      </p:sp>
      <p:sp>
        <p:nvSpPr>
          <p:cNvPr id="4" name="Rectangle 3"/>
          <p:cNvSpPr/>
          <p:nvPr/>
        </p:nvSpPr>
        <p:spPr>
          <a:xfrm>
            <a:off x="5181600" y="6005572"/>
            <a:ext cx="2877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Single-stage arterial cannula</a:t>
            </a:r>
          </a:p>
        </p:txBody>
      </p:sp>
    </p:spTree>
    <p:extLst>
      <p:ext uri="{BB962C8B-B14F-4D97-AF65-F5344CB8AC3E}">
        <p14:creationId xmlns:p14="http://schemas.microsoft.com/office/powerpoint/2010/main" val="1326534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2590800"/>
            <a:ext cx="3570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CANNULATION APPROACH</a:t>
            </a:r>
          </a:p>
        </p:txBody>
      </p:sp>
    </p:spTree>
    <p:extLst>
      <p:ext uri="{BB962C8B-B14F-4D97-AF65-F5344CB8AC3E}">
        <p14:creationId xmlns:p14="http://schemas.microsoft.com/office/powerpoint/2010/main" val="3513212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3048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PERIPHERAL VENO-ARTERIAL ECMO CANNULATION APPROACH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/>
          <a:stretch/>
        </p:blipFill>
        <p:spPr bwMode="auto">
          <a:xfrm>
            <a:off x="655872" y="1186542"/>
            <a:ext cx="7984655" cy="437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988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5556" y="257738"/>
            <a:ext cx="5456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VENO-VENOUS ECMO: TWO CANNULATION APPROACH</a:t>
            </a:r>
            <a:endParaRPr lang="en-I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"/>
          <a:stretch/>
        </p:blipFill>
        <p:spPr bwMode="auto">
          <a:xfrm>
            <a:off x="1066800" y="1186543"/>
            <a:ext cx="6934200" cy="518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079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30401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VENO-ARTERIAL ECMO CANNULATION APPROACH</a:t>
            </a:r>
          </a:p>
        </p:txBody>
      </p:sp>
      <p:pic>
        <p:nvPicPr>
          <p:cNvPr id="4100" name="Picture 4" descr="An external file that holds a picture, illustration, etc.&#10;Object name is jtd-07-07-E166-f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/>
          <a:stretch/>
        </p:blipFill>
        <p:spPr bwMode="auto">
          <a:xfrm>
            <a:off x="2133600" y="838200"/>
            <a:ext cx="4419600" cy="523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374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368941"/>
            <a:ext cx="5311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CONFIGURATION WITH RVAD USED AS ECMO</a:t>
            </a:r>
            <a:endParaRPr lang="en-I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An external file that holds a picture, illustration, etc.&#10;Object name is jtd-07-07-E166-f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/>
          <a:stretch/>
        </p:blipFill>
        <p:spPr bwMode="auto">
          <a:xfrm>
            <a:off x="2035629" y="990600"/>
            <a:ext cx="4572000" cy="551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91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381000"/>
            <a:ext cx="3507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CENTRIFUGAL PUMP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314" y="1143000"/>
            <a:ext cx="762000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ECMO blood pump controls the blood flow for the patient.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8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OCCLUSIVE PUMPS </a:t>
            </a:r>
            <a:r>
              <a:rPr lang="en-US" dirty="0"/>
              <a:t>are positive displacement pumps and include roller pumps. These pumps will displace a volume of fluid depending on the speed of the pump, and are </a:t>
            </a:r>
            <a:r>
              <a:rPr lang="en-US" b="1" dirty="0"/>
              <a:t>insensitive</a:t>
            </a:r>
            <a:r>
              <a:rPr lang="en-US" dirty="0"/>
              <a:t> to afterload.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8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NON OCCLUSIVE PUMPS / ROTARY PUMPS </a:t>
            </a:r>
            <a:r>
              <a:rPr lang="en-US" dirty="0"/>
              <a:t>can be centrifugal, diagonal or axial. These pumps are </a:t>
            </a:r>
            <a:r>
              <a:rPr lang="en-US" b="1" dirty="0"/>
              <a:t>all preload dependent and afterload sensitive</a:t>
            </a:r>
            <a:r>
              <a:rPr lang="en-US" dirty="0"/>
              <a:t>. Importantly, these pumps are limited in the amount of pressure they can generate.</a:t>
            </a:r>
          </a:p>
          <a:p>
            <a:pPr marL="285750" indent="-285750">
              <a:buFont typeface="Wingdings" pitchFamily="2" charset="2"/>
              <a:buChar char="ü"/>
            </a:pPr>
            <a:endParaRPr lang="en-I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/>
          <a:stretch/>
        </p:blipFill>
        <p:spPr bwMode="auto">
          <a:xfrm>
            <a:off x="2256064" y="3570514"/>
            <a:ext cx="4762500" cy="318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71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154" y="609600"/>
            <a:ext cx="82296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Kolff and Berk in 1944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noted that blood became oxygenated as it passed through the </a:t>
            </a:r>
            <a:r>
              <a:rPr lang="en-US" sz="1400" dirty="0">
                <a:solidFill>
                  <a:srgbClr val="C00000"/>
                </a:solidFill>
              </a:rPr>
              <a:t>cellophane chambers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of their artificial kidney.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In 1953 by Gibbon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who used artificial oxygenation and perfusion support for the </a:t>
            </a:r>
            <a:r>
              <a:rPr lang="en-US" sz="1400" dirty="0">
                <a:solidFill>
                  <a:srgbClr val="C00000"/>
                </a:solidFill>
              </a:rPr>
              <a:t>first successful open heart operation.</a:t>
            </a:r>
          </a:p>
          <a:p>
            <a:pPr algn="just"/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in the late 1960s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ECMO technology was developed by a team led by Robert H. Bartlett, MD.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In 1965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Rashkind and colleagues were the first to use a bubble oxygenator as support in a neonate dying of respiratory failure.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In 1969, Dorson </a:t>
            </a:r>
            <a:r>
              <a:rPr lang="en-US" sz="1400" b="1" i="1" dirty="0">
                <a:solidFill>
                  <a:srgbClr val="00B050"/>
                </a:solidFill>
              </a:rPr>
              <a:t>et al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 reported the use of a membrane oxygenator for cardiopulmonary bypass in infants.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In 1970, Baffes </a:t>
            </a:r>
            <a:r>
              <a:rPr lang="en-US" sz="1400" b="1" i="1" dirty="0">
                <a:solidFill>
                  <a:srgbClr val="00B050"/>
                </a:solidFill>
              </a:rPr>
              <a:t>et al</a:t>
            </a:r>
            <a:r>
              <a:rPr lang="en-US" sz="1400" i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 reported the successful use of extracorporeal membrane oxygenation as support in infants with congenital heart defects undergoing cardiac surgery.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ECMO was first used successfully in 1971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by a patient with severe lung dysfunction after a motorcycle accident.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In 1976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, it was also used successfully for a baby who had severe lung injury from meconium aspiration, which led to increased use in the pediatric population.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400" b="1" dirty="0">
                <a:solidFill>
                  <a:srgbClr val="00B050"/>
                </a:solidFill>
              </a:rPr>
              <a:t>In 2009, ECMO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was used worldwide in the treatment of severe lung failure during the H1N1 influenza pandemic.</a:t>
            </a:r>
            <a:endParaRPr lang="en-IN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5675" y="228600"/>
            <a:ext cx="2528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ECLS HISTORY</a:t>
            </a:r>
          </a:p>
        </p:txBody>
      </p:sp>
    </p:spTree>
    <p:extLst>
      <p:ext uri="{BB962C8B-B14F-4D97-AF65-F5344CB8AC3E}">
        <p14:creationId xmlns:p14="http://schemas.microsoft.com/office/powerpoint/2010/main" val="2928702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4919" y="405276"/>
            <a:ext cx="2172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OXYGENATOR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74914" y="1143000"/>
            <a:ext cx="7772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The Maquet Quadrox ID is the current gas exchange device.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Made from plasma resistant hydrophobic PMP (poly-methyl pentene) hollow fibers and contain an integrated heat exchanger.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Designed in order to reduce the formation of micro bubbles and protect against bacterial contamination.</a:t>
            </a:r>
            <a:endParaRPr lang="en-IN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685" r="52151" b="48434"/>
          <a:stretch/>
        </p:blipFill>
        <p:spPr bwMode="auto">
          <a:xfrm>
            <a:off x="794656" y="3450771"/>
            <a:ext cx="2712919" cy="269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0" t="685" r="1193" b="49657"/>
          <a:stretch/>
        </p:blipFill>
        <p:spPr bwMode="auto">
          <a:xfrm>
            <a:off x="3581400" y="3450771"/>
            <a:ext cx="2514600" cy="269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7" t="54227" b="685"/>
          <a:stretch/>
        </p:blipFill>
        <p:spPr bwMode="auto">
          <a:xfrm>
            <a:off x="6237516" y="3450770"/>
            <a:ext cx="2562223" cy="269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835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1981200"/>
            <a:ext cx="39950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INDICATIONS OF ECMO FOR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CARDIAC SUPPORT</a:t>
            </a:r>
            <a:endParaRPr lang="en-IN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34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Typical cardiac indications include refractory low cardiac output (cardiac index less 2 L⁄min⁄m2) and hypotension (systolic blood pressure &lt;90 mmHg) despite adequate intravascular volume, high dose inotropic agents and an intra-aortic balloon pump.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ECMO Indications for cardiac support (VA ECMO only):</a:t>
            </a:r>
            <a:endParaRPr lang="en-I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2274332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Cardiogenic shock Severe cardiac failure due to almost any cause</a:t>
            </a:r>
            <a:r>
              <a:rPr lang="en-IN" b="1" dirty="0"/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2665988"/>
            <a:ext cx="6629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Acute coronary syndrome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Cardiac arrhythmic storm refractory to other measures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Sepsis with profound cardiac depression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Drug overdose/toxicity with profound cardiac depression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 Myocarditis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 Pulmonary embolism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 Isolated cardiac trauma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 Acute anaphylaxis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51054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Post cardiotomy: Inability to wean from cardiopulmonary bypass after cardiac surgery.</a:t>
            </a:r>
          </a:p>
        </p:txBody>
      </p:sp>
    </p:spTree>
    <p:extLst>
      <p:ext uri="{BB962C8B-B14F-4D97-AF65-F5344CB8AC3E}">
        <p14:creationId xmlns:p14="http://schemas.microsoft.com/office/powerpoint/2010/main" val="235959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09600"/>
            <a:ext cx="853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Post heart transplant: primary graft failure after heart or heart-lung transplantation.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Chronic cardiomyopathy: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endParaRPr lang="en-IN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Periprocedural support for high-risk percutaneous cardiac interventions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Bridge to transplant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6029" y="14405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as a bridge to longer term VAD support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as a bridge to decision</a:t>
            </a:r>
          </a:p>
        </p:txBody>
      </p:sp>
    </p:spTree>
    <p:extLst>
      <p:ext uri="{BB962C8B-B14F-4D97-AF65-F5344CB8AC3E}">
        <p14:creationId xmlns:p14="http://schemas.microsoft.com/office/powerpoint/2010/main" val="2509288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1" y="2209800"/>
            <a:ext cx="48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Indications of ECMO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for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respiratory support</a:t>
            </a:r>
            <a:endParaRPr lang="en-IN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30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334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dirty="0"/>
              <a:t>Both VV ECMO and VA ECMO can be used as a rescue therapy in acute respiratory failure to buy time and maintaining life awaiting improvement of the underlying disease.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522514" y="1752600"/>
            <a:ext cx="444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ECMO indications for respiratory support</a:t>
            </a:r>
            <a:r>
              <a:rPr lang="en-US" dirty="0">
                <a:solidFill>
                  <a:srgbClr val="C00000"/>
                </a:solidFill>
              </a:rPr>
              <a:t>: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2709" y="2413337"/>
            <a:ext cx="8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 Acute respiratory distress syndrome: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endParaRPr lang="en-IN" dirty="0"/>
          </a:p>
          <a:p>
            <a:pPr marL="342900" indent="-34290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Extracorporeal assistance to provide lung rest:</a:t>
            </a:r>
          </a:p>
          <a:p>
            <a:r>
              <a:rPr lang="en-IN" dirty="0"/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2819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 Severe bacterial or viral pneumonia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 Aspiration syndromes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 Alveolar proteinosis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0200" y="4267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Airway obstruction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Pulmonary contusion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Smoke inhalation</a:t>
            </a:r>
          </a:p>
        </p:txBody>
      </p:sp>
    </p:spTree>
    <p:extLst>
      <p:ext uri="{BB962C8B-B14F-4D97-AF65-F5344CB8AC3E}">
        <p14:creationId xmlns:p14="http://schemas.microsoft.com/office/powerpoint/2010/main" val="3996077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714" y="838200"/>
            <a:ext cx="80880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Lung transplant: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endParaRPr lang="en-IN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Lung hyperinflation:</a:t>
            </a:r>
          </a:p>
          <a:p>
            <a:endParaRPr lang="en-IN" dirty="0"/>
          </a:p>
          <a:p>
            <a:endParaRPr lang="en-IN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Pulmonary haemorrhage or massive haemoptysis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Congenital diaphragmatic hernia, meconium aspiration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1287415"/>
            <a:ext cx="594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Primary graft failure after lung transplantation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Bridge to lung transplant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Intraoperative ECMO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86279"/>
            <a:ext cx="2091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status asthmatics</a:t>
            </a:r>
          </a:p>
        </p:txBody>
      </p:sp>
    </p:spTree>
    <p:extLst>
      <p:ext uri="{BB962C8B-B14F-4D97-AF65-F5344CB8AC3E}">
        <p14:creationId xmlns:p14="http://schemas.microsoft.com/office/powerpoint/2010/main" val="1858521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2" t="8854" r="19435" b="18750"/>
          <a:stretch/>
        </p:blipFill>
        <p:spPr bwMode="auto">
          <a:xfrm>
            <a:off x="402771" y="1143000"/>
            <a:ext cx="803955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4542" y="219670"/>
            <a:ext cx="8262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THE MURRAY SCORE IS USED TO GRADE THE SEVERITY OF LUNG INJURY IN ACUTE RESPIRATORY DISTRESS SYNDROME (ARDS):</a:t>
            </a:r>
            <a:endParaRPr lang="en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27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457200"/>
            <a:ext cx="792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000" b="1" dirty="0">
                <a:solidFill>
                  <a:srgbClr val="C00000"/>
                </a:solidFill>
              </a:rPr>
              <a:t>THE MURRAY SCORE IS BASED ON FOUR CRITERIA:-</a:t>
            </a:r>
          </a:p>
          <a:p>
            <a:pPr algn="just"/>
            <a:r>
              <a:rPr lang="en-US" sz="2000" dirty="0"/>
              <a:t>	</a:t>
            </a:r>
          </a:p>
          <a:p>
            <a:pPr algn="just"/>
            <a:r>
              <a:rPr lang="en-US" sz="2000" dirty="0"/>
              <a:t>	Hypoxemia</a:t>
            </a:r>
          </a:p>
          <a:p>
            <a:pPr algn="just"/>
            <a:r>
              <a:rPr lang="en-US" sz="2000" dirty="0"/>
              <a:t>	Respiratory compliance</a:t>
            </a:r>
          </a:p>
          <a:p>
            <a:pPr algn="just"/>
            <a:r>
              <a:rPr lang="en-US" sz="2000" dirty="0"/>
              <a:t>	Chest radiographic findings</a:t>
            </a:r>
          </a:p>
          <a:p>
            <a:pPr algn="just"/>
            <a:r>
              <a:rPr lang="en-US" sz="2000" dirty="0"/>
              <a:t>	Positive end-expiratory pressure.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sz="2000" dirty="0"/>
          </a:p>
          <a:p>
            <a:pPr marL="342900" indent="-342900" algn="just">
              <a:buFont typeface="Wingdings" pitchFamily="2" charset="2"/>
              <a:buChar char="ü"/>
            </a:pPr>
            <a:endParaRPr lang="en-US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000" dirty="0"/>
              <a:t>A score greater than 2.5 will indicate </a:t>
            </a:r>
            <a:r>
              <a:rPr lang="en-US" sz="2400" b="1" dirty="0">
                <a:solidFill>
                  <a:srgbClr val="C00000"/>
                </a:solidFill>
              </a:rPr>
              <a:t>ARDS</a:t>
            </a:r>
            <a:r>
              <a:rPr lang="en-US" sz="2000" dirty="0"/>
              <a:t>, a score between 1-2.5 indicates </a:t>
            </a:r>
            <a:r>
              <a:rPr lang="en-US" sz="2000" b="1" dirty="0">
                <a:solidFill>
                  <a:srgbClr val="C00000"/>
                </a:solidFill>
              </a:rPr>
              <a:t>mild to moderate lung injury</a:t>
            </a:r>
            <a:r>
              <a:rPr lang="en-US" sz="2000" dirty="0"/>
              <a:t>, and a score of zero rules out lung injury.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367741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2829" y="2673697"/>
            <a:ext cx="4450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CONTRAINDICATIONS TO ECMO</a:t>
            </a:r>
          </a:p>
        </p:txBody>
      </p:sp>
    </p:spTree>
    <p:extLst>
      <p:ext uri="{BB962C8B-B14F-4D97-AF65-F5344CB8AC3E}">
        <p14:creationId xmlns:p14="http://schemas.microsoft.com/office/powerpoint/2010/main" val="2716806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" r="2391"/>
          <a:stretch/>
        </p:blipFill>
        <p:spPr bwMode="auto">
          <a:xfrm>
            <a:off x="-19051" y="838200"/>
            <a:ext cx="9086851" cy="54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1000" y="540127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rgbClr val="00B050"/>
                </a:solidFill>
              </a:rPr>
              <a:t>In 1953 by Gibbon who used artificial oxygenation and perfusion support for the first successful open heart operation.</a:t>
            </a:r>
            <a:endParaRPr lang="en-IN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85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533400"/>
            <a:ext cx="8229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ABSOLUTE: </a:t>
            </a:r>
            <a:r>
              <a:rPr lang="en-IN" dirty="0"/>
              <a:t>Among these futile treatment without exit strategy in case of</a:t>
            </a:r>
          </a:p>
          <a:p>
            <a:endParaRPr lang="en-IN" dirty="0"/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Unrecoverable heart and not a candidate for transplant or destination therapy of VAD support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Disseminated malignancy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Known severe brain injury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Unwitnessed cardiac arrest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Prolonged CPR without adequate tissue perfusion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Unrepaired aortic dissection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Severe aortic regurgitation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Severe chronic organ dysfunction (emphysema, cirrhosis, renal failure)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Compliance </a:t>
            </a:r>
            <a:r>
              <a:rPr lang="en-IN" sz="1400" dirty="0"/>
              <a:t>(financial, cognitive, psychiatric, or social limitations in patient without social support)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Peripheral vascular disease is contraindicated in peripheral VA ECMO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VV ECMO is contraindicated in cardiogenic failure and in Severe chronic pulmonary hypertension </a:t>
            </a:r>
            <a:r>
              <a:rPr lang="en-IN" sz="1600" dirty="0"/>
              <a:t>(mean pulmonary artery pressure &gt;50 mmHg)</a:t>
            </a:r>
          </a:p>
          <a:p>
            <a:pPr marL="285750" indent="-285750">
              <a:buFont typeface="Wingdings" pitchFamily="2" charset="2"/>
              <a:buChar char="ü"/>
            </a:pPr>
            <a:endParaRPr lang="en-IN" dirty="0"/>
          </a:p>
          <a:p>
            <a:r>
              <a:rPr lang="en-I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</a:t>
            </a:r>
            <a:r>
              <a:rPr lang="en-IN" dirty="0"/>
              <a:t>: contraindication for anticoagulation, advanced age, obesity</a:t>
            </a:r>
          </a:p>
        </p:txBody>
      </p:sp>
    </p:spTree>
    <p:extLst>
      <p:ext uri="{BB962C8B-B14F-4D97-AF65-F5344CB8AC3E}">
        <p14:creationId xmlns:p14="http://schemas.microsoft.com/office/powerpoint/2010/main" val="2976006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2480" y="179457"/>
            <a:ext cx="4120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ECMO  RELATED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61022"/>
            <a:ext cx="8001000" cy="56969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106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85800"/>
            <a:ext cx="8534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dirty="0"/>
              <a:t>The most frequent complication during ECMO is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HEMORRHAGE</a:t>
            </a:r>
            <a:r>
              <a:rPr lang="en-US" dirty="0"/>
              <a:t>, ranging between 10-30%.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dirty="0"/>
              <a:t>Bleeding is increased because of systemic heparinization, platelet dysfunction, and clotting factor hemodilution.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dirty="0"/>
              <a:t>Pulmonary hemorrhage is seen commonly in patients on ECMO. Management includes bleeding control as above, using steroids, and frequent bronchoscopy to clear the airway over time.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dirty="0"/>
              <a:t>Intracerebral hemorrhage or infarction occurs in approximately 10-15% of ARDS patients on ECMO.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b="1" dirty="0">
                <a:solidFill>
                  <a:srgbClr val="C00000"/>
                </a:solidFill>
              </a:rPr>
              <a:t>Systemic thromboembolism </a:t>
            </a:r>
            <a:r>
              <a:rPr lang="en-US" dirty="0"/>
              <a:t>due to thrombus formation within the extracorporeal circuit.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b="1" dirty="0">
                <a:solidFill>
                  <a:srgbClr val="C00000"/>
                </a:solidFill>
              </a:rPr>
              <a:t>Heparin-induced thrombocytopenia (HIT) </a:t>
            </a:r>
            <a:r>
              <a:rPr lang="en-US" dirty="0"/>
              <a:t>can occur in patients receiving ECMO.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b="1" dirty="0">
                <a:solidFill>
                  <a:srgbClr val="C00000"/>
                </a:solidFill>
              </a:rPr>
              <a:t>Neurological complications </a:t>
            </a:r>
            <a:r>
              <a:rPr lang="en-US" dirty="0"/>
              <a:t>are highly variable ranging between 4-37%.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55680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304800"/>
            <a:ext cx="4421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MEDICAL COMPLICATIONS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219200"/>
            <a:ext cx="80010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Hypertension</a:t>
            </a:r>
            <a:r>
              <a:rPr lang="en-US" dirty="0"/>
              <a:t> is a dangerous complication because of the risk of hemorrhage and stroke.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Arrhythmias</a:t>
            </a:r>
            <a:r>
              <a:rPr lang="en-US" dirty="0"/>
              <a:t> may occur as a result of hypoxia and electrolyte imbalance or an underlining cardiac pathology.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Oliguria </a:t>
            </a:r>
            <a:r>
              <a:rPr lang="en-US" dirty="0"/>
              <a:t>is a commonly observed renal complication during the early part of ECMO.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IN" dirty="0"/>
              <a:t>Direct hyperbilirubinemia and biliary calculi may occur secondary to prolonged fasting and total parenteral nutrition (TPN), hemolysis, and diuretics.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Mechanical complications: clots in the circuit are the most common mechanical complication (19%).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11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0368" y="701151"/>
            <a:ext cx="5186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VA ECMO-specific complications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772886" y="1719943"/>
            <a:ext cx="8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IN" dirty="0"/>
              <a:t>CANNULATION RELATED COMPLICATIONS: </a:t>
            </a:r>
            <a:r>
              <a:rPr lang="en-US" dirty="0"/>
              <a:t>vessel perforation with hemorrhage, arterial dissection, distal ischemia, and incorrect location (e.g., venous cannula within the artery) or development of pseudoaneurysm at the site of insertion.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IN" dirty="0"/>
              <a:t>Cardiac thrombosis.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IN" dirty="0"/>
              <a:t>Coronary or cerebral hypoxia.</a:t>
            </a:r>
          </a:p>
        </p:txBody>
      </p:sp>
    </p:spTree>
    <p:extLst>
      <p:ext uri="{BB962C8B-B14F-4D97-AF65-F5344CB8AC3E}">
        <p14:creationId xmlns:p14="http://schemas.microsoft.com/office/powerpoint/2010/main" val="3549612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1371" y="533400"/>
            <a:ext cx="3367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WEANING OF VV ECMO:-</a:t>
            </a:r>
          </a:p>
        </p:txBody>
      </p:sp>
      <p:sp>
        <p:nvSpPr>
          <p:cNvPr id="5" name="Rectangle 4"/>
          <p:cNvSpPr/>
          <p:nvPr/>
        </p:nvSpPr>
        <p:spPr>
          <a:xfrm>
            <a:off x="631371" y="1295400"/>
            <a:ext cx="77506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Improvement in clinical assessment, lung compliance,  radiographic appearance.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Ventilator setting to moderate levels of support. </a:t>
            </a:r>
          </a:p>
          <a:p>
            <a:r>
              <a:rPr lang="en-US" dirty="0"/>
              <a:t>      (e.g. PIP ≤ 30 cm H2O, FIO2 ≤50%, PEEP ≤ 10 cm H2O, and rate &lt;20 to 30)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Fresh gas flow to the oxygenator is turned off.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If gas exchange is acceptable after 1-4 hours, the patient can be decannulated. </a:t>
            </a:r>
          </a:p>
        </p:txBody>
      </p:sp>
    </p:spTree>
    <p:extLst>
      <p:ext uri="{BB962C8B-B14F-4D97-AF65-F5344CB8AC3E}">
        <p14:creationId xmlns:p14="http://schemas.microsoft.com/office/powerpoint/2010/main" val="851440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8843" y="533399"/>
            <a:ext cx="3353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WEANING OF VA ECMO:-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086" y="1143000"/>
            <a:ext cx="8153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Improvement in pulsatility, increase in pulse pressure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Echocardiography- noninvasive assessment of ventricular contractility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Patient is fully ventilated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Extracorporeal flow is gradually reduced at discrete intervals over a period of 4-8 hours.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Serial assessment of perfusion, myocardial function, and blood gases until a terminal flow of 25% of full support is achieved.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8843" y="3276600"/>
            <a:ext cx="80118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Blood gas analysis and measurement of lactate, mixed venous O2 saturation, and cardiac function by echocardiography ensure that native cardiac function is adequate. </a:t>
            </a:r>
          </a:p>
          <a:p>
            <a:pPr algn="just"/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When the patient can tolerate low extracorporeal flow and maintain good perfusion, the ECLS circuit is discontinued and the cannulas are removed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843" y="5179644"/>
            <a:ext cx="79411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b="1" dirty="0">
                <a:solidFill>
                  <a:srgbClr val="C00000"/>
                </a:solidFill>
              </a:rPr>
              <a:t>Predictors of nonsurvival include persistent elevation of lactate, prolonged duration of support, progressive multiple organ dysfunction, and nosocomial pneumonia.</a:t>
            </a:r>
          </a:p>
        </p:txBody>
      </p:sp>
    </p:spTree>
    <p:extLst>
      <p:ext uri="{BB962C8B-B14F-4D97-AF65-F5344CB8AC3E}">
        <p14:creationId xmlns:p14="http://schemas.microsoft.com/office/powerpoint/2010/main" val="1752554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762000"/>
            <a:ext cx="4649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WITHDRAWAL OF ECMO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1951672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Terminate support in apparently refractory cases if lung function had not returned after a period of time (2-3 weeks) under the assumption that organ damage was irreversible by this time.</a:t>
            </a:r>
            <a:endParaRPr lang="en-IN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03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BD2861-1042-4849-95F6-1868429F11D7}"/>
              </a:ext>
            </a:extLst>
          </p:cNvPr>
          <p:cNvSpPr txBox="1"/>
          <p:nvPr/>
        </p:nvSpPr>
        <p:spPr>
          <a:xfrm>
            <a:off x="551170" y="2514599"/>
            <a:ext cx="8041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0" dirty="0">
                <a:solidFill>
                  <a:srgbClr val="0A0A0A"/>
                </a:solidFill>
                <a:effectLst/>
                <a:latin typeface="Google Sans"/>
              </a:rPr>
              <a:t>Which ECMO configuration provides both cardiac and respiratory support?</a:t>
            </a:r>
          </a:p>
          <a:p>
            <a:endParaRPr lang="en-IN" b="1" dirty="0">
              <a:solidFill>
                <a:srgbClr val="0A0A0A"/>
              </a:solidFill>
              <a:latin typeface="Google Sans"/>
            </a:endParaRPr>
          </a:p>
          <a:p>
            <a:pPr marL="342900" indent="-342900">
              <a:buAutoNum type="alphaUcParenR"/>
            </a:pPr>
            <a:r>
              <a:rPr lang="en-IN" b="0" i="0" dirty="0" err="1">
                <a:solidFill>
                  <a:srgbClr val="0A0A0A"/>
                </a:solidFill>
                <a:effectLst/>
                <a:latin typeface="Google Sans"/>
              </a:rPr>
              <a:t>Veno</a:t>
            </a:r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-venous (VV) ECMO.</a:t>
            </a:r>
          </a:p>
          <a:p>
            <a:pPr marL="342900" indent="-342900">
              <a:buAutoNum type="alphaUcParenR"/>
            </a:pPr>
            <a:endParaRPr lang="en-IN" b="0" i="0" dirty="0">
              <a:solidFill>
                <a:srgbClr val="0A0A0A"/>
              </a:solidFill>
              <a:effectLst/>
              <a:latin typeface="Google Sans"/>
            </a:endParaRPr>
          </a:p>
          <a:p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B) </a:t>
            </a:r>
            <a:r>
              <a:rPr lang="en-IN" b="0" i="0" dirty="0" err="1">
                <a:solidFill>
                  <a:srgbClr val="0A0A0A"/>
                </a:solidFill>
                <a:effectLst/>
                <a:latin typeface="Google Sans"/>
              </a:rPr>
              <a:t>Veno</a:t>
            </a:r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-arterial (VA) ECMO.</a:t>
            </a:r>
          </a:p>
          <a:p>
            <a:endParaRPr lang="en-IN" b="0" i="0" dirty="0">
              <a:solidFill>
                <a:srgbClr val="0A0A0A"/>
              </a:solidFill>
              <a:effectLst/>
              <a:latin typeface="Google Sans"/>
            </a:endParaRPr>
          </a:p>
          <a:p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C) </a:t>
            </a:r>
            <a:r>
              <a:rPr lang="en-IN" b="0" i="0" dirty="0" err="1">
                <a:solidFill>
                  <a:srgbClr val="0A0A0A"/>
                </a:solidFill>
                <a:effectLst/>
                <a:latin typeface="Google Sans"/>
              </a:rPr>
              <a:t>Arterio</a:t>
            </a:r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-venous (AV) ECMO.</a:t>
            </a:r>
          </a:p>
          <a:p>
            <a:endParaRPr lang="en-IN" b="0" i="0" dirty="0">
              <a:solidFill>
                <a:srgbClr val="0A0A0A"/>
              </a:solidFill>
              <a:effectLst/>
              <a:latin typeface="Google Sans"/>
            </a:endParaRPr>
          </a:p>
          <a:p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D) VV-AV ECMO.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00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4C7878-B774-E745-D109-1B02568367D7}"/>
              </a:ext>
            </a:extLst>
          </p:cNvPr>
          <p:cNvSpPr txBox="1"/>
          <p:nvPr/>
        </p:nvSpPr>
        <p:spPr>
          <a:xfrm>
            <a:off x="1287570" y="1373407"/>
            <a:ext cx="5615608" cy="296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84019-BDC2-AFE3-4C79-3C030BF9E731}"/>
              </a:ext>
            </a:extLst>
          </p:cNvPr>
          <p:cNvSpPr txBox="1"/>
          <p:nvPr/>
        </p:nvSpPr>
        <p:spPr>
          <a:xfrm>
            <a:off x="3657599" y="1897470"/>
            <a:ext cx="4573807" cy="2445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965860-5EC1-143D-669A-240C0E8754B3}"/>
              </a:ext>
            </a:extLst>
          </p:cNvPr>
          <p:cNvSpPr txBox="1"/>
          <p:nvPr/>
        </p:nvSpPr>
        <p:spPr>
          <a:xfrm>
            <a:off x="840308" y="2514599"/>
            <a:ext cx="76621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0" dirty="0">
                <a:solidFill>
                  <a:srgbClr val="0A0A0A"/>
                </a:solidFill>
                <a:effectLst/>
                <a:latin typeface="Google Sans"/>
              </a:rPr>
              <a:t>Where is the arterial cannula placed in peripheral VA-ECMO?</a:t>
            </a:r>
          </a:p>
          <a:p>
            <a:endParaRPr lang="en-IN" b="1" dirty="0">
              <a:solidFill>
                <a:srgbClr val="0A0A0A"/>
              </a:solidFill>
              <a:latin typeface="Google Sans"/>
            </a:endParaRPr>
          </a:p>
          <a:p>
            <a:pPr marL="342900" indent="-342900">
              <a:buAutoNum type="alphaUcParenR"/>
            </a:pPr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Jugular vein.</a:t>
            </a:r>
          </a:p>
          <a:p>
            <a:pPr marL="342900" indent="-342900">
              <a:buAutoNum type="alphaUcParenR"/>
            </a:pPr>
            <a:endParaRPr lang="en-IN" b="0" i="0" dirty="0">
              <a:solidFill>
                <a:srgbClr val="0A0A0A"/>
              </a:solidFill>
              <a:effectLst/>
              <a:latin typeface="Google Sans"/>
            </a:endParaRPr>
          </a:p>
          <a:p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B) Subclavian vein.</a:t>
            </a:r>
          </a:p>
          <a:p>
            <a:endParaRPr lang="en-IN" b="0" i="0" dirty="0">
              <a:solidFill>
                <a:srgbClr val="0A0A0A"/>
              </a:solidFill>
              <a:effectLst/>
              <a:latin typeface="Google Sans"/>
            </a:endParaRPr>
          </a:p>
          <a:p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C) Femoral artery.</a:t>
            </a:r>
          </a:p>
          <a:p>
            <a:endParaRPr lang="en-IN" b="0" i="0" dirty="0">
              <a:solidFill>
                <a:srgbClr val="0A0A0A"/>
              </a:solidFill>
              <a:effectLst/>
              <a:latin typeface="Google Sans"/>
            </a:endParaRPr>
          </a:p>
          <a:p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D) Pulmonary artery.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4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r="16666"/>
          <a:stretch/>
        </p:blipFill>
        <p:spPr bwMode="auto">
          <a:xfrm>
            <a:off x="-25401" y="-1"/>
            <a:ext cx="9169401" cy="687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304800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Long-term ECMO as support for severe respiratory failure was first successfully used in 1972 in an adult patient with post-traumatic respiratory failure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459764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2B9E5-9F5C-50A3-EE9C-D795DA9B0FFB}"/>
              </a:ext>
            </a:extLst>
          </p:cNvPr>
          <p:cNvSpPr txBox="1"/>
          <p:nvPr/>
        </p:nvSpPr>
        <p:spPr>
          <a:xfrm>
            <a:off x="289138" y="2514600"/>
            <a:ext cx="88548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0" dirty="0">
                <a:solidFill>
                  <a:srgbClr val="0A0A0A"/>
                </a:solidFill>
                <a:effectLst/>
                <a:latin typeface="Google Sans"/>
              </a:rPr>
              <a:t>What is a common complication of peripheral VA-ECMO?</a:t>
            </a:r>
          </a:p>
          <a:p>
            <a:pPr marL="342900" indent="-342900">
              <a:buAutoNum type="alphaUcParenR"/>
            </a:pPr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Hypertension.</a:t>
            </a:r>
          </a:p>
          <a:p>
            <a:pPr marL="342900" indent="-342900">
              <a:buAutoNum type="alphaUcParenR"/>
            </a:pPr>
            <a:endParaRPr lang="en-IN" b="0" i="0" dirty="0">
              <a:solidFill>
                <a:srgbClr val="0A0A0A"/>
              </a:solidFill>
              <a:effectLst/>
              <a:latin typeface="Google Sans"/>
            </a:endParaRPr>
          </a:p>
          <a:p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B) Limb ischemia.</a:t>
            </a:r>
          </a:p>
          <a:p>
            <a:endParaRPr lang="en-IN" b="0" i="0" dirty="0">
              <a:solidFill>
                <a:srgbClr val="0A0A0A"/>
              </a:solidFill>
              <a:effectLst/>
              <a:latin typeface="Google Sans"/>
            </a:endParaRPr>
          </a:p>
          <a:p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C) Increased left ventricular stroke volume.</a:t>
            </a:r>
          </a:p>
          <a:p>
            <a:endParaRPr lang="en-IN" b="0" i="0" dirty="0">
              <a:solidFill>
                <a:srgbClr val="0A0A0A"/>
              </a:solidFill>
              <a:effectLst/>
              <a:latin typeface="Google Sans"/>
            </a:endParaRPr>
          </a:p>
          <a:p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D) Pulmonary </a:t>
            </a:r>
            <a:r>
              <a:rPr lang="en-IN" b="0" i="0" dirty="0" err="1">
                <a:solidFill>
                  <a:srgbClr val="0A0A0A"/>
                </a:solidFill>
                <a:effectLst/>
                <a:latin typeface="Google Sans"/>
              </a:rPr>
              <a:t>edema</a:t>
            </a:r>
            <a:r>
              <a:rPr lang="en-IN" b="0" i="0" dirty="0">
                <a:solidFill>
                  <a:srgbClr val="0A0A0A"/>
                </a:solidFill>
                <a:effectLst/>
                <a:latin typeface="Google Sans"/>
              </a:rPr>
              <a:t>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50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43" y="32657"/>
            <a:ext cx="6103151" cy="30515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3919" y="2209800"/>
            <a:ext cx="771999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99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</a:t>
            </a:r>
            <a:r>
              <a:rPr lang="en-US" sz="9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NK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YOU </a:t>
            </a:r>
          </a:p>
        </p:txBody>
      </p:sp>
    </p:spTree>
    <p:extLst>
      <p:ext uri="{BB962C8B-B14F-4D97-AF65-F5344CB8AC3E}">
        <p14:creationId xmlns:p14="http://schemas.microsoft.com/office/powerpoint/2010/main" val="4096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7004" y="381000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Matura MT Script Capitals" pitchFamily="66" charset="0"/>
              </a:rPr>
              <a:t>‘</a:t>
            </a:r>
            <a:r>
              <a:rPr lang="en-US" sz="2800" dirty="0">
                <a:solidFill>
                  <a:srgbClr val="C00000"/>
                </a:solidFill>
                <a:latin typeface="Algerian" pitchFamily="82" charset="0"/>
              </a:rPr>
              <a:t>Extracorporeal Life Support Systems</a:t>
            </a:r>
            <a:r>
              <a:rPr lang="en-US" sz="2800" dirty="0">
                <a:solidFill>
                  <a:srgbClr val="C00000"/>
                </a:solidFill>
                <a:latin typeface="Matura MT Script Capitals" pitchFamily="66" charset="0"/>
              </a:rPr>
              <a:t>’ </a:t>
            </a:r>
            <a:r>
              <a:rPr lang="en-US" sz="3200" dirty="0">
                <a:solidFill>
                  <a:srgbClr val="C00000"/>
                </a:solidFill>
                <a:latin typeface="Matura MT Script Capitals" pitchFamily="66" charset="0"/>
              </a:rPr>
              <a:t>						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Nomenclature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1894114"/>
            <a:ext cx="6944209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IN" b="1" dirty="0"/>
              <a:t>ECLS: ExtraCorporeal Life Support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IN" b="1" dirty="0"/>
              <a:t>ECMO: Extracorporeal Membrane Oxygenation</a:t>
            </a:r>
          </a:p>
          <a:p>
            <a:r>
              <a:rPr lang="en-IN" dirty="0"/>
              <a:t>		</a:t>
            </a:r>
            <a:r>
              <a:rPr lang="en-IN" dirty="0">
                <a:solidFill>
                  <a:schemeClr val="accent6">
                    <a:lumMod val="50000"/>
                  </a:schemeClr>
                </a:solidFill>
              </a:rPr>
              <a:t>Maquet Rotaflow™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IN" b="1" dirty="0"/>
              <a:t>ILA: Interventional Lung Assist</a:t>
            </a:r>
          </a:p>
          <a:p>
            <a:r>
              <a:rPr lang="en-IN" dirty="0"/>
              <a:t>		</a:t>
            </a:r>
            <a:r>
              <a:rPr lang="en-IN" dirty="0">
                <a:solidFill>
                  <a:schemeClr val="accent6">
                    <a:lumMod val="50000"/>
                  </a:schemeClr>
                </a:solidFill>
              </a:rPr>
              <a:t>ILA Novalung™ by Xenios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pt-BR" b="1" dirty="0"/>
              <a:t>ECCO2R: Extracorporeal Carbon Dioxide Removal</a:t>
            </a:r>
          </a:p>
          <a:p>
            <a:pPr marL="285750" indent="-285750">
              <a:buFont typeface="Wingdings" pitchFamily="2" charset="2"/>
              <a:buChar char="ü"/>
            </a:pPr>
            <a:endParaRPr lang="pt-BR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en-IN" b="1" dirty="0"/>
              <a:t>VAD: Ventricular Assist Device</a:t>
            </a:r>
          </a:p>
          <a:p>
            <a:r>
              <a:rPr lang="en-IN" dirty="0"/>
              <a:t>		</a:t>
            </a:r>
            <a:r>
              <a:rPr lang="en-IN" b="1" dirty="0">
                <a:solidFill>
                  <a:schemeClr val="tx2"/>
                </a:solidFill>
              </a:rPr>
              <a:t>Long term </a:t>
            </a:r>
            <a:r>
              <a:rPr lang="en-IN" dirty="0">
                <a:solidFill>
                  <a:schemeClr val="accent6">
                    <a:lumMod val="50000"/>
                  </a:schemeClr>
                </a:solidFill>
              </a:rPr>
              <a:t>- LVAD: Berlin™, Heart Mate™ </a:t>
            </a:r>
          </a:p>
          <a:p>
            <a:r>
              <a:rPr lang="en-IN" dirty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IN" b="1" dirty="0">
                <a:solidFill>
                  <a:schemeClr val="tx2"/>
                </a:solidFill>
              </a:rPr>
              <a:t>Short term </a:t>
            </a:r>
            <a:r>
              <a:rPr lang="en-IN" dirty="0">
                <a:solidFill>
                  <a:schemeClr val="accent6">
                    <a:lumMod val="50000"/>
                  </a:schemeClr>
                </a:solidFill>
              </a:rPr>
              <a:t>- centrifugal cVAD: Maquet Rotaflow™ &amp; </a:t>
            </a:r>
          </a:p>
          <a:p>
            <a:r>
              <a:rPr lang="en-IN" dirty="0">
                <a:solidFill>
                  <a:schemeClr val="accent6">
                    <a:lumMod val="50000"/>
                  </a:schemeClr>
                </a:solidFill>
              </a:rPr>
              <a:t>		Levitronix Centrimag® &amp; Pedimag™ </a:t>
            </a:r>
          </a:p>
        </p:txBody>
      </p:sp>
    </p:spTree>
    <p:extLst>
      <p:ext uri="{BB962C8B-B14F-4D97-AF65-F5344CB8AC3E}">
        <p14:creationId xmlns:p14="http://schemas.microsoft.com/office/powerpoint/2010/main" val="54738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513" y="533400"/>
            <a:ext cx="8153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600" b="1" dirty="0">
                <a:solidFill>
                  <a:srgbClr val="C00000"/>
                </a:solidFill>
              </a:rPr>
              <a:t>	Extracorporeal life support (ECLS)</a:t>
            </a:r>
          </a:p>
          <a:p>
            <a:pPr algn="just"/>
            <a:endParaRPr lang="en-US" sz="3600" dirty="0">
              <a:solidFill>
                <a:srgbClr val="C00000"/>
              </a:solidFill>
            </a:endParaRPr>
          </a:p>
          <a:p>
            <a:pPr algn="just"/>
            <a:r>
              <a:rPr lang="en-US" sz="2000" dirty="0"/>
              <a:t>A set of extracorporeal modalities that can provide oxygenation, carbon dioxide (CO</a:t>
            </a:r>
            <a:r>
              <a:rPr lang="en-US" sz="2000" baseline="-25000" dirty="0"/>
              <a:t>2</a:t>
            </a:r>
            <a:r>
              <a:rPr lang="en-US" sz="2000" dirty="0"/>
              <a:t>) removal, and/or circulatory support, excluding cardiopulmonary bypass for cardiothoracic or vascular surgery.</a:t>
            </a:r>
            <a:endParaRPr lang="en-IN" sz="2000" b="1" dirty="0"/>
          </a:p>
          <a:p>
            <a:pPr algn="just"/>
            <a:endParaRPr lang="en-US" b="1" dirty="0"/>
          </a:p>
          <a:p>
            <a:pPr algn="just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/>
          <a:stretch/>
        </p:blipFill>
        <p:spPr>
          <a:xfrm>
            <a:off x="1524000" y="2819400"/>
            <a:ext cx="6400800" cy="37768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38569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1000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An advanced form of life support used mostly in patients with severe respiratory or cardiac failure when standard therapy fails.</a:t>
            </a:r>
            <a:endParaRPr lang="en-IN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8" y="1347051"/>
            <a:ext cx="5356322" cy="505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98147"/>
            <a:ext cx="4911776" cy="475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531238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1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33400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ECMO is a Type of ECLS : </a:t>
            </a:r>
            <a:r>
              <a:rPr lang="en-US" sz="2000" dirty="0"/>
              <a:t>2 Main Physiologic Functions</a:t>
            </a:r>
            <a:endParaRPr lang="en-IN" sz="2000" dirty="0"/>
          </a:p>
        </p:txBody>
      </p:sp>
      <p:sp>
        <p:nvSpPr>
          <p:cNvPr id="3" name="Rectangle 2"/>
          <p:cNvSpPr/>
          <p:nvPr/>
        </p:nvSpPr>
        <p:spPr>
          <a:xfrm>
            <a:off x="685800" y="1524000"/>
            <a:ext cx="82296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</a:rPr>
              <a:t>Pulmonary Gas Exchange through an artificial ‘lung’ or Membrane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O2 delivery to meet metabolic needs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en-US" sz="2000" dirty="0"/>
              <a:t>2. Removal of CO2</a:t>
            </a:r>
          </a:p>
          <a:p>
            <a:endParaRPr lang="en-US" sz="2000" b="1" dirty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</a:rPr>
              <a:t>For Cardiac Support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43434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Care of patient on ECMO involves exposure to anticoagulation and transfusion therapy.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2284</Words>
  <Application>Microsoft Office PowerPoint</Application>
  <PresentationFormat>On-screen Show (4:3)</PresentationFormat>
  <Paragraphs>387</Paragraphs>
  <Slides>51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FCG</dc:creator>
  <cp:lastModifiedBy>sanjeev menon</cp:lastModifiedBy>
  <cp:revision>72</cp:revision>
  <dcterms:created xsi:type="dcterms:W3CDTF">2024-03-18T13:36:45Z</dcterms:created>
  <dcterms:modified xsi:type="dcterms:W3CDTF">2026-02-24T15:21:00Z</dcterms:modified>
</cp:coreProperties>
</file>