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8" r:id="rId3"/>
    <p:sldId id="315" r:id="rId4"/>
    <p:sldId id="314" r:id="rId5"/>
    <p:sldId id="316" r:id="rId6"/>
    <p:sldId id="317" r:id="rId7"/>
    <p:sldId id="303" r:id="rId8"/>
    <p:sldId id="318" r:id="rId9"/>
    <p:sldId id="319" r:id="rId10"/>
    <p:sldId id="320" r:id="rId11"/>
    <p:sldId id="304" r:id="rId12"/>
    <p:sldId id="305" r:id="rId13"/>
    <p:sldId id="306" r:id="rId14"/>
    <p:sldId id="269" r:id="rId15"/>
    <p:sldId id="321" r:id="rId16"/>
    <p:sldId id="271" r:id="rId17"/>
    <p:sldId id="322" r:id="rId18"/>
    <p:sldId id="272" r:id="rId19"/>
    <p:sldId id="323" r:id="rId20"/>
    <p:sldId id="324" r:id="rId21"/>
    <p:sldId id="325" r:id="rId22"/>
    <p:sldId id="326" r:id="rId23"/>
    <p:sldId id="327" r:id="rId24"/>
    <p:sldId id="328" r:id="rId25"/>
    <p:sldId id="300" r:id="rId26"/>
    <p:sldId id="301" r:id="rId27"/>
    <p:sldId id="273" r:id="rId28"/>
    <p:sldId id="262" r:id="rId29"/>
    <p:sldId id="362" r:id="rId30"/>
    <p:sldId id="259" r:id="rId31"/>
    <p:sldId id="363" r:id="rId32"/>
    <p:sldId id="364" r:id="rId33"/>
    <p:sldId id="282" r:id="rId34"/>
    <p:sldId id="367" r:id="rId35"/>
    <p:sldId id="265" r:id="rId36"/>
    <p:sldId id="285" r:id="rId37"/>
    <p:sldId id="268" r:id="rId38"/>
    <p:sldId id="368" r:id="rId39"/>
    <p:sldId id="284" r:id="rId40"/>
    <p:sldId id="283" r:id="rId41"/>
    <p:sldId id="275" r:id="rId42"/>
    <p:sldId id="276" r:id="rId43"/>
    <p:sldId id="286" r:id="rId44"/>
    <p:sldId id="369" r:id="rId45"/>
    <p:sldId id="267" r:id="rId46"/>
    <p:sldId id="278" r:id="rId47"/>
    <p:sldId id="293" r:id="rId48"/>
    <p:sldId id="290" r:id="rId49"/>
    <p:sldId id="291" r:id="rId50"/>
    <p:sldId id="347" r:id="rId51"/>
    <p:sldId id="370" r:id="rId52"/>
    <p:sldId id="376" r:id="rId53"/>
    <p:sldId id="377" r:id="rId54"/>
    <p:sldId id="371" r:id="rId55"/>
    <p:sldId id="372" r:id="rId56"/>
    <p:sldId id="373" r:id="rId57"/>
    <p:sldId id="374" r:id="rId58"/>
    <p:sldId id="375" r:id="rId59"/>
    <p:sldId id="378" r:id="rId60"/>
    <p:sldId id="292" r:id="rId61"/>
  </p:sldIdLst>
  <p:sldSz cx="9144000" cy="6858000" type="screen4x3"/>
  <p:notesSz cx="6858000" cy="9144000"/>
  <p:custShowLst>
    <p:custShow name="Custom Show 1" id="0">
      <p:sldLst>
        <p:sld r:id="rId16"/>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0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205083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212692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29722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1BEAFF-AFAC-4D93-B55A-49DFB7326F3C}"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28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6193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239542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153311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245984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7721BE9-0B6F-4A9B-8800-823C1197D818}" type="datetimeFigureOut">
              <a:rPr lang="en-IN" smtClean="0"/>
              <a:pPr/>
              <a:t>03-02-2026</a:t>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1BEAFF-AFAC-4D93-B55A-49DFB7326F3C}" type="slidenum">
              <a:rPr lang="en-IN" smtClean="0"/>
              <a:pPr/>
              <a:t>‹#›</a:t>
            </a:fld>
            <a:endParaRPr lang="en-IN"/>
          </a:p>
        </p:txBody>
      </p:sp>
    </p:spTree>
    <p:extLst>
      <p:ext uri="{BB962C8B-B14F-4D97-AF65-F5344CB8AC3E}">
        <p14:creationId xmlns:p14="http://schemas.microsoft.com/office/powerpoint/2010/main" val="425045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21BE9-0B6F-4A9B-8800-823C1197D818}" type="datetimeFigureOut">
              <a:rPr lang="en-IN" smtClean="0"/>
              <a:pPr/>
              <a:t>03-02-2026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1BEAFF-AFAC-4D93-B55A-49DFB7326F3C}" type="slidenum">
              <a:rPr lang="en-IN" smtClean="0"/>
              <a:pPr/>
              <a:t>‹#›</a:t>
            </a:fld>
            <a:endParaRPr lang="en-IN"/>
          </a:p>
        </p:txBody>
      </p:sp>
    </p:spTree>
    <p:extLst>
      <p:ext uri="{BB962C8B-B14F-4D97-AF65-F5344CB8AC3E}">
        <p14:creationId xmlns:p14="http://schemas.microsoft.com/office/powerpoint/2010/main" val="247741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7721BE9-0B6F-4A9B-8800-823C1197D818}" type="datetimeFigureOut">
              <a:rPr lang="en-IN" smtClean="0"/>
              <a:pPr/>
              <a:t>03-02-2026</a:t>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F1BEAFF-AFAC-4D93-B55A-49DFB7326F3C}" type="slidenum">
              <a:rPr lang="en-IN" smtClean="0"/>
              <a:pPr/>
              <a:t>‹#›</a:t>
            </a:fld>
            <a:endParaRPr lang="en-I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34265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EMBRYOLOGYOF INTERATRIAL SEPTUM</a:t>
            </a:r>
          </a:p>
        </p:txBody>
      </p:sp>
      <p:sp>
        <p:nvSpPr>
          <p:cNvPr id="3" name="Subtitle 2"/>
          <p:cNvSpPr>
            <a:spLocks noGrp="1"/>
          </p:cNvSpPr>
          <p:nvPr>
            <p:ph type="subTitle" idx="1"/>
          </p:nvPr>
        </p:nvSpPr>
        <p:spPr/>
        <p:txBody>
          <a:bodyPr>
            <a:normAutofit fontScale="25000" lnSpcReduction="20000"/>
          </a:bodyPr>
          <a:lstStyle/>
          <a:p>
            <a:endParaRPr lang="en-IN" dirty="0"/>
          </a:p>
          <a:p>
            <a:endParaRPr lang="en-IN" dirty="0"/>
          </a:p>
          <a:p>
            <a:pPr algn="just"/>
            <a:r>
              <a:rPr lang="en-IN" sz="2200" dirty="0"/>
              <a:t>                                            </a:t>
            </a:r>
            <a:r>
              <a:rPr lang="en-IN" sz="6400" b="1" dirty="0"/>
              <a:t>Dr. </a:t>
            </a:r>
            <a:r>
              <a:rPr lang="en-IN" sz="6400" b="1" dirty="0" err="1"/>
              <a:t>mithun</a:t>
            </a:r>
            <a:r>
              <a:rPr lang="en-IN" sz="6400" b="1" dirty="0"/>
              <a:t> </a:t>
            </a:r>
            <a:r>
              <a:rPr lang="en-IN" sz="6400" b="1" dirty="0" err="1"/>
              <a:t>anilkumar</a:t>
            </a:r>
            <a:endParaRPr lang="en-IN" sz="6400" b="1" dirty="0"/>
          </a:p>
          <a:p>
            <a:pPr algn="just"/>
            <a:r>
              <a:rPr lang="en-IN" sz="6400" b="1" dirty="0"/>
              <a:t>                                            SENIOR RESIDENT </a:t>
            </a:r>
          </a:p>
          <a:p>
            <a:pPr algn="just"/>
            <a:r>
              <a:rPr lang="en-IN" sz="6400" b="1" dirty="0"/>
              <a:t>                                            </a:t>
            </a:r>
            <a:r>
              <a:rPr lang="en-IN" sz="6400" b="1" dirty="0" err="1"/>
              <a:t>DEPartment</a:t>
            </a:r>
            <a:r>
              <a:rPr lang="en-IN" sz="6400" b="1" dirty="0"/>
              <a:t> of CARDIOLOGY </a:t>
            </a:r>
          </a:p>
          <a:p>
            <a:pPr algn="just"/>
            <a:r>
              <a:rPr lang="en-IN" sz="6400" b="1" dirty="0"/>
              <a:t>                                            tdmc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71231_082533.jpg"/>
          <p:cNvPicPr>
            <a:picLocks noGrp="1" noChangeAspect="1"/>
          </p:cNvPicPr>
          <p:nvPr>
            <p:ph idx="1"/>
          </p:nvPr>
        </p:nvPicPr>
        <p:blipFill>
          <a:blip r:embed="rId2" cstate="print"/>
          <a:stretch>
            <a:fillRect/>
          </a:stretch>
        </p:blipFill>
        <p:spPr>
          <a:xfrm>
            <a:off x="1914123" y="1846263"/>
            <a:ext cx="5360203" cy="40227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REGRESSION OF LEFT HORN AND ITS TRIBUTARIES</a:t>
            </a:r>
          </a:p>
        </p:txBody>
      </p:sp>
      <p:sp>
        <p:nvSpPr>
          <p:cNvPr id="3" name="Content Placeholder 2"/>
          <p:cNvSpPr>
            <a:spLocks noGrp="1"/>
          </p:cNvSpPr>
          <p:nvPr>
            <p:ph idx="1"/>
          </p:nvPr>
        </p:nvSpPr>
        <p:spPr/>
        <p:txBody>
          <a:bodyPr>
            <a:normAutofit lnSpcReduction="10000"/>
          </a:bodyPr>
          <a:lstStyle/>
          <a:p>
            <a:endParaRPr lang="en-IN" dirty="0"/>
          </a:p>
          <a:p>
            <a:pPr>
              <a:buFont typeface="Wingdings" panose="05000000000000000000" pitchFamily="2" charset="2"/>
              <a:buChar char="q"/>
            </a:pPr>
            <a:r>
              <a:rPr lang="en-IN" sz="2800" dirty="0"/>
              <a:t>The right groove remains shallow but the left one becomes very deep</a:t>
            </a:r>
          </a:p>
          <a:p>
            <a:pPr>
              <a:buFont typeface="Wingdings" panose="05000000000000000000" pitchFamily="2" charset="2"/>
              <a:buChar char="q"/>
            </a:pPr>
            <a:r>
              <a:rPr lang="en-IN" sz="2800" dirty="0"/>
              <a:t>It results in that left part becomes completely separated from the </a:t>
            </a:r>
            <a:r>
              <a:rPr lang="en-IN" sz="2800" dirty="0" err="1"/>
              <a:t>atrial</a:t>
            </a:r>
            <a:r>
              <a:rPr lang="en-IN" sz="2800" dirty="0"/>
              <a:t> chamber.</a:t>
            </a:r>
          </a:p>
          <a:p>
            <a:pPr>
              <a:buFont typeface="Wingdings" panose="05000000000000000000" pitchFamily="2" charset="2"/>
              <a:buChar char="q"/>
            </a:pPr>
            <a:r>
              <a:rPr lang="en-IN" sz="2800" dirty="0"/>
              <a:t>The left horn becomes reduced in size and appears like a tributary of the right horn of sinus </a:t>
            </a:r>
            <a:r>
              <a:rPr lang="en-IN" sz="2800" dirty="0" err="1"/>
              <a:t>venosus</a:t>
            </a:r>
            <a:r>
              <a:rPr lang="en-IN" sz="2800" dirty="0"/>
              <a:t>.</a:t>
            </a:r>
          </a:p>
          <a:p>
            <a:pPr>
              <a:buFont typeface="Wingdings" panose="05000000000000000000" pitchFamily="2" charset="2"/>
              <a:buChar char="q"/>
            </a:pPr>
            <a:r>
              <a:rPr lang="en-IN" sz="2800" dirty="0"/>
              <a:t>The left horn becomes part of coronary sinus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r>
              <a:rPr lang="en-IN" b="1" u="sng" dirty="0"/>
              <a:t>SINOATRIAL ORIFICE</a:t>
            </a:r>
          </a:p>
          <a:p>
            <a:r>
              <a:rPr lang="en-IN" dirty="0"/>
              <a:t>Initially sinoatrial orifice- transverse, larger and median in position</a:t>
            </a:r>
          </a:p>
          <a:p>
            <a:r>
              <a:rPr lang="en-IN" dirty="0"/>
              <a:t>Later the opening becomes narrow and shifts to the right and onto the dorsal aspect of the atrium</a:t>
            </a:r>
          </a:p>
          <a:p>
            <a:r>
              <a:rPr lang="en-IN" dirty="0"/>
              <a:t>It changes its orientation from transverse to oval and finally to vertical with a narrow slit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FATE OF TRIBUTARIES OF SINUS VENOSUS</a:t>
            </a:r>
          </a:p>
        </p:txBody>
      </p:sp>
      <p:graphicFrame>
        <p:nvGraphicFramePr>
          <p:cNvPr id="5" name="Content Placeholder 4"/>
          <p:cNvGraphicFramePr>
            <a:graphicFrameLocks noGrp="1"/>
          </p:cNvGraphicFramePr>
          <p:nvPr>
            <p:ph idx="1"/>
          </p:nvPr>
        </p:nvGraphicFramePr>
        <p:xfrm>
          <a:off x="822325" y="1846263"/>
          <a:ext cx="7543802" cy="1483360"/>
        </p:xfrm>
        <a:graphic>
          <a:graphicData uri="http://schemas.openxmlformats.org/drawingml/2006/table">
            <a:tbl>
              <a:tblPr firstRow="1" bandRow="1">
                <a:tableStyleId>{21E4AEA4-8DFA-4A89-87EB-49C32662AFE0}</a:tableStyleId>
              </a:tblPr>
              <a:tblGrid>
                <a:gridCol w="3771901">
                  <a:extLst>
                    <a:ext uri="{9D8B030D-6E8A-4147-A177-3AD203B41FA5}">
                      <a16:colId xmlns:a16="http://schemas.microsoft.com/office/drawing/2014/main" val="20000"/>
                    </a:ext>
                  </a:extLst>
                </a:gridCol>
                <a:gridCol w="3771901">
                  <a:extLst>
                    <a:ext uri="{9D8B030D-6E8A-4147-A177-3AD203B41FA5}">
                      <a16:colId xmlns:a16="http://schemas.microsoft.com/office/drawing/2014/main" val="20001"/>
                    </a:ext>
                  </a:extLst>
                </a:gridCol>
              </a:tblGrid>
              <a:tr h="370840">
                <a:tc>
                  <a:txBody>
                    <a:bodyPr/>
                    <a:lstStyle/>
                    <a:p>
                      <a:r>
                        <a:rPr lang="en-IN" dirty="0"/>
                        <a:t>Embryonic</a:t>
                      </a:r>
                      <a:r>
                        <a:rPr lang="en-IN" baseline="0" dirty="0"/>
                        <a:t>  part</a:t>
                      </a:r>
                      <a:endParaRPr lang="en-IN" dirty="0"/>
                    </a:p>
                  </a:txBody>
                  <a:tcPr marL="92372" marR="92372"/>
                </a:tc>
                <a:tc>
                  <a:txBody>
                    <a:bodyPr/>
                    <a:lstStyle/>
                    <a:p>
                      <a:r>
                        <a:rPr lang="en-IN" dirty="0"/>
                        <a:t>Adult</a:t>
                      </a:r>
                      <a:r>
                        <a:rPr lang="en-IN" baseline="0" dirty="0"/>
                        <a:t> part</a:t>
                      </a:r>
                      <a:endParaRPr lang="en-IN" dirty="0"/>
                    </a:p>
                  </a:txBody>
                  <a:tcPr marL="92372" marR="92372"/>
                </a:tc>
                <a:extLst>
                  <a:ext uri="{0D108BD9-81ED-4DB2-BD59-A6C34878D82A}">
                    <a16:rowId xmlns:a16="http://schemas.microsoft.com/office/drawing/2014/main" val="10000"/>
                  </a:ext>
                </a:extLst>
              </a:tr>
              <a:tr h="370840">
                <a:tc>
                  <a:txBody>
                    <a:bodyPr/>
                    <a:lstStyle/>
                    <a:p>
                      <a:r>
                        <a:rPr lang="en-IN" dirty="0"/>
                        <a:t>Left horn</a:t>
                      </a:r>
                      <a:r>
                        <a:rPr lang="en-IN" baseline="0" dirty="0"/>
                        <a:t> and body</a:t>
                      </a:r>
                      <a:endParaRPr lang="en-IN" dirty="0"/>
                    </a:p>
                  </a:txBody>
                  <a:tcPr marL="92372" marR="92372"/>
                </a:tc>
                <a:tc>
                  <a:txBody>
                    <a:bodyPr/>
                    <a:lstStyle/>
                    <a:p>
                      <a:r>
                        <a:rPr lang="en-IN" dirty="0"/>
                        <a:t>Coronary</a:t>
                      </a:r>
                      <a:r>
                        <a:rPr lang="en-IN" baseline="0" dirty="0"/>
                        <a:t> sinus</a:t>
                      </a:r>
                      <a:endParaRPr lang="en-IN" dirty="0"/>
                    </a:p>
                  </a:txBody>
                  <a:tcPr marL="92372" marR="92372"/>
                </a:tc>
                <a:extLst>
                  <a:ext uri="{0D108BD9-81ED-4DB2-BD59-A6C34878D82A}">
                    <a16:rowId xmlns:a16="http://schemas.microsoft.com/office/drawing/2014/main" val="10001"/>
                  </a:ext>
                </a:extLst>
              </a:tr>
              <a:tr h="370840">
                <a:tc>
                  <a:txBody>
                    <a:bodyPr/>
                    <a:lstStyle/>
                    <a:p>
                      <a:r>
                        <a:rPr lang="en-IN" dirty="0"/>
                        <a:t>Right common cardinal</a:t>
                      </a:r>
                      <a:r>
                        <a:rPr lang="en-IN" baseline="0" dirty="0"/>
                        <a:t> vein</a:t>
                      </a:r>
                      <a:endParaRPr lang="en-IN" dirty="0"/>
                    </a:p>
                  </a:txBody>
                  <a:tcPr marL="92372" marR="92372"/>
                </a:tc>
                <a:tc>
                  <a:txBody>
                    <a:bodyPr/>
                    <a:lstStyle/>
                    <a:p>
                      <a:r>
                        <a:rPr lang="en-IN" dirty="0"/>
                        <a:t>SVC</a:t>
                      </a:r>
                    </a:p>
                  </a:txBody>
                  <a:tcPr marL="92372" marR="92372"/>
                </a:tc>
                <a:extLst>
                  <a:ext uri="{0D108BD9-81ED-4DB2-BD59-A6C34878D82A}">
                    <a16:rowId xmlns:a16="http://schemas.microsoft.com/office/drawing/2014/main" val="10002"/>
                  </a:ext>
                </a:extLst>
              </a:tr>
              <a:tr h="370840">
                <a:tc>
                  <a:txBody>
                    <a:bodyPr/>
                    <a:lstStyle/>
                    <a:p>
                      <a:r>
                        <a:rPr lang="en-IN" dirty="0"/>
                        <a:t>Right</a:t>
                      </a:r>
                      <a:r>
                        <a:rPr lang="en-IN" baseline="0" dirty="0"/>
                        <a:t> </a:t>
                      </a:r>
                      <a:r>
                        <a:rPr lang="en-IN" baseline="0" dirty="0" err="1"/>
                        <a:t>vitelline</a:t>
                      </a:r>
                      <a:r>
                        <a:rPr lang="en-IN" baseline="0" dirty="0"/>
                        <a:t> vein</a:t>
                      </a:r>
                      <a:endParaRPr lang="en-IN" dirty="0"/>
                    </a:p>
                  </a:txBody>
                  <a:tcPr marL="92372" marR="92372"/>
                </a:tc>
                <a:tc>
                  <a:txBody>
                    <a:bodyPr/>
                    <a:lstStyle/>
                    <a:p>
                      <a:r>
                        <a:rPr lang="en-IN" dirty="0"/>
                        <a:t>IVC</a:t>
                      </a:r>
                    </a:p>
                  </a:txBody>
                  <a:tcPr marL="92372" marR="92372"/>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ATRIAL SEPTATION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IN" sz="2800" dirty="0"/>
              <a:t>The primary </a:t>
            </a:r>
            <a:r>
              <a:rPr lang="en-IN" sz="2800" dirty="0" err="1"/>
              <a:t>atrial</a:t>
            </a:r>
            <a:r>
              <a:rPr lang="en-IN" sz="2800" dirty="0"/>
              <a:t> septum (septum </a:t>
            </a:r>
            <a:r>
              <a:rPr lang="en-IN" sz="2800" dirty="0" err="1"/>
              <a:t>primum</a:t>
            </a:r>
            <a:r>
              <a:rPr lang="en-IN" sz="2800" dirty="0"/>
              <a:t>) forms by active growth of a myocardial septum</a:t>
            </a:r>
          </a:p>
          <a:p>
            <a:pPr>
              <a:buFont typeface="Wingdings" panose="05000000000000000000" pitchFamily="2" charset="2"/>
              <a:buChar char="q"/>
            </a:pPr>
            <a:r>
              <a:rPr lang="en-IN" sz="2800" dirty="0"/>
              <a:t>Initially the </a:t>
            </a:r>
            <a:r>
              <a:rPr lang="en-IN" sz="2800" dirty="0" err="1"/>
              <a:t>primordium</a:t>
            </a:r>
            <a:r>
              <a:rPr lang="en-IN" sz="2800" dirty="0"/>
              <a:t> of this septum can be seen as a ridge in the medial roof of the common atrium.</a:t>
            </a:r>
          </a:p>
          <a:p>
            <a:pPr>
              <a:buFont typeface="Wingdings" panose="05000000000000000000" pitchFamily="2" charset="2"/>
              <a:buChar char="q"/>
            </a:pPr>
            <a:r>
              <a:rPr lang="en-IN" sz="2800" dirty="0"/>
              <a:t> The leading edge of the ridge is covered with a mesenchymal cap termed the </a:t>
            </a:r>
            <a:r>
              <a:rPr lang="en-IN" sz="2800" b="1" u="sng" dirty="0"/>
              <a:t>SPINA VESTIBULI</a:t>
            </a:r>
            <a:r>
              <a:rPr lang="en-IN" sz="2800" dirty="0"/>
              <a:t>, which is contiguous superiorly with the superior AV cushion and inferiorly with the inferior AV cushion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1.jpg"/>
          <p:cNvPicPr>
            <a:picLocks noGrp="1" noChangeAspect="1"/>
          </p:cNvPicPr>
          <p:nvPr>
            <p:ph idx="1"/>
          </p:nvPr>
        </p:nvPicPr>
        <p:blipFill>
          <a:blip r:embed="rId2" cstate="print"/>
          <a:stretch>
            <a:fillRect/>
          </a:stretch>
        </p:blipFill>
        <p:spPr>
          <a:xfrm>
            <a:off x="604932" y="2285992"/>
            <a:ext cx="7642124" cy="321471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IN" sz="2800" dirty="0"/>
              <a:t>As the primary septum descends from the roof of the atrium toward the AV canal, thereby decreasing the size of the primary </a:t>
            </a:r>
            <a:r>
              <a:rPr lang="en-IN" sz="2800" dirty="0" err="1"/>
              <a:t>interatrial</a:t>
            </a:r>
            <a:r>
              <a:rPr lang="en-IN" sz="2800" dirty="0"/>
              <a:t> foramen (</a:t>
            </a:r>
            <a:r>
              <a:rPr lang="en-IN" sz="2800" dirty="0" err="1"/>
              <a:t>ostium</a:t>
            </a:r>
            <a:r>
              <a:rPr lang="en-IN" sz="2800" dirty="0"/>
              <a:t> </a:t>
            </a:r>
            <a:r>
              <a:rPr lang="en-IN" sz="2800" dirty="0" err="1"/>
              <a:t>primum</a:t>
            </a:r>
            <a:r>
              <a:rPr lang="en-IN" sz="2800" dirty="0"/>
              <a:t>), the </a:t>
            </a:r>
            <a:r>
              <a:rPr lang="en-IN" sz="2800" dirty="0" err="1"/>
              <a:t>mesenchymal</a:t>
            </a:r>
            <a:r>
              <a:rPr lang="en-IN" sz="2800" dirty="0"/>
              <a:t> leading edge continues to fuse with the AV cushions, which themselves are also in the process of fusing.</a:t>
            </a:r>
          </a:p>
          <a:p>
            <a:pPr>
              <a:buFont typeface="Wingdings" panose="05000000000000000000" pitchFamily="2" charset="2"/>
              <a:buChar char="v"/>
            </a:pPr>
            <a:r>
              <a:rPr lang="en-IN" sz="2800" dirty="0"/>
              <a:t>These events result in closure of the primary </a:t>
            </a:r>
            <a:r>
              <a:rPr lang="en-IN" sz="2800" dirty="0" err="1"/>
              <a:t>interatrial</a:t>
            </a:r>
            <a:r>
              <a:rPr lang="en-IN" sz="2800" dirty="0"/>
              <a:t> </a:t>
            </a:r>
            <a:r>
              <a:rPr lang="en-IN" sz="2800" dirty="0" err="1"/>
              <a:t>formanen</a:t>
            </a:r>
            <a:r>
              <a:rPr lang="en-IN" sz="2800" dirty="0"/>
              <a:t> (</a:t>
            </a:r>
            <a:r>
              <a:rPr lang="en-IN" sz="2800" dirty="0" err="1"/>
              <a:t>ostium</a:t>
            </a:r>
            <a:r>
              <a:rPr lang="en-IN" sz="2800" dirty="0"/>
              <a:t> </a:t>
            </a:r>
            <a:r>
              <a:rPr lang="en-IN" sz="2800" dirty="0" err="1"/>
              <a:t>primum</a:t>
            </a:r>
            <a:r>
              <a:rPr lang="en-IN" sz="2800" dirty="0"/>
              <a:t>) and the formation of the central fibrous body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edit2.jpg"/>
          <p:cNvPicPr>
            <a:picLocks noGrp="1" noChangeAspect="1"/>
          </p:cNvPicPr>
          <p:nvPr>
            <p:ph idx="1"/>
          </p:nvPr>
        </p:nvPicPr>
        <p:blipFill>
          <a:blip r:embed="rId2" cstate="print"/>
          <a:stretch>
            <a:fillRect/>
          </a:stretch>
        </p:blipFill>
        <p:spPr>
          <a:xfrm>
            <a:off x="-214346" y="2428868"/>
            <a:ext cx="8564525" cy="342902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804797"/>
            <a:ext cx="7543801" cy="5248406"/>
          </a:xfrm>
        </p:spPr>
        <p:txBody>
          <a:bodyPr>
            <a:noAutofit/>
          </a:bodyPr>
          <a:lstStyle/>
          <a:p>
            <a:pPr>
              <a:buFont typeface="Wingdings" panose="05000000000000000000" pitchFamily="2" charset="2"/>
              <a:buChar char="q"/>
            </a:pPr>
            <a:r>
              <a:rPr lang="en-IN" sz="2800" dirty="0"/>
              <a:t>Concomitantly, perforations appear in the superior aspect of the primary </a:t>
            </a:r>
            <a:r>
              <a:rPr lang="en-IN" sz="2800" dirty="0" err="1"/>
              <a:t>atrial</a:t>
            </a:r>
            <a:r>
              <a:rPr lang="en-IN" sz="2800" dirty="0"/>
              <a:t> septum.</a:t>
            </a:r>
          </a:p>
          <a:p>
            <a:pPr>
              <a:buFont typeface="Wingdings" panose="05000000000000000000" pitchFamily="2" charset="2"/>
              <a:buChar char="q"/>
            </a:pPr>
            <a:r>
              <a:rPr lang="en-IN" sz="2800" dirty="0"/>
              <a:t>These perforations coalesce, resulting in the secondary </a:t>
            </a:r>
            <a:r>
              <a:rPr lang="en-IN" sz="2800" dirty="0" err="1"/>
              <a:t>atrial</a:t>
            </a:r>
            <a:r>
              <a:rPr lang="en-IN" sz="2800" dirty="0"/>
              <a:t> foramen (or </a:t>
            </a:r>
            <a:r>
              <a:rPr lang="en-IN" sz="2800" dirty="0" err="1"/>
              <a:t>ostium</a:t>
            </a:r>
            <a:r>
              <a:rPr lang="en-IN" sz="2800" dirty="0"/>
              <a:t> </a:t>
            </a:r>
            <a:r>
              <a:rPr lang="en-IN" sz="2800" dirty="0" err="1"/>
              <a:t>secondum</a:t>
            </a:r>
            <a:r>
              <a:rPr lang="en-IN" sz="2800" dirty="0"/>
              <a:t>).</a:t>
            </a:r>
          </a:p>
          <a:p>
            <a:pPr>
              <a:buFont typeface="Wingdings" panose="05000000000000000000" pitchFamily="2" charset="2"/>
              <a:buChar char="q"/>
            </a:pPr>
            <a:r>
              <a:rPr lang="en-IN" sz="2800" dirty="0"/>
              <a:t>Next the secondary </a:t>
            </a:r>
            <a:r>
              <a:rPr lang="en-IN" sz="2800" dirty="0" err="1"/>
              <a:t>atrial</a:t>
            </a:r>
            <a:r>
              <a:rPr lang="en-IN" sz="2800" dirty="0"/>
              <a:t> septum develops as an infolding of the </a:t>
            </a:r>
            <a:r>
              <a:rPr lang="en-IN" sz="2800" dirty="0" err="1"/>
              <a:t>atrial</a:t>
            </a:r>
            <a:r>
              <a:rPr lang="en-IN" sz="2800" dirty="0"/>
              <a:t> roof located between the primary septum and the left venous valve.</a:t>
            </a:r>
          </a:p>
          <a:p>
            <a:pPr>
              <a:buFont typeface="Wingdings" panose="05000000000000000000" pitchFamily="2" charset="2"/>
              <a:buChar char="q"/>
            </a:pPr>
            <a:r>
              <a:rPr lang="en-IN" sz="2800" dirty="0"/>
              <a:t>The foramen </a:t>
            </a:r>
            <a:r>
              <a:rPr lang="en-IN" sz="2800" dirty="0" err="1"/>
              <a:t>ovale</a:t>
            </a:r>
            <a:r>
              <a:rPr lang="en-IN" sz="2800" dirty="0"/>
              <a:t> is the opening bordered by the free edge of the septum </a:t>
            </a:r>
            <a:r>
              <a:rPr lang="en-IN" sz="2800" dirty="0" err="1"/>
              <a:t>secondum</a:t>
            </a:r>
            <a:endParaRPr lang="en-IN" sz="2800" dirty="0"/>
          </a:p>
          <a:p>
            <a:pPr>
              <a:buFont typeface="Wingdings" panose="05000000000000000000" pitchFamily="2" charset="2"/>
              <a:buChar char="q"/>
            </a:pPr>
            <a:r>
              <a:rPr lang="en-IN" sz="2800" dirty="0"/>
              <a:t>After fusion of the septum </a:t>
            </a:r>
            <a:r>
              <a:rPr lang="en-IN" sz="2800" dirty="0" err="1"/>
              <a:t>primum</a:t>
            </a:r>
            <a:r>
              <a:rPr lang="en-IN" sz="2800" dirty="0"/>
              <a:t> with the septum </a:t>
            </a:r>
            <a:r>
              <a:rPr lang="en-IN" sz="2800" dirty="0" err="1"/>
              <a:t>secondum</a:t>
            </a:r>
            <a:r>
              <a:rPr lang="en-IN" sz="2800" dirty="0"/>
              <a:t>, the foramen </a:t>
            </a:r>
            <a:r>
              <a:rPr lang="en-IN" sz="2800" dirty="0" err="1"/>
              <a:t>ovale</a:t>
            </a:r>
            <a:r>
              <a:rPr lang="en-IN" sz="2800" dirty="0"/>
              <a:t> becomes the </a:t>
            </a:r>
            <a:r>
              <a:rPr lang="en-IN" sz="2800" dirty="0" err="1"/>
              <a:t>fossa</a:t>
            </a:r>
            <a:r>
              <a:rPr lang="en-IN" sz="2800" dirty="0"/>
              <a:t> </a:t>
            </a:r>
            <a:r>
              <a:rPr lang="en-IN" sz="2800" dirty="0" err="1"/>
              <a:t>ovalis</a:t>
            </a:r>
            <a:r>
              <a:rPr lang="en-IN" sz="28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3.jpg"/>
          <p:cNvPicPr>
            <a:picLocks noGrp="1" noChangeAspect="1"/>
          </p:cNvPicPr>
          <p:nvPr>
            <p:ph idx="1"/>
          </p:nvPr>
        </p:nvPicPr>
        <p:blipFill>
          <a:blip r:embed="rId2" cstate="print"/>
          <a:stretch>
            <a:fillRect/>
          </a:stretch>
        </p:blipFill>
        <p:spPr>
          <a:xfrm>
            <a:off x="36996" y="2214554"/>
            <a:ext cx="8413227" cy="328614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Heart embryology</a:t>
            </a:r>
          </a:p>
        </p:txBody>
      </p:sp>
      <p:sp>
        <p:nvSpPr>
          <p:cNvPr id="3" name="Content Placeholder 2"/>
          <p:cNvSpPr>
            <a:spLocks noGrp="1"/>
          </p:cNvSpPr>
          <p:nvPr>
            <p:ph idx="1"/>
          </p:nvPr>
        </p:nvSpPr>
        <p:spPr/>
        <p:txBody>
          <a:bodyPr/>
          <a:lstStyle/>
          <a:p>
            <a:r>
              <a:rPr lang="en-IN" dirty="0"/>
              <a:t>Right and left </a:t>
            </a:r>
            <a:r>
              <a:rPr lang="en-IN" dirty="0" err="1"/>
              <a:t>Endocardial</a:t>
            </a:r>
            <a:r>
              <a:rPr lang="en-IN" dirty="0"/>
              <a:t> heart tubes</a:t>
            </a:r>
          </a:p>
          <a:p>
            <a:r>
              <a:rPr lang="en-IN" dirty="0"/>
              <a:t>Both fuse together</a:t>
            </a:r>
          </a:p>
          <a:p>
            <a:r>
              <a:rPr lang="en-IN" dirty="0"/>
              <a:t>The single tube- series of dilatations</a:t>
            </a:r>
          </a:p>
          <a:p>
            <a:pPr>
              <a:buFont typeface="Wingdings" pitchFamily="2" charset="2"/>
              <a:buChar char="Ø"/>
            </a:pPr>
            <a:r>
              <a:rPr lang="en-IN" dirty="0" err="1"/>
              <a:t>Bulbus</a:t>
            </a:r>
            <a:r>
              <a:rPr lang="en-IN" dirty="0"/>
              <a:t> </a:t>
            </a:r>
            <a:r>
              <a:rPr lang="en-IN" dirty="0" err="1"/>
              <a:t>cordis</a:t>
            </a:r>
            <a:endParaRPr lang="en-IN" dirty="0"/>
          </a:p>
          <a:p>
            <a:pPr>
              <a:buFont typeface="Wingdings" pitchFamily="2" charset="2"/>
              <a:buChar char="Ø"/>
            </a:pPr>
            <a:r>
              <a:rPr lang="en-IN" dirty="0"/>
              <a:t>Primitive Ventricle</a:t>
            </a:r>
          </a:p>
          <a:p>
            <a:pPr>
              <a:buFont typeface="Wingdings" pitchFamily="2" charset="2"/>
              <a:buChar char="Ø"/>
            </a:pPr>
            <a:r>
              <a:rPr lang="en-IN" dirty="0"/>
              <a:t>Primitive atrium</a:t>
            </a:r>
          </a:p>
          <a:p>
            <a:pPr>
              <a:buFont typeface="Wingdings" pitchFamily="2" charset="2"/>
              <a:buChar char="Ø"/>
            </a:pPr>
            <a:r>
              <a:rPr lang="en-IN" dirty="0"/>
              <a:t>Sinus </a:t>
            </a:r>
            <a:r>
              <a:rPr lang="en-IN" dirty="0" err="1"/>
              <a:t>venosus</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4.jpg"/>
          <p:cNvPicPr>
            <a:picLocks noGrp="1" noChangeAspect="1"/>
          </p:cNvPicPr>
          <p:nvPr>
            <p:ph idx="1"/>
          </p:nvPr>
        </p:nvPicPr>
        <p:blipFill>
          <a:blip r:embed="rId2" cstate="print"/>
          <a:stretch>
            <a:fillRect/>
          </a:stretch>
        </p:blipFill>
        <p:spPr>
          <a:xfrm>
            <a:off x="357158" y="2571744"/>
            <a:ext cx="7883346" cy="278608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5.jpg"/>
          <p:cNvPicPr>
            <a:picLocks noGrp="1" noChangeAspect="1"/>
          </p:cNvPicPr>
          <p:nvPr>
            <p:ph idx="1"/>
          </p:nvPr>
        </p:nvPicPr>
        <p:blipFill>
          <a:blip r:embed="rId2" cstate="print"/>
          <a:stretch>
            <a:fillRect/>
          </a:stretch>
        </p:blipFill>
        <p:spPr>
          <a:xfrm>
            <a:off x="1037854" y="1268760"/>
            <a:ext cx="7068291" cy="371379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6.jpg"/>
          <p:cNvPicPr>
            <a:picLocks noGrp="1" noChangeAspect="1"/>
          </p:cNvPicPr>
          <p:nvPr>
            <p:ph idx="1"/>
          </p:nvPr>
        </p:nvPicPr>
        <p:blipFill>
          <a:blip r:embed="rId2" cstate="print"/>
          <a:stretch>
            <a:fillRect/>
          </a:stretch>
        </p:blipFill>
        <p:spPr>
          <a:xfrm>
            <a:off x="322430" y="1268760"/>
            <a:ext cx="8821570" cy="338437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7.jpg"/>
          <p:cNvPicPr>
            <a:picLocks noGrp="1" noChangeAspect="1"/>
          </p:cNvPicPr>
          <p:nvPr>
            <p:ph idx="1"/>
          </p:nvPr>
        </p:nvPicPr>
        <p:blipFill>
          <a:blip r:embed="rId2" cstate="print"/>
          <a:stretch>
            <a:fillRect/>
          </a:stretch>
        </p:blipFill>
        <p:spPr>
          <a:xfrm>
            <a:off x="822959" y="442742"/>
            <a:ext cx="7581003" cy="514649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trial septum 8.jpg"/>
          <p:cNvPicPr>
            <a:picLocks noGrp="1" noChangeAspect="1"/>
          </p:cNvPicPr>
          <p:nvPr>
            <p:ph idx="1"/>
          </p:nvPr>
        </p:nvPicPr>
        <p:blipFill>
          <a:blip r:embed="rId2" cstate="print"/>
          <a:stretch>
            <a:fillRect/>
          </a:stretch>
        </p:blipFill>
        <p:spPr>
          <a:xfrm>
            <a:off x="467543" y="620688"/>
            <a:ext cx="8462335" cy="460851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IN" sz="2800" dirty="0"/>
              <a:t>Once the two septa overlap blood has to flow through the interval between the septa. This gap is the foramen </a:t>
            </a:r>
            <a:r>
              <a:rPr lang="en-IN" sz="2800" dirty="0" err="1"/>
              <a:t>ovale</a:t>
            </a:r>
            <a:endParaRPr lang="en-IN" sz="2800" dirty="0"/>
          </a:p>
          <a:p>
            <a:pPr>
              <a:buFont typeface="Wingdings" panose="05000000000000000000" pitchFamily="2" charset="2"/>
              <a:buChar char="q"/>
            </a:pPr>
            <a:r>
              <a:rPr lang="en-IN" sz="2800" dirty="0"/>
              <a:t>It is an oblique </a:t>
            </a:r>
            <a:r>
              <a:rPr lang="en-IN" sz="2800" dirty="0" err="1"/>
              <a:t>valvular</a:t>
            </a:r>
            <a:r>
              <a:rPr lang="en-IN" sz="2800" dirty="0"/>
              <a:t> passage that allows blood to flow from right to left but not left to right.</a:t>
            </a:r>
          </a:p>
          <a:p>
            <a:pPr>
              <a:buFont typeface="Wingdings" panose="05000000000000000000" pitchFamily="2" charset="2"/>
              <a:buChar char="q"/>
            </a:pPr>
            <a:r>
              <a:rPr lang="en-IN" sz="2800" dirty="0"/>
              <a:t>This is patent throughout </a:t>
            </a:r>
            <a:r>
              <a:rPr lang="en-IN" sz="2800" dirty="0" err="1"/>
              <a:t>fetal</a:t>
            </a:r>
            <a:r>
              <a:rPr lang="en-IN" sz="2800" dirty="0"/>
              <a:t> life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OBLITERATION OF THE FORAMEN OVALE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IN" sz="2400" dirty="0"/>
              <a:t>After birth of the baby, the left atrium starts receiving oxygenated blood from the lungs, the pressure of this chamber becomes greater than that of right atrium and there is no need for flow of blood from right atrium to left atrium.</a:t>
            </a:r>
          </a:p>
          <a:p>
            <a:pPr>
              <a:buFont typeface="Wingdings" panose="05000000000000000000" pitchFamily="2" charset="2"/>
              <a:buChar char="q"/>
            </a:pPr>
            <a:r>
              <a:rPr lang="en-IN" sz="2400" dirty="0"/>
              <a:t>The foramen </a:t>
            </a:r>
            <a:r>
              <a:rPr lang="en-IN" sz="2400" dirty="0" err="1"/>
              <a:t>ovale</a:t>
            </a:r>
            <a:r>
              <a:rPr lang="en-IN" sz="2400" dirty="0"/>
              <a:t> is, therefore, obliterated by fusion of the septum </a:t>
            </a:r>
            <a:r>
              <a:rPr lang="en-IN" sz="2400" dirty="0" err="1"/>
              <a:t>primum</a:t>
            </a:r>
            <a:r>
              <a:rPr lang="en-IN" sz="2400" dirty="0"/>
              <a:t> and septum </a:t>
            </a:r>
            <a:r>
              <a:rPr lang="en-IN" sz="2400" dirty="0" err="1"/>
              <a:t>secondum</a:t>
            </a:r>
            <a:r>
              <a:rPr lang="en-IN" sz="2400" dirty="0"/>
              <a:t>. </a:t>
            </a:r>
          </a:p>
          <a:p>
            <a:pPr>
              <a:buFont typeface="Wingdings" panose="05000000000000000000" pitchFamily="2" charset="2"/>
              <a:buChar char="q"/>
            </a:pPr>
            <a:r>
              <a:rPr lang="en-IN" sz="2400" dirty="0"/>
              <a:t>Annulus </a:t>
            </a:r>
            <a:r>
              <a:rPr lang="en-IN" sz="2400" dirty="0" err="1"/>
              <a:t>ovalis</a:t>
            </a:r>
            <a:r>
              <a:rPr lang="en-IN" sz="2400" dirty="0"/>
              <a:t> represents the lower free edge of the septum </a:t>
            </a:r>
            <a:r>
              <a:rPr lang="en-IN" sz="2400" dirty="0" err="1"/>
              <a:t>secondum</a:t>
            </a:r>
            <a:r>
              <a:rPr lang="en-IN" sz="2400" dirty="0"/>
              <a:t> while the </a:t>
            </a:r>
            <a:r>
              <a:rPr lang="en-IN" sz="2400" dirty="0" err="1"/>
              <a:t>fossa</a:t>
            </a:r>
            <a:r>
              <a:rPr lang="en-IN" sz="2400" dirty="0"/>
              <a:t> </a:t>
            </a:r>
            <a:r>
              <a:rPr lang="en-IN" sz="2400" dirty="0" err="1"/>
              <a:t>ovalis</a:t>
            </a:r>
            <a:r>
              <a:rPr lang="en-IN" sz="2400" dirty="0"/>
              <a:t> represents the septum </a:t>
            </a:r>
            <a:r>
              <a:rPr lang="en-IN" sz="2400" dirty="0" err="1"/>
              <a:t>primum</a:t>
            </a:r>
            <a:r>
              <a:rPr lang="en-IN" sz="2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3200" dirty="0"/>
              <a:t>Multiple genetic factors including </a:t>
            </a:r>
            <a:r>
              <a:rPr lang="en-IN" sz="3200" b="1" dirty="0"/>
              <a:t>Tbx5, Nkx-2.5, </a:t>
            </a:r>
            <a:r>
              <a:rPr lang="en-IN" sz="3200" b="1" dirty="0" err="1"/>
              <a:t>Evc</a:t>
            </a:r>
            <a:r>
              <a:rPr lang="en-IN" sz="3200" b="1" dirty="0"/>
              <a:t> and Prk-AR1</a:t>
            </a:r>
            <a:r>
              <a:rPr lang="en-IN" sz="3200" dirty="0"/>
              <a:t>, have been identified in patients with abnormal </a:t>
            </a:r>
            <a:r>
              <a:rPr lang="en-IN" sz="3200" dirty="0" err="1"/>
              <a:t>atrial</a:t>
            </a:r>
            <a:r>
              <a:rPr lang="en-IN" sz="3200" dirty="0"/>
              <a:t> morphogenesis and </a:t>
            </a:r>
            <a:r>
              <a:rPr lang="en-IN" sz="3200" dirty="0" err="1"/>
              <a:t>septation</a:t>
            </a:r>
            <a:endParaRPr lang="en-IN"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620688"/>
            <a:ext cx="7660333" cy="5184576"/>
          </a:xfrm>
        </p:spPr>
        <p:txBody>
          <a:bodyPr>
            <a:noAutofit/>
          </a:bodyPr>
          <a:lstStyle/>
          <a:p>
            <a:pPr>
              <a:buFont typeface="Wingdings" panose="05000000000000000000" pitchFamily="2" charset="2"/>
              <a:buChar char="q"/>
            </a:pPr>
            <a:r>
              <a:rPr lang="en-IN" sz="2800" dirty="0"/>
              <a:t>The </a:t>
            </a:r>
            <a:r>
              <a:rPr lang="en-IN" sz="2800" dirty="0" err="1"/>
              <a:t>fossa</a:t>
            </a:r>
            <a:r>
              <a:rPr lang="en-IN" sz="2800" dirty="0"/>
              <a:t> </a:t>
            </a:r>
            <a:r>
              <a:rPr lang="en-IN" sz="2800" dirty="0" err="1"/>
              <a:t>ovalis</a:t>
            </a:r>
            <a:r>
              <a:rPr lang="en-IN" sz="2800" dirty="0"/>
              <a:t> </a:t>
            </a:r>
            <a:r>
              <a:rPr lang="en-IN" sz="2800" dirty="0" err="1"/>
              <a:t>oocupies</a:t>
            </a:r>
            <a:r>
              <a:rPr lang="en-IN" sz="2800" dirty="0"/>
              <a:t> about 28% of the </a:t>
            </a:r>
            <a:r>
              <a:rPr lang="en-IN" sz="2800" dirty="0" err="1"/>
              <a:t>septal</a:t>
            </a:r>
            <a:r>
              <a:rPr lang="en-IN" sz="2800" dirty="0"/>
              <a:t> area, irrespective of the age, and is bordered by a </a:t>
            </a:r>
            <a:r>
              <a:rPr lang="en-IN" sz="2800" dirty="0" err="1"/>
              <a:t>limbus</a:t>
            </a:r>
            <a:r>
              <a:rPr lang="en-IN" sz="2800" dirty="0"/>
              <a:t> and guarded by a valve.</a:t>
            </a:r>
          </a:p>
          <a:p>
            <a:pPr>
              <a:buFont typeface="Wingdings" panose="05000000000000000000" pitchFamily="2" charset="2"/>
              <a:buChar char="q"/>
            </a:pPr>
            <a:r>
              <a:rPr lang="en-IN" sz="2800" dirty="0"/>
              <a:t>After birth the patent foramen </a:t>
            </a:r>
            <a:r>
              <a:rPr lang="en-IN" sz="2800" dirty="0" err="1"/>
              <a:t>ovale</a:t>
            </a:r>
            <a:r>
              <a:rPr lang="en-IN" sz="2800" dirty="0"/>
              <a:t> closes via fusion of its valve with the </a:t>
            </a:r>
            <a:r>
              <a:rPr lang="en-IN" sz="2800" dirty="0" err="1"/>
              <a:t>limbus</a:t>
            </a:r>
            <a:r>
              <a:rPr lang="en-IN" sz="2800" dirty="0"/>
              <a:t> of </a:t>
            </a:r>
            <a:r>
              <a:rPr lang="en-IN" sz="2800" dirty="0" err="1"/>
              <a:t>fossa</a:t>
            </a:r>
            <a:r>
              <a:rPr lang="en-IN" sz="2800" dirty="0"/>
              <a:t> </a:t>
            </a:r>
            <a:r>
              <a:rPr lang="en-IN" sz="2800" dirty="0" err="1"/>
              <a:t>ovalis</a:t>
            </a:r>
            <a:r>
              <a:rPr lang="en-IN" sz="2800" dirty="0"/>
              <a:t> as left </a:t>
            </a:r>
            <a:r>
              <a:rPr lang="en-IN" sz="2800" dirty="0" err="1"/>
              <a:t>atrial</a:t>
            </a:r>
            <a:r>
              <a:rPr lang="en-IN" sz="2800" dirty="0"/>
              <a:t> pressure exceeds right </a:t>
            </a:r>
            <a:r>
              <a:rPr lang="en-IN" sz="2800" dirty="0" err="1"/>
              <a:t>atrial</a:t>
            </a:r>
            <a:r>
              <a:rPr lang="en-IN" sz="2800" dirty="0"/>
              <a:t> pressure.</a:t>
            </a:r>
          </a:p>
          <a:p>
            <a:pPr>
              <a:buFont typeface="Wingdings" panose="05000000000000000000" pitchFamily="2" charset="2"/>
              <a:buChar char="q"/>
            </a:pPr>
            <a:r>
              <a:rPr lang="en-IN" sz="2800" dirty="0"/>
              <a:t>The incidence of persistent patency of foramen </a:t>
            </a:r>
            <a:r>
              <a:rPr lang="en-IN" sz="2800" dirty="0" err="1"/>
              <a:t>ovale</a:t>
            </a:r>
            <a:r>
              <a:rPr lang="en-IN" sz="2800" dirty="0"/>
              <a:t> declines from about 1/3 during the first three decades of life to about ¼ during fourth to eighth decades</a:t>
            </a:r>
          </a:p>
          <a:p>
            <a:pPr>
              <a:buFont typeface="Wingdings" panose="05000000000000000000" pitchFamily="2" charset="2"/>
              <a:buChar char="q"/>
            </a:pPr>
            <a:r>
              <a:rPr lang="en-IN" sz="2800" dirty="0"/>
              <a:t>Redundancy of the valve of the foramen is responsible for an </a:t>
            </a:r>
            <a:r>
              <a:rPr lang="en-IN" sz="2800" b="1" u="sng" dirty="0" err="1"/>
              <a:t>atrial</a:t>
            </a:r>
            <a:r>
              <a:rPr lang="en-IN" sz="2800" b="1" u="sng" dirty="0"/>
              <a:t> </a:t>
            </a:r>
            <a:r>
              <a:rPr lang="en-IN" sz="2800" b="1" u="sng" dirty="0" err="1"/>
              <a:t>septal</a:t>
            </a:r>
            <a:r>
              <a:rPr lang="en-IN" sz="2800" b="1" u="sng" dirty="0"/>
              <a:t> aneurysm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46B6-9864-B75B-070B-6483CAD3668C}"/>
              </a:ext>
            </a:extLst>
          </p:cNvPr>
          <p:cNvSpPr>
            <a:spLocks noGrp="1"/>
          </p:cNvSpPr>
          <p:nvPr>
            <p:ph type="title"/>
          </p:nvPr>
        </p:nvSpPr>
        <p:spPr/>
        <p:txBody>
          <a:bodyPr/>
          <a:lstStyle/>
          <a:p>
            <a:r>
              <a:rPr lang="en-IN" b="1" dirty="0"/>
              <a:t>ASD</a:t>
            </a:r>
          </a:p>
        </p:txBody>
      </p:sp>
      <p:sp>
        <p:nvSpPr>
          <p:cNvPr id="3" name="Content Placeholder 2">
            <a:extLst>
              <a:ext uri="{FF2B5EF4-FFF2-40B4-BE49-F238E27FC236}">
                <a16:creationId xmlns:a16="http://schemas.microsoft.com/office/drawing/2014/main" id="{9997DA7A-6BB9-2344-D307-6DFF5416B2F5}"/>
              </a:ext>
            </a:extLst>
          </p:cNvPr>
          <p:cNvSpPr>
            <a:spLocks noGrp="1"/>
          </p:cNvSpPr>
          <p:nvPr>
            <p:ph idx="1"/>
          </p:nvPr>
        </p:nvSpPr>
        <p:spPr/>
        <p:txBody>
          <a:bodyPr/>
          <a:lstStyle/>
          <a:p>
            <a:r>
              <a:rPr lang="en-US" dirty="0"/>
              <a:t>6-10% of all cardiac anomalies</a:t>
            </a:r>
          </a:p>
          <a:p>
            <a:r>
              <a:rPr lang="en-US" dirty="0"/>
              <a:t>M:F = 1:2 [ sinus venosus defects 1:1]</a:t>
            </a:r>
          </a:p>
          <a:p>
            <a:r>
              <a:rPr lang="en-US" dirty="0"/>
              <a:t>1 in 1500 live births</a:t>
            </a:r>
          </a:p>
          <a:p>
            <a:r>
              <a:rPr lang="en-US" dirty="0"/>
              <a:t>Most common congenital abnormality in adult &gt; 40yrs [30-40%]</a:t>
            </a:r>
          </a:p>
          <a:p>
            <a:endParaRPr lang="en-IN" dirty="0"/>
          </a:p>
        </p:txBody>
      </p:sp>
    </p:spTree>
    <p:extLst>
      <p:ext uri="{BB962C8B-B14F-4D97-AF65-F5344CB8AC3E}">
        <p14:creationId xmlns:p14="http://schemas.microsoft.com/office/powerpoint/2010/main" val="204351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heart tube.png"/>
          <p:cNvPicPr>
            <a:picLocks noGrp="1" noChangeAspect="1"/>
          </p:cNvPicPr>
          <p:nvPr>
            <p:ph idx="1"/>
          </p:nvPr>
        </p:nvPicPr>
        <p:blipFill>
          <a:blip r:embed="rId2" cstate="print"/>
          <a:stretch>
            <a:fillRect/>
          </a:stretch>
        </p:blipFill>
        <p:spPr>
          <a:xfrm>
            <a:off x="971600" y="2060848"/>
            <a:ext cx="5690248" cy="199452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EMBRYOLOGY &amp; TYPES OF ASD </a:t>
            </a:r>
            <a:endParaRPr lang="en-IN" b="1" dirty="0"/>
          </a:p>
        </p:txBody>
      </p:sp>
      <p:sp>
        <p:nvSpPr>
          <p:cNvPr id="3" name="Content Placeholder 2"/>
          <p:cNvSpPr>
            <a:spLocks noGrp="1"/>
          </p:cNvSpPr>
          <p:nvPr>
            <p:ph idx="1"/>
          </p:nvPr>
        </p:nvSpPr>
        <p:spPr/>
        <p:txBody>
          <a:bodyPr>
            <a:normAutofit/>
          </a:bodyPr>
          <a:lstStyle/>
          <a:p>
            <a:pPr marL="0" indent="0">
              <a:buNone/>
            </a:pPr>
            <a:r>
              <a:rPr lang="en-US" dirty="0"/>
              <a:t>Types of ASD</a:t>
            </a:r>
          </a:p>
          <a:p>
            <a:pPr lvl="1"/>
            <a:r>
              <a:rPr lang="en-US" dirty="0"/>
              <a:t>Secundum ASD</a:t>
            </a:r>
          </a:p>
          <a:p>
            <a:pPr lvl="1"/>
            <a:endParaRPr lang="en-US" dirty="0"/>
          </a:p>
          <a:p>
            <a:pPr lvl="1"/>
            <a:r>
              <a:rPr lang="en-US" dirty="0"/>
              <a:t>Primum ASD</a:t>
            </a:r>
          </a:p>
          <a:p>
            <a:pPr lvl="1"/>
            <a:endParaRPr lang="en-US" dirty="0"/>
          </a:p>
          <a:p>
            <a:pPr lvl="1"/>
            <a:r>
              <a:rPr lang="en-US" dirty="0"/>
              <a:t>Sinus venosus ASD</a:t>
            </a:r>
          </a:p>
          <a:p>
            <a:pPr lvl="1"/>
            <a:endParaRPr lang="en-US" dirty="0"/>
          </a:p>
          <a:p>
            <a:pPr lvl="1"/>
            <a:r>
              <a:rPr lang="en-US" dirty="0"/>
              <a:t>Coronary Sinus type</a:t>
            </a:r>
          </a:p>
          <a:p>
            <a:pPr lvl="1"/>
            <a:endParaRPr lang="en-US" dirty="0"/>
          </a:p>
          <a:p>
            <a:pPr lvl="1"/>
            <a:r>
              <a:rPr lang="en-US" dirty="0"/>
              <a:t>PAPVC </a:t>
            </a:r>
            <a:endParaRPr lang="en-IN" dirty="0"/>
          </a:p>
        </p:txBody>
      </p:sp>
      <p:pic>
        <p:nvPicPr>
          <p:cNvPr id="10242" name="Picture 2"/>
          <p:cNvPicPr>
            <a:picLocks noChangeAspect="1" noChangeArrowheads="1"/>
          </p:cNvPicPr>
          <p:nvPr/>
        </p:nvPicPr>
        <p:blipFill>
          <a:blip r:embed="rId2" cstate="print"/>
          <a:srcRect/>
          <a:stretch>
            <a:fillRect/>
          </a:stretch>
        </p:blipFill>
        <p:spPr bwMode="auto">
          <a:xfrm>
            <a:off x="4355976" y="2132856"/>
            <a:ext cx="4041124" cy="367240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3352-7F0F-02C5-4081-F6516055613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BA13C2C-F680-2E41-EA52-60884238AF13}"/>
              </a:ext>
            </a:extLst>
          </p:cNvPr>
          <p:cNvPicPr>
            <a:picLocks noGrp="1" noChangeAspect="1"/>
          </p:cNvPicPr>
          <p:nvPr>
            <p:ph idx="1"/>
          </p:nvPr>
        </p:nvPicPr>
        <p:blipFill>
          <a:blip r:embed="rId2"/>
          <a:stretch>
            <a:fillRect/>
          </a:stretch>
        </p:blipFill>
        <p:spPr>
          <a:xfrm>
            <a:off x="539552" y="263277"/>
            <a:ext cx="7920880" cy="5940660"/>
          </a:xfrm>
          <a:prstGeom prst="rect">
            <a:avLst/>
          </a:prstGeom>
        </p:spPr>
      </p:pic>
    </p:spTree>
    <p:extLst>
      <p:ext uri="{BB962C8B-B14F-4D97-AF65-F5344CB8AC3E}">
        <p14:creationId xmlns:p14="http://schemas.microsoft.com/office/powerpoint/2010/main" val="6511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7889-FBD6-375B-0500-1C6F6F50F64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1C0A53-5805-1491-3DEF-77655799A7EF}"/>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22CA7EBA-D9C9-8CA4-FAB3-81C2A0C43577}"/>
              </a:ext>
            </a:extLst>
          </p:cNvPr>
          <p:cNvPicPr>
            <a:picLocks noChangeAspect="1"/>
          </p:cNvPicPr>
          <p:nvPr/>
        </p:nvPicPr>
        <p:blipFill>
          <a:blip r:embed="rId2"/>
          <a:stretch>
            <a:fillRect/>
          </a:stretch>
        </p:blipFill>
        <p:spPr>
          <a:xfrm>
            <a:off x="382138" y="286604"/>
            <a:ext cx="8150301" cy="6112726"/>
          </a:xfrm>
          <a:prstGeom prst="rect">
            <a:avLst/>
          </a:prstGeom>
        </p:spPr>
      </p:pic>
    </p:spTree>
    <p:extLst>
      <p:ext uri="{BB962C8B-B14F-4D97-AF65-F5344CB8AC3E}">
        <p14:creationId xmlns:p14="http://schemas.microsoft.com/office/powerpoint/2010/main" val="253362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 natural history</a:t>
            </a:r>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93088" y="2060847"/>
            <a:ext cx="3200873" cy="3816425"/>
          </a:xfrm>
          <a:prstGeom prst="rect">
            <a:avLst/>
          </a:prstGeom>
          <a:noFill/>
          <a:ln w="9525">
            <a:noFill/>
            <a:miter lim="800000"/>
            <a:headEnd/>
            <a:tailEnd/>
          </a:ln>
        </p:spPr>
      </p:pic>
      <p:sp>
        <p:nvSpPr>
          <p:cNvPr id="5" name="TextBox 4"/>
          <p:cNvSpPr txBox="1"/>
          <p:nvPr/>
        </p:nvSpPr>
        <p:spPr>
          <a:xfrm>
            <a:off x="5364088" y="1556792"/>
            <a:ext cx="3422754" cy="4154984"/>
          </a:xfrm>
          <a:prstGeom prst="rect">
            <a:avLst/>
          </a:prstGeom>
          <a:noFill/>
        </p:spPr>
        <p:txBody>
          <a:bodyPr wrap="square" rtlCol="0">
            <a:spAutoFit/>
          </a:bodyPr>
          <a:lstStyle/>
          <a:p>
            <a:r>
              <a:rPr lang="en-US" sz="2400" b="1" dirty="0"/>
              <a:t>Effects of L to R shunt</a:t>
            </a:r>
            <a:r>
              <a:rPr lang="en-US" sz="2400" b="1" baseline="30000" dirty="0">
                <a:solidFill>
                  <a:srgbClr val="002060"/>
                </a:solidFill>
              </a:rPr>
              <a:t>(2)</a:t>
            </a:r>
            <a:endParaRPr lang="en-US" sz="2400" b="1" dirty="0"/>
          </a:p>
          <a:p>
            <a:r>
              <a:rPr lang="en-US" sz="2400" dirty="0"/>
              <a:t> </a:t>
            </a:r>
          </a:p>
          <a:p>
            <a:pPr>
              <a:buFont typeface="Arial" pitchFamily="34" charset="0"/>
              <a:buChar char="•"/>
            </a:pPr>
            <a:r>
              <a:rPr lang="en-US" sz="2400" dirty="0"/>
              <a:t> RA/RV dilation, volume overload RV, RVF</a:t>
            </a:r>
          </a:p>
          <a:p>
            <a:r>
              <a:rPr lang="en-US" sz="2400" dirty="0"/>
              <a:t> </a:t>
            </a:r>
          </a:p>
          <a:p>
            <a:pPr>
              <a:buFont typeface="Arial" pitchFamily="34" charset="0"/>
              <a:buChar char="•"/>
            </a:pPr>
            <a:r>
              <a:rPr lang="en-US" sz="2400" dirty="0"/>
              <a:t> Atrial  arrhythmias</a:t>
            </a:r>
          </a:p>
          <a:p>
            <a:pPr>
              <a:buFont typeface="Arial" pitchFamily="34" charset="0"/>
              <a:buChar char="•"/>
            </a:pPr>
            <a:endParaRPr lang="en-US" sz="2400" dirty="0"/>
          </a:p>
          <a:p>
            <a:pPr>
              <a:buFont typeface="Arial" pitchFamily="34" charset="0"/>
              <a:buChar char="•"/>
            </a:pPr>
            <a:r>
              <a:rPr lang="en-US" sz="2400" dirty="0"/>
              <a:t> Increased PBF</a:t>
            </a:r>
          </a:p>
          <a:p>
            <a:pPr>
              <a:buFont typeface="Arial" pitchFamily="34" charset="0"/>
              <a:buChar char="•"/>
            </a:pPr>
            <a:endParaRPr lang="en-US" sz="2400" dirty="0"/>
          </a:p>
          <a:p>
            <a:pPr>
              <a:buFont typeface="Arial" pitchFamily="34" charset="0"/>
              <a:buChar char="•"/>
            </a:pPr>
            <a:r>
              <a:rPr lang="en-US" sz="2400" dirty="0"/>
              <a:t> +/- PAH</a:t>
            </a:r>
          </a:p>
          <a:p>
            <a:endParaRPr lang="en-IN" sz="2400" dirty="0"/>
          </a:p>
        </p:txBody>
      </p:sp>
      <p:sp>
        <p:nvSpPr>
          <p:cNvPr id="6" name="Right Arrow 5"/>
          <p:cNvSpPr/>
          <p:nvPr/>
        </p:nvSpPr>
        <p:spPr>
          <a:xfrm rot="12012988">
            <a:off x="2204000" y="4966433"/>
            <a:ext cx="317521" cy="34722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Findings</a:t>
            </a:r>
            <a:endParaRPr lang="en-IN" dirty="0"/>
          </a:p>
        </p:txBody>
      </p:sp>
      <p:sp>
        <p:nvSpPr>
          <p:cNvPr id="3" name="Content Placeholder 2"/>
          <p:cNvSpPr>
            <a:spLocks noGrp="1"/>
          </p:cNvSpPr>
          <p:nvPr>
            <p:ph idx="1"/>
          </p:nvPr>
        </p:nvSpPr>
        <p:spPr/>
        <p:txBody>
          <a:bodyPr>
            <a:normAutofit lnSpcReduction="10000"/>
          </a:bodyPr>
          <a:lstStyle/>
          <a:p>
            <a:r>
              <a:rPr lang="en-US" dirty="0"/>
              <a:t>G/E- thin, upper limb abnormalities</a:t>
            </a:r>
          </a:p>
          <a:p>
            <a:r>
              <a:rPr lang="en-US" dirty="0"/>
              <a:t>JVP- mean normal, a=v</a:t>
            </a:r>
          </a:p>
          <a:p>
            <a:r>
              <a:rPr lang="en-US" dirty="0"/>
              <a:t>Pulse &amp; BP- no change in pulse volume and BP during valsalva, square wave response </a:t>
            </a:r>
          </a:p>
          <a:p>
            <a:r>
              <a:rPr lang="en-US" dirty="0"/>
              <a:t>Prominent RV pulsations, 2</a:t>
            </a:r>
            <a:r>
              <a:rPr lang="en-US" baseline="30000" dirty="0"/>
              <a:t>nd</a:t>
            </a:r>
            <a:r>
              <a:rPr lang="en-US" dirty="0"/>
              <a:t> space pulsations</a:t>
            </a:r>
          </a:p>
          <a:p>
            <a:r>
              <a:rPr lang="en-US" dirty="0"/>
              <a:t>Auscultation</a:t>
            </a:r>
          </a:p>
          <a:p>
            <a:pPr lvl="1"/>
            <a:r>
              <a:rPr lang="en-US" dirty="0"/>
              <a:t>Loud T1</a:t>
            </a:r>
          </a:p>
          <a:p>
            <a:pPr lvl="1"/>
            <a:r>
              <a:rPr lang="en-US" dirty="0"/>
              <a:t>Wide fixed split S2</a:t>
            </a:r>
          </a:p>
          <a:p>
            <a:pPr lvl="1"/>
            <a:r>
              <a:rPr lang="en-US" dirty="0"/>
              <a:t>Pulmonary ESM</a:t>
            </a:r>
          </a:p>
          <a:p>
            <a:pPr lvl="1"/>
            <a:r>
              <a:rPr lang="en-US" dirty="0"/>
              <a:t>Tricuspid MDM</a:t>
            </a:r>
          </a:p>
          <a:p>
            <a:r>
              <a:rPr lang="en-US" dirty="0"/>
              <a:t>Features of PAH in some cases</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situations</a:t>
            </a:r>
            <a:endParaRPr lang="en-IN" dirty="0"/>
          </a:p>
        </p:txBody>
      </p:sp>
      <p:sp>
        <p:nvSpPr>
          <p:cNvPr id="3" name="Content Placeholder 2"/>
          <p:cNvSpPr>
            <a:spLocks noGrp="1"/>
          </p:cNvSpPr>
          <p:nvPr>
            <p:ph idx="1"/>
          </p:nvPr>
        </p:nvSpPr>
        <p:spPr/>
        <p:txBody>
          <a:bodyPr/>
          <a:lstStyle/>
          <a:p>
            <a:r>
              <a:rPr lang="en-US" dirty="0" err="1"/>
              <a:t>Lutembacher</a:t>
            </a:r>
            <a:r>
              <a:rPr lang="en-US" dirty="0"/>
              <a:t>- RHD MS/MR + </a:t>
            </a:r>
            <a:r>
              <a:rPr lang="en-US" dirty="0" err="1"/>
              <a:t>secundum</a:t>
            </a:r>
            <a:r>
              <a:rPr lang="en-US" dirty="0"/>
              <a:t> ASD</a:t>
            </a:r>
          </a:p>
          <a:p>
            <a:endParaRPr lang="en-US" dirty="0"/>
          </a:p>
          <a:p>
            <a:endParaRPr lang="en-US" dirty="0"/>
          </a:p>
          <a:p>
            <a:r>
              <a:rPr lang="en-US" dirty="0"/>
              <a:t>PAPVC &amp; Scimitar syndrome</a:t>
            </a:r>
          </a:p>
          <a:p>
            <a:endParaRPr lang="en-US" dirty="0"/>
          </a:p>
          <a:p>
            <a:endParaRPr lang="en-US" dirty="0"/>
          </a:p>
          <a:p>
            <a:r>
              <a:rPr lang="en-US" dirty="0" err="1"/>
              <a:t>Raghib’s</a:t>
            </a:r>
            <a:r>
              <a:rPr lang="en-US" dirty="0"/>
              <a:t> syndrome- coronary sinus ASD + PLSVC</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PAPVC &amp; Scimitar syndrome</a:t>
            </a:r>
            <a:r>
              <a:rPr lang="en-US" b="1" baseline="30000" dirty="0">
                <a:solidFill>
                  <a:srgbClr val="002F8E"/>
                </a:solidFill>
              </a:rPr>
              <a:t>(1)</a:t>
            </a:r>
            <a:endParaRPr lang="en-IN" dirty="0">
              <a:solidFill>
                <a:srgbClr val="002F8E"/>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2339752" y="1978265"/>
            <a:ext cx="4752528" cy="444301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salient features </a:t>
            </a:r>
            <a:endParaRPr lang="en-IN" dirty="0"/>
          </a:p>
        </p:txBody>
      </p:sp>
      <p:sp>
        <p:nvSpPr>
          <p:cNvPr id="3" name="Content Placeholder 2"/>
          <p:cNvSpPr>
            <a:spLocks noGrp="1"/>
          </p:cNvSpPr>
          <p:nvPr>
            <p:ph sz="half" idx="1"/>
          </p:nvPr>
        </p:nvSpPr>
        <p:spPr/>
        <p:txBody>
          <a:bodyPr>
            <a:normAutofit fontScale="77500" lnSpcReduction="20000"/>
          </a:bodyPr>
          <a:lstStyle/>
          <a:p>
            <a:pPr>
              <a:buNone/>
            </a:pPr>
            <a:r>
              <a:rPr lang="en-US" sz="2400" dirty="0"/>
              <a:t>ECG</a:t>
            </a:r>
          </a:p>
          <a:p>
            <a:r>
              <a:rPr lang="en-US" sz="2400" dirty="0"/>
              <a:t>SN dysfunctions</a:t>
            </a:r>
          </a:p>
          <a:p>
            <a:pPr lvl="1"/>
            <a:r>
              <a:rPr lang="en-US" sz="2000" dirty="0"/>
              <a:t>AF, AFL, SVT</a:t>
            </a:r>
          </a:p>
          <a:p>
            <a:pPr lvl="1"/>
            <a:r>
              <a:rPr lang="en-US" sz="2000" dirty="0"/>
              <a:t>Absence of sinus arrhythmia</a:t>
            </a:r>
          </a:p>
          <a:p>
            <a:endParaRPr lang="en-US" sz="2400" dirty="0"/>
          </a:p>
          <a:p>
            <a:r>
              <a:rPr lang="en-US" sz="2400" dirty="0"/>
              <a:t>AV conduction </a:t>
            </a:r>
          </a:p>
          <a:p>
            <a:pPr lvl="1"/>
            <a:r>
              <a:rPr lang="en-US" sz="2000" dirty="0"/>
              <a:t>Increased PR interval</a:t>
            </a:r>
          </a:p>
          <a:p>
            <a:pPr lvl="1"/>
            <a:r>
              <a:rPr lang="en-US" sz="2000" dirty="0"/>
              <a:t>CHB</a:t>
            </a:r>
          </a:p>
          <a:p>
            <a:endParaRPr lang="en-US" sz="2400" dirty="0"/>
          </a:p>
          <a:p>
            <a:r>
              <a:rPr lang="en-US" sz="2400" dirty="0" err="1"/>
              <a:t>rsR</a:t>
            </a:r>
            <a:r>
              <a:rPr lang="en-US" sz="2400" dirty="0"/>
              <a:t>’ or </a:t>
            </a:r>
            <a:r>
              <a:rPr lang="en-US" sz="2400" dirty="0" err="1"/>
              <a:t>rSr</a:t>
            </a:r>
            <a:r>
              <a:rPr lang="en-US" sz="2400" dirty="0"/>
              <a:t>’ pattern in V1</a:t>
            </a:r>
          </a:p>
          <a:p>
            <a:endParaRPr lang="en-US" sz="2400" dirty="0"/>
          </a:p>
          <a:p>
            <a:r>
              <a:rPr lang="en-US" sz="2400" dirty="0" err="1"/>
              <a:t>Crochetage</a:t>
            </a:r>
            <a:r>
              <a:rPr lang="en-US" sz="2400" dirty="0"/>
              <a:t> [notched R </a:t>
            </a:r>
            <a:r>
              <a:rPr lang="en-US" sz="2400" dirty="0" err="1"/>
              <a:t>II,III,aVF</a:t>
            </a:r>
            <a:r>
              <a:rPr lang="en-US" sz="2400" dirty="0"/>
              <a:t>]</a:t>
            </a:r>
          </a:p>
          <a:p>
            <a:endParaRPr lang="en-IN" sz="2400" dirty="0"/>
          </a:p>
        </p:txBody>
      </p:sp>
      <p:pic>
        <p:nvPicPr>
          <p:cNvPr id="11266" name="Picture 2"/>
          <p:cNvPicPr>
            <a:picLocks noChangeAspect="1" noChangeArrowheads="1"/>
          </p:cNvPicPr>
          <p:nvPr/>
        </p:nvPicPr>
        <p:blipFill>
          <a:blip r:embed="rId2" cstate="print"/>
          <a:srcRect/>
          <a:stretch>
            <a:fillRect/>
          </a:stretch>
        </p:blipFill>
        <p:spPr bwMode="auto">
          <a:xfrm>
            <a:off x="4716016" y="4286256"/>
            <a:ext cx="3528392" cy="2152239"/>
          </a:xfrm>
          <a:prstGeom prst="rect">
            <a:avLst/>
          </a:prstGeom>
          <a:ln>
            <a:no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3" cstate="print"/>
          <a:srcRect/>
          <a:stretch>
            <a:fillRect/>
          </a:stretch>
        </p:blipFill>
        <p:spPr bwMode="auto">
          <a:xfrm>
            <a:off x="4716016" y="2132856"/>
            <a:ext cx="3528392" cy="20105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salient features </a:t>
            </a:r>
            <a:endParaRPr lang="en-IN" dirty="0"/>
          </a:p>
        </p:txBody>
      </p:sp>
      <p:sp>
        <p:nvSpPr>
          <p:cNvPr id="3" name="Content Placeholder 2"/>
          <p:cNvSpPr>
            <a:spLocks noGrp="1"/>
          </p:cNvSpPr>
          <p:nvPr>
            <p:ph idx="1"/>
          </p:nvPr>
        </p:nvSpPr>
        <p:spPr>
          <a:xfrm>
            <a:off x="485804" y="1571612"/>
            <a:ext cx="8229600" cy="4525963"/>
          </a:xfrm>
        </p:spPr>
        <p:txBody>
          <a:bodyPr/>
          <a:lstStyle/>
          <a:p>
            <a:endParaRPr lang="en-US" dirty="0"/>
          </a:p>
          <a:p>
            <a:r>
              <a:rPr lang="en-US" dirty="0"/>
              <a:t>RAE</a:t>
            </a:r>
          </a:p>
          <a:p>
            <a:endParaRPr lang="en-US" dirty="0"/>
          </a:p>
          <a:p>
            <a:r>
              <a:rPr lang="en-US" dirty="0"/>
              <a:t>RV Apex</a:t>
            </a:r>
          </a:p>
          <a:p>
            <a:endParaRPr lang="en-US" dirty="0"/>
          </a:p>
          <a:p>
            <a:r>
              <a:rPr lang="en-US" dirty="0"/>
              <a:t>Prom MPA</a:t>
            </a:r>
          </a:p>
          <a:p>
            <a:endParaRPr lang="en-US" dirty="0"/>
          </a:p>
          <a:p>
            <a:r>
              <a:rPr lang="en-US" dirty="0"/>
              <a:t>Increased PBF</a:t>
            </a:r>
            <a:endParaRPr lang="en-IN" dirty="0"/>
          </a:p>
        </p:txBody>
      </p:sp>
      <p:pic>
        <p:nvPicPr>
          <p:cNvPr id="9219" name="Picture 3"/>
          <p:cNvPicPr>
            <a:picLocks noChangeAspect="1" noChangeArrowheads="1"/>
          </p:cNvPicPr>
          <p:nvPr/>
        </p:nvPicPr>
        <p:blipFill>
          <a:blip r:embed="rId2" cstate="print"/>
          <a:srcRect/>
          <a:stretch>
            <a:fillRect/>
          </a:stretch>
        </p:blipFill>
        <p:spPr bwMode="auto">
          <a:xfrm>
            <a:off x="3714744" y="1643049"/>
            <a:ext cx="4357718" cy="45591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salient features </a:t>
            </a:r>
            <a:endParaRPr lang="en-IN" dirty="0"/>
          </a:p>
        </p:txBody>
      </p:sp>
      <p:sp>
        <p:nvSpPr>
          <p:cNvPr id="3" name="Content Placeholder 2"/>
          <p:cNvSpPr>
            <a:spLocks noGrp="1"/>
          </p:cNvSpPr>
          <p:nvPr>
            <p:ph idx="1"/>
          </p:nvPr>
        </p:nvSpPr>
        <p:spPr/>
        <p:txBody>
          <a:bodyPr/>
          <a:lstStyle/>
          <a:p>
            <a:pPr>
              <a:buNone/>
            </a:pPr>
            <a:r>
              <a:rPr lang="en-US" dirty="0"/>
              <a:t>Echo</a:t>
            </a:r>
          </a:p>
          <a:p>
            <a:pPr lvl="1"/>
            <a:endParaRPr lang="en-US" dirty="0"/>
          </a:p>
          <a:p>
            <a:pPr lvl="1"/>
            <a:r>
              <a:rPr lang="en-US" dirty="0"/>
              <a:t>Most important Ix for confirmation of diagnosis, location and type of ASD, severity, need for intervention &amp; planning further </a:t>
            </a:r>
            <a:r>
              <a:rPr lang="en-US" dirty="0" err="1"/>
              <a:t>Mx</a:t>
            </a:r>
            <a:r>
              <a:rPr lang="en-US" dirty="0"/>
              <a:t>/ Follow up </a:t>
            </a:r>
          </a:p>
          <a:p>
            <a:pPr lvl="1"/>
            <a:endParaRPr lang="en-US" dirty="0"/>
          </a:p>
          <a:p>
            <a:pPr lvl="1"/>
            <a:r>
              <a:rPr lang="en-US" dirty="0"/>
              <a:t>RA, RV Volume overload</a:t>
            </a:r>
          </a:p>
          <a:p>
            <a:pPr lvl="1"/>
            <a:endParaRPr lang="en-US" dirty="0"/>
          </a:p>
          <a:p>
            <a:pPr lvl="1"/>
            <a:r>
              <a:rPr lang="en-US" dirty="0"/>
              <a:t>Associated abnormalities</a:t>
            </a:r>
          </a:p>
          <a:p>
            <a:pPr lvl="1"/>
            <a:endParaRPr lang="en-US" dirty="0"/>
          </a:p>
          <a:p>
            <a:pPr lvl="1"/>
            <a:r>
              <a:rPr lang="en-US" dirty="0"/>
              <a:t>Abnormal venous connections</a:t>
            </a:r>
          </a:p>
          <a:p>
            <a:pPr lvl="1"/>
            <a:endParaRPr lang="en-US" dirty="0"/>
          </a:p>
          <a:p>
            <a:pPr lvl="1"/>
            <a:r>
              <a:rPr lang="en-US" dirty="0"/>
              <a:t>Suitability for device closure, rims</a:t>
            </a:r>
          </a:p>
          <a:p>
            <a:pPr lvl="1"/>
            <a:endParaRPr lang="en-US" dirty="0"/>
          </a:p>
          <a:p>
            <a:pPr lvl="1"/>
            <a:endParaRPr lang="en-US" dirty="0"/>
          </a:p>
          <a:p>
            <a:pPr lvl="1"/>
            <a:endParaRPr lang="en-US" dirty="0"/>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6" descr="C:\Users\User\Desktop\fused heart tube.JPG"/>
          <p:cNvPicPr>
            <a:picLocks noGrp="1" noChangeAspect="1" noChangeArrowheads="1"/>
          </p:cNvPicPr>
          <p:nvPr>
            <p:ph idx="1"/>
          </p:nvPr>
        </p:nvPicPr>
        <p:blipFill>
          <a:blip r:embed="rId2" cstate="print"/>
          <a:srcRect/>
          <a:stretch>
            <a:fillRect/>
          </a:stretch>
        </p:blipFill>
        <p:spPr bwMode="auto">
          <a:xfrm>
            <a:off x="2285984" y="1083244"/>
            <a:ext cx="3271853" cy="5073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salient features </a:t>
            </a:r>
            <a:endParaRPr lang="en-IN"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043608" y="1783237"/>
            <a:ext cx="4824536" cy="222182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95536" y="4077072"/>
            <a:ext cx="5472608" cy="2495550"/>
          </a:xfrm>
          <a:prstGeom prst="rect">
            <a:avLst/>
          </a:prstGeom>
          <a:noFill/>
          <a:ln w="9525">
            <a:noFill/>
            <a:miter lim="800000"/>
            <a:headEnd/>
            <a:tailEnd/>
          </a:ln>
        </p:spPr>
      </p:pic>
      <p:sp>
        <p:nvSpPr>
          <p:cNvPr id="6" name="TextBox 5"/>
          <p:cNvSpPr txBox="1"/>
          <p:nvPr/>
        </p:nvSpPr>
        <p:spPr>
          <a:xfrm>
            <a:off x="6012160" y="1556792"/>
            <a:ext cx="2952328" cy="1107996"/>
          </a:xfrm>
          <a:prstGeom prst="rect">
            <a:avLst/>
          </a:prstGeom>
          <a:noFill/>
        </p:spPr>
        <p:txBody>
          <a:bodyPr wrap="square" rtlCol="0">
            <a:spAutoFit/>
          </a:bodyPr>
          <a:lstStyle/>
          <a:p>
            <a:pPr algn="ctr"/>
            <a:r>
              <a:rPr lang="en-US" sz="2400" dirty="0"/>
              <a:t>AV rim &amp; </a:t>
            </a:r>
            <a:r>
              <a:rPr lang="en-US" sz="2400" dirty="0" err="1"/>
              <a:t>Postero</a:t>
            </a:r>
            <a:r>
              <a:rPr lang="en-US" sz="2400" dirty="0"/>
              <a:t>-superior (atrial) rim</a:t>
            </a:r>
          </a:p>
          <a:p>
            <a:pPr algn="ctr"/>
            <a:r>
              <a:rPr lang="en-US" dirty="0"/>
              <a:t>[</a:t>
            </a:r>
            <a:r>
              <a:rPr lang="en-US" dirty="0" err="1"/>
              <a:t>Suboastal</a:t>
            </a:r>
            <a:r>
              <a:rPr lang="en-US" dirty="0"/>
              <a:t> coronal &amp; TEE 4C]</a:t>
            </a:r>
            <a:endParaRPr lang="en-IN" dirty="0"/>
          </a:p>
        </p:txBody>
      </p:sp>
      <p:sp>
        <p:nvSpPr>
          <p:cNvPr id="7" name="TextBox 6"/>
          <p:cNvSpPr txBox="1"/>
          <p:nvPr/>
        </p:nvSpPr>
        <p:spPr>
          <a:xfrm>
            <a:off x="6156176" y="4509120"/>
            <a:ext cx="2160240" cy="1015663"/>
          </a:xfrm>
          <a:prstGeom prst="rect">
            <a:avLst/>
          </a:prstGeom>
          <a:noFill/>
        </p:spPr>
        <p:txBody>
          <a:bodyPr wrap="square" rtlCol="0">
            <a:spAutoFit/>
          </a:bodyPr>
          <a:lstStyle/>
          <a:p>
            <a:pPr algn="ctr"/>
            <a:r>
              <a:rPr lang="en-US" sz="2400" dirty="0"/>
              <a:t>Aortic rim</a:t>
            </a:r>
          </a:p>
          <a:p>
            <a:pPr algn="ctr"/>
            <a:r>
              <a:rPr lang="en-US" dirty="0"/>
              <a:t>[TTE PSX &amp; TEE BSX]</a:t>
            </a:r>
          </a:p>
          <a:p>
            <a:pPr algn="ct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salient features </a:t>
            </a:r>
            <a:endParaRPr lang="en-IN" dirty="0"/>
          </a:p>
        </p:txBody>
      </p:sp>
      <p:sp>
        <p:nvSpPr>
          <p:cNvPr id="3" name="Content Placeholder 2"/>
          <p:cNvSpPr>
            <a:spLocks noGrp="1"/>
          </p:cNvSpPr>
          <p:nvPr>
            <p:ph idx="1"/>
          </p:nvPr>
        </p:nvSpPr>
        <p:spPr/>
        <p:txBody>
          <a:bodyPr/>
          <a:lstStyle/>
          <a:p>
            <a:r>
              <a:rPr lang="en-US" dirty="0"/>
              <a:t>MRI</a:t>
            </a:r>
            <a:endParaRPr lang="en-IN" dirty="0"/>
          </a:p>
        </p:txBody>
      </p:sp>
      <p:pic>
        <p:nvPicPr>
          <p:cNvPr id="6146" name="Picture 2"/>
          <p:cNvPicPr>
            <a:picLocks noChangeAspect="1" noChangeArrowheads="1"/>
          </p:cNvPicPr>
          <p:nvPr/>
        </p:nvPicPr>
        <p:blipFill>
          <a:blip r:embed="rId2" cstate="print"/>
          <a:srcRect/>
          <a:stretch>
            <a:fillRect/>
          </a:stretch>
        </p:blipFill>
        <p:spPr bwMode="auto">
          <a:xfrm>
            <a:off x="1259632" y="2132856"/>
            <a:ext cx="5010150" cy="40576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salient features </a:t>
            </a:r>
            <a:endParaRPr lang="en-IN" dirty="0"/>
          </a:p>
        </p:txBody>
      </p:sp>
      <p:sp>
        <p:nvSpPr>
          <p:cNvPr id="3" name="Content Placeholder 2"/>
          <p:cNvSpPr>
            <a:spLocks noGrp="1"/>
          </p:cNvSpPr>
          <p:nvPr>
            <p:ph idx="1"/>
          </p:nvPr>
        </p:nvSpPr>
        <p:spPr/>
        <p:txBody>
          <a:bodyPr>
            <a:normAutofit lnSpcReduction="10000"/>
          </a:bodyPr>
          <a:lstStyle/>
          <a:p>
            <a:pPr>
              <a:buNone/>
            </a:pPr>
            <a:r>
              <a:rPr lang="en-US" dirty="0"/>
              <a:t>CATH</a:t>
            </a:r>
          </a:p>
          <a:p>
            <a:r>
              <a:rPr lang="en-US" dirty="0"/>
              <a:t>Main indication is assessment of PVR in doubtful cases &amp; anomalous venous connections not visible on echo</a:t>
            </a:r>
          </a:p>
          <a:p>
            <a:r>
              <a:rPr lang="en-US" dirty="0" err="1"/>
              <a:t>Oximetry</a:t>
            </a:r>
            <a:endParaRPr lang="en-US" dirty="0"/>
          </a:p>
          <a:p>
            <a:pPr lvl="1"/>
            <a:r>
              <a:rPr lang="en-US" dirty="0"/>
              <a:t>SVC step up 10% or 5% in 2 serial samples [AVSD, RSOV/LV to RA, VSD + TR, PAPVC, Systemic AVF]</a:t>
            </a:r>
          </a:p>
          <a:p>
            <a:pPr lvl="1"/>
            <a:r>
              <a:rPr lang="en-US" dirty="0"/>
              <a:t>SVC sat &gt;75-80% [RPV to SVC, LPV to L </a:t>
            </a:r>
            <a:r>
              <a:rPr lang="en-US" dirty="0" err="1"/>
              <a:t>inominate</a:t>
            </a:r>
            <a:r>
              <a:rPr lang="en-US" dirty="0"/>
              <a:t> vein]</a:t>
            </a:r>
          </a:p>
          <a:p>
            <a:pPr lvl="1"/>
            <a:r>
              <a:rPr lang="en-US" dirty="0"/>
              <a:t>CS sat &gt; 45% PLSVC or anomalous PV connections to CS</a:t>
            </a:r>
          </a:p>
          <a:p>
            <a:r>
              <a:rPr lang="en-US" dirty="0"/>
              <a:t>Pressures</a:t>
            </a:r>
          </a:p>
          <a:p>
            <a:pPr lvl="1"/>
            <a:r>
              <a:rPr lang="en-US" dirty="0"/>
              <a:t>RA, LA mean normal, RA a=v</a:t>
            </a:r>
          </a:p>
          <a:p>
            <a:pPr lvl="1"/>
            <a:r>
              <a:rPr lang="en-US" dirty="0"/>
              <a:t>RVSP 35-40 mm Hg in infants &amp; 25-30 mm Hg in Adults, diff of 15-30 mm b/w RVSP &amp; PAP noted</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endParaRPr lang="en-IN" dirty="0"/>
          </a:p>
        </p:txBody>
      </p:sp>
      <p:sp>
        <p:nvSpPr>
          <p:cNvPr id="3" name="Content Placeholder 2"/>
          <p:cNvSpPr>
            <a:spLocks noGrp="1"/>
          </p:cNvSpPr>
          <p:nvPr>
            <p:ph idx="1"/>
          </p:nvPr>
        </p:nvSpPr>
        <p:spPr/>
        <p:txBody>
          <a:bodyPr/>
          <a:lstStyle/>
          <a:p>
            <a:r>
              <a:rPr lang="en-US" dirty="0"/>
              <a:t>In whom, When &amp; How should you close the defect ?</a:t>
            </a:r>
          </a:p>
          <a:p>
            <a:endParaRPr lang="en-US" dirty="0"/>
          </a:p>
          <a:p>
            <a:pPr lvl="1"/>
            <a:r>
              <a:rPr lang="en-US" dirty="0"/>
              <a:t>RV volume overload [+/- symptoms]</a:t>
            </a:r>
          </a:p>
          <a:p>
            <a:pPr lvl="1"/>
            <a:r>
              <a:rPr lang="en-US" dirty="0"/>
              <a:t>Paradoxical embolism</a:t>
            </a:r>
          </a:p>
          <a:p>
            <a:endParaRPr lang="en-US" dirty="0"/>
          </a:p>
          <a:p>
            <a:endParaRPr lang="en-US" dirty="0"/>
          </a:p>
          <a:p>
            <a:r>
              <a:rPr lang="en-US" dirty="0"/>
              <a:t>Surgical </a:t>
            </a:r>
            <a:r>
              <a:rPr lang="en-US" dirty="0" err="1"/>
              <a:t>vs</a:t>
            </a:r>
            <a:r>
              <a:rPr lang="en-US" dirty="0"/>
              <a:t> Device closure</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r>
              <a:rPr lang="en-US" b="1" baseline="30000" dirty="0">
                <a:solidFill>
                  <a:srgbClr val="002F8E"/>
                </a:solidFill>
              </a:rPr>
              <a:t>(5) (6)</a:t>
            </a:r>
            <a:r>
              <a:rPr lang="en-US" dirty="0"/>
              <a:t> </a:t>
            </a:r>
            <a:endParaRPr lang="en-IN" dirty="0"/>
          </a:p>
        </p:txBody>
      </p:sp>
      <p:sp>
        <p:nvSpPr>
          <p:cNvPr id="3" name="Content Placeholder 2"/>
          <p:cNvSpPr>
            <a:spLocks noGrp="1"/>
          </p:cNvSpPr>
          <p:nvPr>
            <p:ph idx="1"/>
          </p:nvPr>
        </p:nvSpPr>
        <p:spPr/>
        <p:txBody>
          <a:bodyPr>
            <a:normAutofit/>
          </a:bodyPr>
          <a:lstStyle/>
          <a:p>
            <a:r>
              <a:rPr lang="en-US" dirty="0"/>
              <a:t>&lt;5 mm, no volume overload </a:t>
            </a:r>
            <a:r>
              <a:rPr lang="en-US" sz="2000" dirty="0"/>
              <a:t>[unless paradoxical embolism] followed up</a:t>
            </a:r>
          </a:p>
          <a:p>
            <a:endParaRPr lang="en-US" sz="2000" dirty="0"/>
          </a:p>
          <a:p>
            <a:r>
              <a:rPr lang="en-US" dirty="0"/>
              <a:t>Secundum ASD&gt;5 mm, &lt;38 mm size</a:t>
            </a:r>
            <a:r>
              <a:rPr lang="en-US" sz="2000" dirty="0"/>
              <a:t> with a rim of 5 mm all around except towards aorta        Device closure [Larger ASD, associated tricuspid repair, </a:t>
            </a:r>
            <a:r>
              <a:rPr lang="en-IN" sz="2000" dirty="0"/>
              <a:t>sinus venosus, coronary sinus, or primum ASD for </a:t>
            </a:r>
            <a:r>
              <a:rPr lang="en-IN" sz="2000" dirty="0" err="1"/>
              <a:t>Sx</a:t>
            </a:r>
            <a:r>
              <a:rPr lang="en-IN" sz="2000" dirty="0"/>
              <a:t>]</a:t>
            </a:r>
            <a:endParaRPr lang="en-US" sz="2000" dirty="0"/>
          </a:p>
          <a:p>
            <a:endParaRPr lang="en-US" sz="2000" b="1" dirty="0"/>
          </a:p>
          <a:p>
            <a:r>
              <a:rPr lang="en-US" b="1" dirty="0"/>
              <a:t>PAP &lt;5 WU</a:t>
            </a:r>
            <a:r>
              <a:rPr lang="en-US" sz="2000" dirty="0"/>
              <a:t>, if&gt;5 WU then PVR&lt;2/3 SVR, PAP&lt;2/3 SYS Pressure [baseline or when challenged with vasodilators with net </a:t>
            </a:r>
            <a:r>
              <a:rPr lang="en-US" sz="2000" dirty="0" err="1"/>
              <a:t>Qp</a:t>
            </a:r>
            <a:r>
              <a:rPr lang="en-US" sz="2000" dirty="0"/>
              <a:t>: Qs&gt;1.5]</a:t>
            </a:r>
            <a:r>
              <a:rPr lang="en-US" sz="2000" b="1" baseline="30000" dirty="0">
                <a:solidFill>
                  <a:srgbClr val="002F8E"/>
                </a:solidFill>
              </a:rPr>
              <a:t> (6)</a:t>
            </a:r>
            <a:endParaRPr lang="en-US" sz="2000" dirty="0"/>
          </a:p>
          <a:p>
            <a:endParaRPr lang="en-IN" sz="2000" dirty="0"/>
          </a:p>
        </p:txBody>
      </p:sp>
      <p:sp>
        <p:nvSpPr>
          <p:cNvPr id="4" name="Right Arrow 3"/>
          <p:cNvSpPr/>
          <p:nvPr/>
        </p:nvSpPr>
        <p:spPr>
          <a:xfrm>
            <a:off x="3131840" y="3284984"/>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Devices </a:t>
            </a:r>
            <a:endParaRPr lang="en-IN"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043608" y="1226130"/>
            <a:ext cx="7056784" cy="527410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Devices</a:t>
            </a:r>
          </a:p>
        </p:txBody>
      </p:sp>
      <p:pic>
        <p:nvPicPr>
          <p:cNvPr id="1026" name="Picture 2"/>
          <p:cNvPicPr>
            <a:picLocks noGrp="1" noChangeAspect="1" noChangeArrowheads="1"/>
          </p:cNvPicPr>
          <p:nvPr>
            <p:ph idx="1"/>
          </p:nvPr>
        </p:nvPicPr>
        <p:blipFill>
          <a:blip r:embed="rId2"/>
          <a:srcRect/>
          <a:stretch>
            <a:fillRect/>
          </a:stretch>
        </p:blipFill>
        <p:spPr bwMode="auto">
          <a:xfrm>
            <a:off x="971600" y="1935804"/>
            <a:ext cx="7743804" cy="470790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d device.tif"/>
          <p:cNvPicPr>
            <a:picLocks noGrp="1" noChangeAspect="1" noChangeArrowheads="1"/>
          </p:cNvPicPr>
          <p:nvPr>
            <p:ph idx="1"/>
          </p:nvPr>
        </p:nvPicPr>
        <p:blipFill>
          <a:blip r:embed="rId2"/>
          <a:srcRect l="5245" t="1899" r="7867" b="3797"/>
          <a:stretch>
            <a:fillRect/>
          </a:stretch>
        </p:blipFill>
        <p:spPr bwMode="auto">
          <a:xfrm rot="-60000">
            <a:off x="412081" y="277881"/>
            <a:ext cx="4444966" cy="6332714"/>
          </a:xfrm>
          <a:prstGeom prst="rect">
            <a:avLst/>
          </a:prstGeom>
          <a:noFill/>
        </p:spPr>
      </p:pic>
      <p:sp>
        <p:nvSpPr>
          <p:cNvPr id="5" name="TextBox 4"/>
          <p:cNvSpPr txBox="1"/>
          <p:nvPr/>
        </p:nvSpPr>
        <p:spPr>
          <a:xfrm>
            <a:off x="4857752" y="1071546"/>
            <a:ext cx="4071966" cy="646331"/>
          </a:xfrm>
          <a:prstGeom prst="rect">
            <a:avLst/>
          </a:prstGeom>
          <a:noFill/>
        </p:spPr>
        <p:txBody>
          <a:bodyPr wrap="square" rtlCol="0">
            <a:spAutoFit/>
          </a:bodyPr>
          <a:lstStyle/>
          <a:p>
            <a:r>
              <a:rPr lang="en-US" b="1" dirty="0" err="1"/>
              <a:t>Occluder</a:t>
            </a:r>
            <a:r>
              <a:rPr lang="en-US" b="1" dirty="0"/>
              <a:t> diameter 2-4mm size larger than the maximum </a:t>
            </a:r>
            <a:r>
              <a:rPr lang="en-US" b="1" dirty="0" err="1"/>
              <a:t>strechable</a:t>
            </a:r>
            <a:r>
              <a:rPr lang="en-US" b="1" dirty="0"/>
              <a:t> defect size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 </a:t>
            </a:r>
          </a:p>
        </p:txBody>
      </p:sp>
      <p:sp>
        <p:nvSpPr>
          <p:cNvPr id="3" name="Content Placeholder 2"/>
          <p:cNvSpPr>
            <a:spLocks noGrp="1"/>
          </p:cNvSpPr>
          <p:nvPr>
            <p:ph idx="1"/>
          </p:nvPr>
        </p:nvSpPr>
        <p:spPr/>
        <p:txBody>
          <a:bodyPr>
            <a:normAutofit fontScale="92500" lnSpcReduction="20000"/>
          </a:bodyPr>
          <a:lstStyle/>
          <a:p>
            <a:pPr>
              <a:buNone/>
            </a:pPr>
            <a:r>
              <a:rPr lang="en-US" dirty="0"/>
              <a:t>Procedural success rate 95%-98%</a:t>
            </a:r>
          </a:p>
          <a:p>
            <a:pPr>
              <a:buNone/>
            </a:pPr>
            <a:endParaRPr lang="en-US" dirty="0"/>
          </a:p>
          <a:p>
            <a:pPr>
              <a:buNone/>
            </a:pPr>
            <a:r>
              <a:rPr lang="en-US" dirty="0"/>
              <a:t>Very rare complication (&lt;0.5%)</a:t>
            </a:r>
            <a:r>
              <a:rPr lang="en-US" i="1" dirty="0"/>
              <a:t> </a:t>
            </a:r>
            <a:endParaRPr lang="en-US" sz="1900" dirty="0">
              <a:solidFill>
                <a:srgbClr val="002F8E"/>
              </a:solidFill>
            </a:endParaRPr>
          </a:p>
          <a:p>
            <a:pPr>
              <a:buFont typeface="Wingdings" panose="05000000000000000000" pitchFamily="2" charset="2"/>
              <a:buChar char="q"/>
            </a:pPr>
            <a:r>
              <a:rPr lang="en-US" dirty="0"/>
              <a:t>Entrapment in RA structures &amp; PV, impingement of aorta </a:t>
            </a:r>
          </a:p>
          <a:p>
            <a:pPr>
              <a:buFont typeface="Wingdings" panose="05000000000000000000" pitchFamily="2" charset="2"/>
              <a:buChar char="q"/>
            </a:pPr>
            <a:r>
              <a:rPr lang="en-US" dirty="0"/>
              <a:t>Inability to release, withdraw</a:t>
            </a:r>
          </a:p>
          <a:p>
            <a:pPr>
              <a:buFont typeface="Wingdings" panose="05000000000000000000" pitchFamily="2" charset="2"/>
              <a:buChar char="q"/>
            </a:pPr>
            <a:r>
              <a:rPr lang="en-US" dirty="0"/>
              <a:t>Twisting of device</a:t>
            </a:r>
          </a:p>
          <a:p>
            <a:pPr>
              <a:buFont typeface="Wingdings" panose="05000000000000000000" pitchFamily="2" charset="2"/>
              <a:buChar char="q"/>
            </a:pPr>
            <a:r>
              <a:rPr lang="en-US" dirty="0"/>
              <a:t>Dislodgment &amp; </a:t>
            </a:r>
            <a:r>
              <a:rPr lang="en-US" dirty="0" err="1"/>
              <a:t>embolization</a:t>
            </a:r>
            <a:endParaRPr lang="en-US" dirty="0"/>
          </a:p>
          <a:p>
            <a:pPr>
              <a:buFont typeface="Wingdings" panose="05000000000000000000" pitchFamily="2" charset="2"/>
              <a:buChar char="q"/>
            </a:pPr>
            <a:r>
              <a:rPr lang="en-US" dirty="0"/>
              <a:t>Thrombosis Very rare [0.05-0.2%] </a:t>
            </a:r>
            <a:endParaRPr lang="en-US" sz="1900" dirty="0">
              <a:solidFill>
                <a:srgbClr val="002F8E"/>
              </a:solidFill>
            </a:endParaRPr>
          </a:p>
          <a:p>
            <a:pPr lvl="1">
              <a:buNone/>
            </a:pPr>
            <a:r>
              <a:rPr lang="en-US" dirty="0"/>
              <a:t>Related to</a:t>
            </a:r>
          </a:p>
          <a:p>
            <a:pPr lvl="1"/>
            <a:r>
              <a:rPr lang="en-US" dirty="0"/>
              <a:t>Poor implant apposition </a:t>
            </a:r>
          </a:p>
          <a:p>
            <a:pPr lvl="1"/>
            <a:r>
              <a:rPr lang="en-US" dirty="0"/>
              <a:t>Poor device </a:t>
            </a:r>
            <a:r>
              <a:rPr lang="en-US" dirty="0" err="1"/>
              <a:t>endothelialization</a:t>
            </a:r>
            <a:endParaRPr lang="en-US" dirty="0"/>
          </a:p>
          <a:p>
            <a:pPr lvl="1"/>
            <a:r>
              <a:rPr lang="en-US" dirty="0"/>
              <a:t>Underlying </a:t>
            </a:r>
            <a:r>
              <a:rPr lang="en-US" dirty="0" err="1"/>
              <a:t>prothrombotic</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FOLLOW</a:t>
            </a:r>
            <a:r>
              <a:rPr lang="en-US" dirty="0"/>
              <a:t> </a:t>
            </a:r>
            <a:r>
              <a:rPr lang="en-US" b="1" dirty="0"/>
              <a:t>UP</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Issues</a:t>
            </a:r>
          </a:p>
          <a:p>
            <a:pPr lvl="1"/>
            <a:r>
              <a:rPr lang="en-US" dirty="0" err="1"/>
              <a:t>Atrial</a:t>
            </a:r>
            <a:r>
              <a:rPr lang="en-US" dirty="0"/>
              <a:t> arrhythmias- OAC, RF ablation</a:t>
            </a:r>
          </a:p>
          <a:p>
            <a:pPr lvl="1"/>
            <a:r>
              <a:rPr lang="en-US" dirty="0"/>
              <a:t>RV &amp; LV dysfunction [Pre intervention- balloon occlusion and reassessment of hemodynamics in poor LV function]</a:t>
            </a:r>
          </a:p>
          <a:p>
            <a:pPr lvl="1"/>
            <a:r>
              <a:rPr lang="en-US" dirty="0"/>
              <a:t>PAH</a:t>
            </a:r>
          </a:p>
          <a:p>
            <a:pPr lvl="1"/>
            <a:r>
              <a:rPr lang="en-US" dirty="0" err="1"/>
              <a:t>Coexistant</a:t>
            </a:r>
            <a:r>
              <a:rPr lang="en-US" dirty="0"/>
              <a:t> </a:t>
            </a:r>
            <a:r>
              <a:rPr lang="en-US" dirty="0" err="1"/>
              <a:t>valvular</a:t>
            </a:r>
            <a:r>
              <a:rPr lang="en-US" dirty="0"/>
              <a:t> or other cardiac lesions</a:t>
            </a:r>
          </a:p>
          <a:p>
            <a:pPr>
              <a:buFont typeface="Wingdings" panose="05000000000000000000" pitchFamily="2" charset="2"/>
              <a:buChar char="v"/>
            </a:pPr>
            <a:r>
              <a:rPr lang="en-US" dirty="0"/>
              <a:t>IE prophylaxis </a:t>
            </a:r>
            <a:r>
              <a:rPr lang="en-US" dirty="0" err="1"/>
              <a:t>upto</a:t>
            </a:r>
            <a:r>
              <a:rPr lang="en-US" dirty="0"/>
              <a:t> 6m after procedure </a:t>
            </a:r>
          </a:p>
          <a:p>
            <a:pPr>
              <a:buFont typeface="Wingdings" panose="05000000000000000000" pitchFamily="2" charset="2"/>
              <a:buChar char="v"/>
            </a:pPr>
            <a:r>
              <a:rPr lang="en-US" dirty="0"/>
              <a:t>Aspirin </a:t>
            </a:r>
            <a:r>
              <a:rPr lang="en-US" dirty="0" err="1"/>
              <a:t>atleast</a:t>
            </a:r>
            <a:r>
              <a:rPr lang="en-US" dirty="0"/>
              <a:t> 100mg daily </a:t>
            </a:r>
            <a:r>
              <a:rPr lang="en-US" dirty="0" err="1"/>
              <a:t>upto</a:t>
            </a:r>
            <a:r>
              <a:rPr lang="en-US" dirty="0"/>
              <a:t> 6 m</a:t>
            </a:r>
            <a:r>
              <a:rPr lang="en-US" b="1" baseline="30000" dirty="0">
                <a:solidFill>
                  <a:srgbClr val="002F8E"/>
                </a:solidFill>
              </a:rPr>
              <a:t> </a:t>
            </a:r>
            <a:endParaRPr lang="en-US" dirty="0"/>
          </a:p>
          <a:p>
            <a:pPr>
              <a:buFont typeface="Wingdings" panose="05000000000000000000" pitchFamily="2" charset="2"/>
              <a:buChar char="v"/>
            </a:pPr>
            <a:r>
              <a:rPr lang="en-US" dirty="0"/>
              <a:t>Echo f/up at 24 hrs, 1 m, 6m, 1 yr &amp; then at regular intervals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6.JPEG"/>
          <p:cNvPicPr>
            <a:picLocks noGrp="1" noChangeAspect="1"/>
          </p:cNvPicPr>
          <p:nvPr>
            <p:ph idx="1"/>
          </p:nvPr>
        </p:nvPicPr>
        <p:blipFill>
          <a:blip r:embed="rId2" cstate="print"/>
          <a:stretch>
            <a:fillRect/>
          </a:stretch>
        </p:blipFill>
        <p:spPr>
          <a:xfrm>
            <a:off x="3025376" y="701628"/>
            <a:ext cx="2761070" cy="5772198"/>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a:t>Left horn of the sinus </a:t>
            </a:r>
            <a:r>
              <a:rPr lang="en-IN" dirty="0" err="1"/>
              <a:t>venosus</a:t>
            </a:r>
            <a:r>
              <a:rPr lang="en-IN" dirty="0"/>
              <a:t> becomes?</a:t>
            </a:r>
          </a:p>
          <a:p>
            <a:pPr marL="457200" indent="-457200">
              <a:buAutoNum type="arabicPeriod"/>
            </a:pPr>
            <a:r>
              <a:rPr lang="en-IN" dirty="0"/>
              <a:t>SVC</a:t>
            </a:r>
          </a:p>
          <a:p>
            <a:pPr marL="457200" indent="-457200">
              <a:buAutoNum type="arabicPeriod"/>
            </a:pPr>
            <a:r>
              <a:rPr lang="en-IN" dirty="0"/>
              <a:t>IVC</a:t>
            </a:r>
          </a:p>
          <a:p>
            <a:pPr marL="457200" indent="-457200">
              <a:buAutoNum type="arabicPeriod"/>
            </a:pPr>
            <a:r>
              <a:rPr lang="en-IN" dirty="0"/>
              <a:t>Coronary sinus</a:t>
            </a:r>
          </a:p>
          <a:p>
            <a:pPr marL="457200" indent="-457200">
              <a:buAutoNum type="arabicPeriod"/>
            </a:pPr>
            <a:r>
              <a:rPr lang="en-IN" dirty="0"/>
              <a:t>Left atrium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0ACD-D390-1F94-261B-0FB58C15BD0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EAFA134-C004-FA63-6655-C74E505BEB73}"/>
              </a:ext>
            </a:extLst>
          </p:cNvPr>
          <p:cNvSpPr>
            <a:spLocks noGrp="1"/>
          </p:cNvSpPr>
          <p:nvPr>
            <p:ph idx="1"/>
          </p:nvPr>
        </p:nvSpPr>
        <p:spPr/>
        <p:txBody>
          <a:bodyPr/>
          <a:lstStyle/>
          <a:p>
            <a:r>
              <a:rPr lang="en-IN" dirty="0"/>
              <a:t>Coronary sinus</a:t>
            </a:r>
          </a:p>
        </p:txBody>
      </p:sp>
    </p:spTree>
    <p:extLst>
      <p:ext uri="{BB962C8B-B14F-4D97-AF65-F5344CB8AC3E}">
        <p14:creationId xmlns:p14="http://schemas.microsoft.com/office/powerpoint/2010/main" val="185047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497A-9468-7CAD-00B9-D561EE7440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8965034-7554-60CA-CEFD-2CF5ABEE140E}"/>
              </a:ext>
            </a:extLst>
          </p:cNvPr>
          <p:cNvSpPr>
            <a:spLocks noGrp="1"/>
          </p:cNvSpPr>
          <p:nvPr>
            <p:ph idx="1"/>
          </p:nvPr>
        </p:nvSpPr>
        <p:spPr/>
        <p:txBody>
          <a:bodyPr/>
          <a:lstStyle/>
          <a:p>
            <a:r>
              <a:rPr lang="en-IN" dirty="0"/>
              <a:t>Which is the first structure to develop?</a:t>
            </a:r>
          </a:p>
          <a:p>
            <a:pPr marL="457200" indent="-457200">
              <a:buFont typeface="+mj-lt"/>
              <a:buAutoNum type="arabicPeriod"/>
            </a:pPr>
            <a:r>
              <a:rPr lang="en-IN" dirty="0"/>
              <a:t>Ostium secundum</a:t>
            </a:r>
          </a:p>
          <a:p>
            <a:pPr marL="457200" indent="-457200">
              <a:buFont typeface="+mj-lt"/>
              <a:buAutoNum type="arabicPeriod"/>
            </a:pPr>
            <a:r>
              <a:rPr lang="en-IN" dirty="0"/>
              <a:t>Septum secundum</a:t>
            </a:r>
          </a:p>
          <a:p>
            <a:pPr marL="457200" indent="-457200">
              <a:buFont typeface="+mj-lt"/>
              <a:buAutoNum type="arabicPeriod"/>
            </a:pPr>
            <a:r>
              <a:rPr lang="en-IN" dirty="0"/>
              <a:t>Fossa ovalis</a:t>
            </a:r>
          </a:p>
          <a:p>
            <a:pPr marL="457200" indent="-457200">
              <a:buFont typeface="+mj-lt"/>
              <a:buAutoNum type="arabicPeriod"/>
            </a:pPr>
            <a:r>
              <a:rPr lang="en-IN" dirty="0"/>
              <a:t>Septum primum</a:t>
            </a:r>
          </a:p>
        </p:txBody>
      </p:sp>
    </p:spTree>
    <p:extLst>
      <p:ext uri="{BB962C8B-B14F-4D97-AF65-F5344CB8AC3E}">
        <p14:creationId xmlns:p14="http://schemas.microsoft.com/office/powerpoint/2010/main" val="500580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E39F-CF97-6E56-5307-AB6C3416CA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65573F-74E4-ADA4-50DD-F40990C96022}"/>
              </a:ext>
            </a:extLst>
          </p:cNvPr>
          <p:cNvSpPr>
            <a:spLocks noGrp="1"/>
          </p:cNvSpPr>
          <p:nvPr>
            <p:ph idx="1"/>
          </p:nvPr>
        </p:nvSpPr>
        <p:spPr/>
        <p:txBody>
          <a:bodyPr/>
          <a:lstStyle/>
          <a:p>
            <a:r>
              <a:rPr lang="en-IN" dirty="0"/>
              <a:t>Septum primum</a:t>
            </a:r>
          </a:p>
        </p:txBody>
      </p:sp>
    </p:spTree>
    <p:extLst>
      <p:ext uri="{BB962C8B-B14F-4D97-AF65-F5344CB8AC3E}">
        <p14:creationId xmlns:p14="http://schemas.microsoft.com/office/powerpoint/2010/main" val="2961488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AB47-7BE3-3F13-E412-A946DC78217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576891C-630A-B55C-98A3-203B4CA1C89D}"/>
              </a:ext>
            </a:extLst>
          </p:cNvPr>
          <p:cNvSpPr>
            <a:spLocks noGrp="1"/>
          </p:cNvSpPr>
          <p:nvPr>
            <p:ph idx="1"/>
          </p:nvPr>
        </p:nvSpPr>
        <p:spPr/>
        <p:txBody>
          <a:bodyPr/>
          <a:lstStyle/>
          <a:p>
            <a:r>
              <a:rPr lang="en-IN" dirty="0"/>
              <a:t>Most common type of ASD…</a:t>
            </a:r>
          </a:p>
          <a:p>
            <a:pPr marL="457200" indent="-457200">
              <a:buFont typeface="+mj-lt"/>
              <a:buAutoNum type="arabicPeriod"/>
            </a:pPr>
            <a:r>
              <a:rPr lang="en-IN" dirty="0"/>
              <a:t>Ostium primum</a:t>
            </a:r>
          </a:p>
          <a:p>
            <a:pPr marL="457200" indent="-457200">
              <a:buFont typeface="+mj-lt"/>
              <a:buAutoNum type="arabicPeriod"/>
            </a:pPr>
            <a:r>
              <a:rPr lang="en-IN" dirty="0"/>
              <a:t>Ostium </a:t>
            </a:r>
            <a:r>
              <a:rPr lang="en-IN" dirty="0" err="1"/>
              <a:t>secondum</a:t>
            </a:r>
            <a:endParaRPr lang="en-IN" dirty="0"/>
          </a:p>
          <a:p>
            <a:pPr marL="457200" indent="-457200">
              <a:buFont typeface="+mj-lt"/>
              <a:buAutoNum type="arabicPeriod"/>
            </a:pPr>
            <a:r>
              <a:rPr lang="en-IN" dirty="0"/>
              <a:t>Sinus venosus</a:t>
            </a:r>
          </a:p>
          <a:p>
            <a:pPr marL="457200" indent="-457200">
              <a:buFont typeface="+mj-lt"/>
              <a:buAutoNum type="arabicPeriod"/>
            </a:pPr>
            <a:r>
              <a:rPr lang="en-IN" dirty="0"/>
              <a:t>Coronary sinus type</a:t>
            </a:r>
          </a:p>
          <a:p>
            <a:endParaRPr lang="en-IN" dirty="0"/>
          </a:p>
        </p:txBody>
      </p:sp>
    </p:spTree>
    <p:extLst>
      <p:ext uri="{BB962C8B-B14F-4D97-AF65-F5344CB8AC3E}">
        <p14:creationId xmlns:p14="http://schemas.microsoft.com/office/powerpoint/2010/main" val="1662516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EF49-9C25-5711-627F-C6C782B1F2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3A1924-116A-547B-D18E-42B920DC0A96}"/>
              </a:ext>
            </a:extLst>
          </p:cNvPr>
          <p:cNvSpPr>
            <a:spLocks noGrp="1"/>
          </p:cNvSpPr>
          <p:nvPr>
            <p:ph idx="1"/>
          </p:nvPr>
        </p:nvSpPr>
        <p:spPr/>
        <p:txBody>
          <a:bodyPr/>
          <a:lstStyle/>
          <a:p>
            <a:r>
              <a:rPr lang="en-IN" dirty="0"/>
              <a:t>Ostium </a:t>
            </a:r>
            <a:r>
              <a:rPr lang="en-IN" dirty="0" err="1"/>
              <a:t>secondum</a:t>
            </a:r>
            <a:endParaRPr lang="en-IN" dirty="0"/>
          </a:p>
        </p:txBody>
      </p:sp>
    </p:spTree>
    <p:extLst>
      <p:ext uri="{BB962C8B-B14F-4D97-AF65-F5344CB8AC3E}">
        <p14:creationId xmlns:p14="http://schemas.microsoft.com/office/powerpoint/2010/main" val="3978497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330A-B954-375D-319A-5F579BD5C0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4B2152-A3B7-D208-FE0E-83482D68658B}"/>
              </a:ext>
            </a:extLst>
          </p:cNvPr>
          <p:cNvSpPr>
            <a:spLocks noGrp="1"/>
          </p:cNvSpPr>
          <p:nvPr>
            <p:ph idx="1"/>
          </p:nvPr>
        </p:nvSpPr>
        <p:spPr/>
        <p:txBody>
          <a:bodyPr/>
          <a:lstStyle/>
          <a:p>
            <a:r>
              <a:rPr lang="en-IN" dirty="0"/>
              <a:t>All of the following are indications for device closure except</a:t>
            </a:r>
          </a:p>
          <a:p>
            <a:pPr marL="457200" indent="-457200">
              <a:buFont typeface="+mj-lt"/>
              <a:buAutoNum type="arabicPeriod"/>
            </a:pPr>
            <a:r>
              <a:rPr lang="en-IN" dirty="0"/>
              <a:t>&lt; 5 mm </a:t>
            </a:r>
            <a:r>
              <a:rPr lang="en-IN" dirty="0" err="1"/>
              <a:t>asd</a:t>
            </a:r>
            <a:r>
              <a:rPr lang="en-IN" dirty="0"/>
              <a:t> defect</a:t>
            </a:r>
          </a:p>
          <a:p>
            <a:pPr marL="457200" indent="-457200">
              <a:buFont typeface="+mj-lt"/>
              <a:buAutoNum type="arabicPeriod"/>
            </a:pPr>
            <a:r>
              <a:rPr lang="en-US" dirty="0"/>
              <a:t>Secundum ASD 24 mm size with a rim of 5 mm all around</a:t>
            </a:r>
          </a:p>
          <a:p>
            <a:pPr marL="457200" indent="-457200">
              <a:buFont typeface="+mj-lt"/>
              <a:buAutoNum type="arabicPeriod"/>
            </a:pPr>
            <a:r>
              <a:rPr lang="en-US" dirty="0"/>
              <a:t>Ostium primum defect</a:t>
            </a:r>
          </a:p>
          <a:p>
            <a:pPr marL="457200" indent="-457200">
              <a:buFont typeface="+mj-lt"/>
              <a:buAutoNum type="arabicPeriod"/>
            </a:pPr>
            <a:r>
              <a:rPr lang="en-US" dirty="0" err="1"/>
              <a:t>Asd</a:t>
            </a:r>
            <a:r>
              <a:rPr lang="en-US" dirty="0"/>
              <a:t> secundum of 36 mm with a rim of 5 mm all around except aortic rim</a:t>
            </a:r>
            <a:endParaRPr lang="en-IN" dirty="0"/>
          </a:p>
        </p:txBody>
      </p:sp>
    </p:spTree>
    <p:extLst>
      <p:ext uri="{BB962C8B-B14F-4D97-AF65-F5344CB8AC3E}">
        <p14:creationId xmlns:p14="http://schemas.microsoft.com/office/powerpoint/2010/main" val="402784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77CD-DEB4-C2F2-39B8-CE575ACE2D6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04B7656-D959-1E66-99E9-7F7E87979D91}"/>
              </a:ext>
            </a:extLst>
          </p:cNvPr>
          <p:cNvSpPr>
            <a:spLocks noGrp="1"/>
          </p:cNvSpPr>
          <p:nvPr>
            <p:ph idx="1"/>
          </p:nvPr>
        </p:nvSpPr>
        <p:spPr/>
        <p:txBody>
          <a:bodyPr/>
          <a:lstStyle/>
          <a:p>
            <a:r>
              <a:rPr lang="en-IN" dirty="0"/>
              <a:t>Ostium primum defect</a:t>
            </a:r>
          </a:p>
        </p:txBody>
      </p:sp>
    </p:spTree>
    <p:extLst>
      <p:ext uri="{BB962C8B-B14F-4D97-AF65-F5344CB8AC3E}">
        <p14:creationId xmlns:p14="http://schemas.microsoft.com/office/powerpoint/2010/main" val="3474161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8AA5-4CC9-8D8B-BABC-BA1A2B1DBD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BF5606-F088-9D60-08A9-DEBF9C1E8FBF}"/>
              </a:ext>
            </a:extLst>
          </p:cNvPr>
          <p:cNvSpPr>
            <a:spLocks noGrp="1"/>
          </p:cNvSpPr>
          <p:nvPr>
            <p:ph idx="1"/>
          </p:nvPr>
        </p:nvSpPr>
        <p:spPr/>
        <p:txBody>
          <a:bodyPr/>
          <a:lstStyle/>
          <a:p>
            <a:r>
              <a:rPr lang="en-IN" dirty="0"/>
              <a:t>Duration of IE prophylaxis post </a:t>
            </a:r>
            <a:r>
              <a:rPr lang="en-IN" dirty="0" err="1"/>
              <a:t>asd</a:t>
            </a:r>
            <a:r>
              <a:rPr lang="en-IN" dirty="0"/>
              <a:t> closure?</a:t>
            </a:r>
          </a:p>
          <a:p>
            <a:pPr marL="457200" indent="-457200">
              <a:buFont typeface="+mj-lt"/>
              <a:buAutoNum type="arabicPeriod"/>
            </a:pPr>
            <a:r>
              <a:rPr lang="en-IN" dirty="0"/>
              <a:t>1 month</a:t>
            </a:r>
          </a:p>
          <a:p>
            <a:pPr marL="457200" indent="-457200">
              <a:buFont typeface="+mj-lt"/>
              <a:buAutoNum type="arabicPeriod"/>
            </a:pPr>
            <a:r>
              <a:rPr lang="en-IN" dirty="0"/>
              <a:t>2 months</a:t>
            </a:r>
          </a:p>
          <a:p>
            <a:pPr marL="457200" indent="-457200">
              <a:buFont typeface="+mj-lt"/>
              <a:buAutoNum type="arabicPeriod"/>
            </a:pPr>
            <a:r>
              <a:rPr lang="en-IN" dirty="0"/>
              <a:t>6 months</a:t>
            </a:r>
          </a:p>
          <a:p>
            <a:pPr marL="457200" indent="-457200">
              <a:buFont typeface="+mj-lt"/>
              <a:buAutoNum type="arabicPeriod"/>
            </a:pPr>
            <a:r>
              <a:rPr lang="en-IN" dirty="0"/>
              <a:t>3 months</a:t>
            </a:r>
          </a:p>
        </p:txBody>
      </p:sp>
    </p:spTree>
    <p:extLst>
      <p:ext uri="{BB962C8B-B14F-4D97-AF65-F5344CB8AC3E}">
        <p14:creationId xmlns:p14="http://schemas.microsoft.com/office/powerpoint/2010/main" val="1255568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C323-F4D8-8B91-97AB-75734B8AD2E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E62052-32EF-8D60-847B-A4AF487BFDF8}"/>
              </a:ext>
            </a:extLst>
          </p:cNvPr>
          <p:cNvSpPr>
            <a:spLocks noGrp="1"/>
          </p:cNvSpPr>
          <p:nvPr>
            <p:ph idx="1"/>
          </p:nvPr>
        </p:nvSpPr>
        <p:spPr/>
        <p:txBody>
          <a:bodyPr/>
          <a:lstStyle/>
          <a:p>
            <a:r>
              <a:rPr lang="en-IN" dirty="0"/>
              <a:t>6 months</a:t>
            </a:r>
          </a:p>
        </p:txBody>
      </p:sp>
    </p:spTree>
    <p:extLst>
      <p:ext uri="{BB962C8B-B14F-4D97-AF65-F5344CB8AC3E}">
        <p14:creationId xmlns:p14="http://schemas.microsoft.com/office/powerpoint/2010/main" val="142611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0907.JPEG"/>
          <p:cNvPicPr>
            <a:picLocks noGrp="1" noChangeAspect="1"/>
          </p:cNvPicPr>
          <p:nvPr>
            <p:ph idx="1"/>
          </p:nvPr>
        </p:nvPicPr>
        <p:blipFill>
          <a:blip r:embed="rId2" cstate="print"/>
          <a:stretch>
            <a:fillRect/>
          </a:stretch>
        </p:blipFill>
        <p:spPr>
          <a:xfrm>
            <a:off x="-76004" y="285728"/>
            <a:ext cx="8753882" cy="6572272"/>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Sinus </a:t>
            </a:r>
            <a:r>
              <a:rPr lang="en-IN" dirty="0" err="1"/>
              <a:t>venosus</a:t>
            </a:r>
            <a:r>
              <a:rPr lang="en-IN" dirty="0"/>
              <a:t> and its absorption into the right ventricle</a:t>
            </a:r>
          </a:p>
        </p:txBody>
      </p:sp>
      <p:sp>
        <p:nvSpPr>
          <p:cNvPr id="3" name="Content Placeholder 2"/>
          <p:cNvSpPr>
            <a:spLocks noGrp="1"/>
          </p:cNvSpPr>
          <p:nvPr>
            <p:ph idx="1"/>
          </p:nvPr>
        </p:nvSpPr>
        <p:spPr/>
        <p:txBody>
          <a:bodyPr/>
          <a:lstStyle/>
          <a:p>
            <a:r>
              <a:rPr lang="en-IN" dirty="0"/>
              <a:t>This is the caudal most part of the primitive heart tube.</a:t>
            </a:r>
          </a:p>
          <a:p>
            <a:r>
              <a:rPr lang="en-IN" dirty="0"/>
              <a:t>It represents a body with two prolongations that are referred to as its right and left horns</a:t>
            </a:r>
          </a:p>
          <a:p>
            <a:pPr>
              <a:buFont typeface="Wingdings" pitchFamily="2" charset="2"/>
              <a:buChar char="§"/>
            </a:pPr>
            <a:r>
              <a:rPr lang="en-IN" dirty="0" err="1"/>
              <a:t>Vitelline</a:t>
            </a:r>
            <a:r>
              <a:rPr lang="en-IN" dirty="0"/>
              <a:t> vein</a:t>
            </a:r>
          </a:p>
          <a:p>
            <a:pPr>
              <a:buFont typeface="Wingdings" pitchFamily="2" charset="2"/>
              <a:buChar char="§"/>
            </a:pPr>
            <a:r>
              <a:rPr lang="en-IN" dirty="0"/>
              <a:t>Umbilical vein</a:t>
            </a:r>
          </a:p>
          <a:p>
            <a:pPr>
              <a:buFont typeface="Wingdings" pitchFamily="2" charset="2"/>
              <a:buChar char="§"/>
            </a:pPr>
            <a:r>
              <a:rPr lang="en-IN" dirty="0"/>
              <a:t>Common cardinal vein / duct of </a:t>
            </a:r>
            <a:r>
              <a:rPr lang="en-IN" b="1" dirty="0" err="1">
                <a:latin typeface="Arial Black" panose="020B0A04020102020204" pitchFamily="34" charset="0"/>
              </a:rPr>
              <a:t>cuvier</a:t>
            </a:r>
            <a:endParaRPr lang="en-IN" b="1" dirty="0">
              <a:latin typeface="Arial Black" panose="020B0A04020102020204" pitchFamily="34" charset="0"/>
            </a:endParaRPr>
          </a:p>
          <a:p>
            <a:r>
              <a:rPr lang="en-IN" dirty="0"/>
              <a:t>Initially both horns are of equal size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71231_082515.jpg"/>
          <p:cNvPicPr>
            <a:picLocks noGrp="1" noChangeAspect="1"/>
          </p:cNvPicPr>
          <p:nvPr>
            <p:ph idx="1"/>
          </p:nvPr>
        </p:nvPicPr>
        <p:blipFill>
          <a:blip r:embed="rId2" cstate="print"/>
          <a:stretch>
            <a:fillRect/>
          </a:stretch>
        </p:blipFill>
        <p:spPr>
          <a:xfrm>
            <a:off x="1914123" y="1846263"/>
            <a:ext cx="5360203" cy="40227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G_20171231_082524(1).jpg"/>
          <p:cNvPicPr>
            <a:picLocks noGrp="1" noChangeAspect="1"/>
          </p:cNvPicPr>
          <p:nvPr>
            <p:ph idx="1"/>
          </p:nvPr>
        </p:nvPicPr>
        <p:blipFill>
          <a:blip r:embed="rId2" cstate="print"/>
          <a:stretch>
            <a:fillRect/>
          </a:stretch>
        </p:blipFill>
        <p:spPr>
          <a:xfrm>
            <a:off x="1914123" y="1846263"/>
            <a:ext cx="5360203" cy="4022725"/>
          </a:xfrm>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44358</TotalTime>
  <Words>1512</Words>
  <Application>Microsoft Office PowerPoint</Application>
  <PresentationFormat>On-screen Show (4:3)</PresentationFormat>
  <Paragraphs>233</Paragraphs>
  <Slides>60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60</vt:i4>
      </vt:variant>
      <vt:variant>
        <vt:lpstr>Custom Shows</vt:lpstr>
      </vt:variant>
      <vt:variant>
        <vt:i4>1</vt:i4>
      </vt:variant>
    </vt:vector>
  </HeadingPairs>
  <TitlesOfParts>
    <vt:vector size="67" baseType="lpstr">
      <vt:lpstr>Arial</vt:lpstr>
      <vt:lpstr>Arial Black</vt:lpstr>
      <vt:lpstr>Calibri</vt:lpstr>
      <vt:lpstr>Calibri Light</vt:lpstr>
      <vt:lpstr>Wingdings</vt:lpstr>
      <vt:lpstr>Retrospect</vt:lpstr>
      <vt:lpstr>EMBRYOLOGYOF INTERATRIAL SEPTUM</vt:lpstr>
      <vt:lpstr>Heart embryology</vt:lpstr>
      <vt:lpstr>PowerPoint Presentation</vt:lpstr>
      <vt:lpstr>PowerPoint Presentation</vt:lpstr>
      <vt:lpstr>PowerPoint Presentation</vt:lpstr>
      <vt:lpstr>PowerPoint Presentation</vt:lpstr>
      <vt:lpstr>Sinus venosus and its absorption into the right ventricle</vt:lpstr>
      <vt:lpstr>PowerPoint Presentation</vt:lpstr>
      <vt:lpstr>PowerPoint Presentation</vt:lpstr>
      <vt:lpstr>PowerPoint Presentation</vt:lpstr>
      <vt:lpstr>REGRESSION OF LEFT HORN AND ITS TRIBUTARIES</vt:lpstr>
      <vt:lpstr>PowerPoint Presentation</vt:lpstr>
      <vt:lpstr>FATE OF TRIBUTARIES OF SINUS VENOSUS</vt:lpstr>
      <vt:lpstr>ATRIAL SEPTATION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OBLITERATION OF THE FORAMEN OVALE</vt:lpstr>
      <vt:lpstr>PowerPoint Presentation</vt:lpstr>
      <vt:lpstr>PowerPoint Presentation</vt:lpstr>
      <vt:lpstr>ASD</vt:lpstr>
      <vt:lpstr>EMBRYOLOGY &amp; TYPES OF ASD </vt:lpstr>
      <vt:lpstr>PowerPoint Presentation</vt:lpstr>
      <vt:lpstr>PowerPoint Presentation</vt:lpstr>
      <vt:lpstr>Physiology, natural history</vt:lpstr>
      <vt:lpstr>Clinical Findings</vt:lpstr>
      <vt:lpstr>Special situations</vt:lpstr>
      <vt:lpstr>PAPVC &amp; Scimitar syndrome(1)</vt:lpstr>
      <vt:lpstr>Investigations- salient features </vt:lpstr>
      <vt:lpstr>Investigations- salient features </vt:lpstr>
      <vt:lpstr>Investigations- salient features </vt:lpstr>
      <vt:lpstr>Investigations- salient features </vt:lpstr>
      <vt:lpstr>Investigations- salient features </vt:lpstr>
      <vt:lpstr>Investigations- salient features </vt:lpstr>
      <vt:lpstr>Management </vt:lpstr>
      <vt:lpstr>Management(5) (6) </vt:lpstr>
      <vt:lpstr>Devices </vt:lpstr>
      <vt:lpstr>Devices</vt:lpstr>
      <vt:lpstr>PowerPoint Presentation</vt:lpstr>
      <vt:lpstr>COMPLICATIONS </vt:lpstr>
      <vt:lpstr>FOLLOW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INTERATRIAL AND INTERVENTRICULAR SEPTUM</dc:title>
  <dc:creator>sony</dc:creator>
  <cp:lastModifiedBy>Mithun Anilkumar</cp:lastModifiedBy>
  <cp:revision>86</cp:revision>
  <dcterms:created xsi:type="dcterms:W3CDTF">2017-12-17T07:26:12Z</dcterms:created>
  <dcterms:modified xsi:type="dcterms:W3CDTF">2026-03-04T06:45:15Z</dcterms:modified>
</cp:coreProperties>
</file>