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4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5" r:id="rId16"/>
    <p:sldId id="278" r:id="rId17"/>
    <p:sldId id="279" r:id="rId18"/>
    <p:sldId id="282" r:id="rId19"/>
    <p:sldId id="283" r:id="rId20"/>
    <p:sldId id="286" r:id="rId21"/>
    <p:sldId id="287" r:id="rId22"/>
    <p:sldId id="288" r:id="rId23"/>
    <p:sldId id="289" r:id="rId24"/>
    <p:sldId id="290" r:id="rId25"/>
    <p:sldId id="291" r:id="rId26"/>
    <p:sldId id="294" r:id="rId27"/>
    <p:sldId id="296" r:id="rId28"/>
    <p:sldId id="299" r:id="rId29"/>
    <p:sldId id="306" r:id="rId30"/>
    <p:sldId id="307" r:id="rId31"/>
    <p:sldId id="308" r:id="rId32"/>
    <p:sldId id="311" r:id="rId33"/>
    <p:sldId id="312" r:id="rId34"/>
    <p:sldId id="310" r:id="rId35"/>
    <p:sldId id="314" r:id="rId36"/>
    <p:sldId id="318" r:id="rId37"/>
    <p:sldId id="323" r:id="rId38"/>
    <p:sldId id="324" r:id="rId39"/>
    <p:sldId id="326" r:id="rId40"/>
    <p:sldId id="327" r:id="rId41"/>
    <p:sldId id="333" r:id="rId42"/>
    <p:sldId id="334" r:id="rId43"/>
    <p:sldId id="335" r:id="rId44"/>
    <p:sldId id="336" r:id="rId45"/>
    <p:sldId id="337" r:id="rId46"/>
    <p:sldId id="338" r:id="rId47"/>
  </p:sldIdLst>
  <p:sldSz cx="9144000" cy="5143500" type="screen16x9"/>
  <p:notesSz cx="6858000" cy="9144000"/>
  <p:embeddedFontLst>
    <p:embeddedFont>
      <p:font typeface="Arial Unicode MS" panose="020B0604020202020204" charset="-128"/>
      <p:regular r:id="rId49"/>
    </p:embeddedFont>
    <p:embeddedFont>
      <p:font typeface="Arial Rounded MT Bold" panose="020F0704030504030204" pitchFamily="34" charset="0"/>
      <p:regular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Trebuchet MS" panose="020B0603020202020204" pitchFamily="34" charset="0"/>
      <p:regular r:id="rId55"/>
      <p:bold r:id="rId56"/>
      <p:italic r:id="rId57"/>
      <p:boldItalic r:id="rId58"/>
    </p:embeddedFont>
    <p:embeddedFont>
      <p:font typeface="Wingdings 3" panose="05040102010807070707" pitchFamily="18" charset="2"/>
      <p:regular r:id="rId5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0"/>
    <p:restoredTop sz="94728"/>
  </p:normalViewPr>
  <p:slideViewPr>
    <p:cSldViewPr snapToGrid="0">
      <p:cViewPr varScale="1">
        <p:scale>
          <a:sx n="85" d="100"/>
          <a:sy n="85" d="100"/>
        </p:scale>
        <p:origin x="5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D2CEF-7F88-46F0-ACC3-E9906E99761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3A68BA-1103-445D-AADD-23BFEC5FCF46}">
      <dgm:prSet/>
      <dgm:spPr/>
      <dgm:t>
        <a:bodyPr/>
        <a:lstStyle/>
        <a:p>
          <a:r>
            <a:rPr lang="en-US"/>
            <a:t>Cell Types Composing The Normal Artery :</a:t>
          </a:r>
        </a:p>
      </dgm:t>
    </dgm:pt>
    <dgm:pt modelId="{588F57F9-9496-47BE-8A14-C1C6B0245729}" type="parTrans" cxnId="{8323674B-BD07-4A5F-BAB9-8A1FA661E663}">
      <dgm:prSet/>
      <dgm:spPr/>
      <dgm:t>
        <a:bodyPr/>
        <a:lstStyle/>
        <a:p>
          <a:endParaRPr lang="en-US"/>
        </a:p>
      </dgm:t>
    </dgm:pt>
    <dgm:pt modelId="{C85FE491-B0A8-4842-839F-2B74ACCBCC48}" type="sibTrans" cxnId="{8323674B-BD07-4A5F-BAB9-8A1FA661E663}">
      <dgm:prSet/>
      <dgm:spPr/>
      <dgm:t>
        <a:bodyPr/>
        <a:lstStyle/>
        <a:p>
          <a:endParaRPr lang="en-US"/>
        </a:p>
      </dgm:t>
    </dgm:pt>
    <dgm:pt modelId="{6BE74C90-5668-4BA4-A9F7-933B33D7A701}">
      <dgm:prSet/>
      <dgm:spPr/>
      <dgm:t>
        <a:bodyPr/>
        <a:lstStyle/>
        <a:p>
          <a:r>
            <a:rPr lang="en-US"/>
            <a:t>Endothelial Cells (ECs) </a:t>
          </a:r>
        </a:p>
      </dgm:t>
    </dgm:pt>
    <dgm:pt modelId="{D1C6EEBB-418B-436C-9276-17E3F0FB8BDB}" type="parTrans" cxnId="{61160F11-38BE-4439-AB32-76640D59BEBE}">
      <dgm:prSet/>
      <dgm:spPr/>
      <dgm:t>
        <a:bodyPr/>
        <a:lstStyle/>
        <a:p>
          <a:endParaRPr lang="en-US"/>
        </a:p>
      </dgm:t>
    </dgm:pt>
    <dgm:pt modelId="{C66065DB-FCDE-48EB-8DAB-CE46E76CE402}" type="sibTrans" cxnId="{61160F11-38BE-4439-AB32-76640D59BEBE}">
      <dgm:prSet/>
      <dgm:spPr/>
      <dgm:t>
        <a:bodyPr/>
        <a:lstStyle/>
        <a:p>
          <a:endParaRPr lang="en-US"/>
        </a:p>
      </dgm:t>
    </dgm:pt>
    <dgm:pt modelId="{EAF8825A-578B-4CB5-B065-3A1618EE20DA}">
      <dgm:prSet/>
      <dgm:spPr/>
      <dgm:t>
        <a:bodyPr/>
        <a:lstStyle/>
        <a:p>
          <a:r>
            <a:rPr lang="en-US"/>
            <a:t>Smooth Muscle Cells (SMCs) </a:t>
          </a:r>
        </a:p>
      </dgm:t>
    </dgm:pt>
    <dgm:pt modelId="{E1AA40FA-8DA9-482B-B647-FA659F5A8577}" type="parTrans" cxnId="{E2A92A20-6AA9-4B32-A9F7-D5DAE3188015}">
      <dgm:prSet/>
      <dgm:spPr/>
      <dgm:t>
        <a:bodyPr/>
        <a:lstStyle/>
        <a:p>
          <a:endParaRPr lang="en-US"/>
        </a:p>
      </dgm:t>
    </dgm:pt>
    <dgm:pt modelId="{C8C88AE8-F95A-41BF-B9B5-6BAF9D5FBA46}" type="sibTrans" cxnId="{E2A92A20-6AA9-4B32-A9F7-D5DAE3188015}">
      <dgm:prSet/>
      <dgm:spPr/>
      <dgm:t>
        <a:bodyPr/>
        <a:lstStyle/>
        <a:p>
          <a:endParaRPr lang="en-US"/>
        </a:p>
      </dgm:t>
    </dgm:pt>
    <dgm:pt modelId="{0A00DBBA-3C49-DB4D-A3A2-FDFB895B6AE3}" type="pres">
      <dgm:prSet presAssocID="{12BD2CEF-7F88-46F0-ACC3-E9906E9976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D9FD88-36B6-7246-AF24-648FA7818267}" type="pres">
      <dgm:prSet presAssocID="{A63A68BA-1103-445D-AADD-23BFEC5FCF46}" presName="hierRoot1" presStyleCnt="0"/>
      <dgm:spPr/>
    </dgm:pt>
    <dgm:pt modelId="{9470BFD0-1AAE-6E4E-818E-F92CE29B6AA0}" type="pres">
      <dgm:prSet presAssocID="{A63A68BA-1103-445D-AADD-23BFEC5FCF46}" presName="composite" presStyleCnt="0"/>
      <dgm:spPr/>
    </dgm:pt>
    <dgm:pt modelId="{A044CAB2-381A-4941-B11D-24C0F1B1F403}" type="pres">
      <dgm:prSet presAssocID="{A63A68BA-1103-445D-AADD-23BFEC5FCF46}" presName="background" presStyleLbl="node0" presStyleIdx="0" presStyleCnt="1"/>
      <dgm:spPr/>
    </dgm:pt>
    <dgm:pt modelId="{5C2BF840-8634-B348-8183-C7C2F30FD36D}" type="pres">
      <dgm:prSet presAssocID="{A63A68BA-1103-445D-AADD-23BFEC5FCF46}" presName="text" presStyleLbl="fgAcc0" presStyleIdx="0" presStyleCnt="1">
        <dgm:presLayoutVars>
          <dgm:chPref val="3"/>
        </dgm:presLayoutVars>
      </dgm:prSet>
      <dgm:spPr/>
    </dgm:pt>
    <dgm:pt modelId="{373C0B37-0D8B-A540-8D2F-027037DCB632}" type="pres">
      <dgm:prSet presAssocID="{A63A68BA-1103-445D-AADD-23BFEC5FCF46}" presName="hierChild2" presStyleCnt="0"/>
      <dgm:spPr/>
    </dgm:pt>
    <dgm:pt modelId="{3B9C008C-B36A-5648-8C2A-88233371B9F4}" type="pres">
      <dgm:prSet presAssocID="{D1C6EEBB-418B-436C-9276-17E3F0FB8BDB}" presName="Name10" presStyleLbl="parChTrans1D2" presStyleIdx="0" presStyleCnt="2"/>
      <dgm:spPr/>
    </dgm:pt>
    <dgm:pt modelId="{B6D9B35A-8C5A-6541-8C90-702AC37240D4}" type="pres">
      <dgm:prSet presAssocID="{6BE74C90-5668-4BA4-A9F7-933B33D7A701}" presName="hierRoot2" presStyleCnt="0"/>
      <dgm:spPr/>
    </dgm:pt>
    <dgm:pt modelId="{C4751551-0C34-A044-8239-E070A29AB12F}" type="pres">
      <dgm:prSet presAssocID="{6BE74C90-5668-4BA4-A9F7-933B33D7A701}" presName="composite2" presStyleCnt="0"/>
      <dgm:spPr/>
    </dgm:pt>
    <dgm:pt modelId="{CB026C40-349F-3242-8C7F-48E166C68B78}" type="pres">
      <dgm:prSet presAssocID="{6BE74C90-5668-4BA4-A9F7-933B33D7A701}" presName="background2" presStyleLbl="node2" presStyleIdx="0" presStyleCnt="2"/>
      <dgm:spPr/>
    </dgm:pt>
    <dgm:pt modelId="{8E5C321D-817A-D34B-B103-46E7B124351F}" type="pres">
      <dgm:prSet presAssocID="{6BE74C90-5668-4BA4-A9F7-933B33D7A701}" presName="text2" presStyleLbl="fgAcc2" presStyleIdx="0" presStyleCnt="2">
        <dgm:presLayoutVars>
          <dgm:chPref val="3"/>
        </dgm:presLayoutVars>
      </dgm:prSet>
      <dgm:spPr/>
    </dgm:pt>
    <dgm:pt modelId="{C777C58E-DE47-9D44-968C-307BEC653328}" type="pres">
      <dgm:prSet presAssocID="{6BE74C90-5668-4BA4-A9F7-933B33D7A701}" presName="hierChild3" presStyleCnt="0"/>
      <dgm:spPr/>
    </dgm:pt>
    <dgm:pt modelId="{84B44319-5DB8-434A-B45E-480A8BCA8F59}" type="pres">
      <dgm:prSet presAssocID="{E1AA40FA-8DA9-482B-B647-FA659F5A8577}" presName="Name10" presStyleLbl="parChTrans1D2" presStyleIdx="1" presStyleCnt="2"/>
      <dgm:spPr/>
    </dgm:pt>
    <dgm:pt modelId="{A4129336-0503-9947-B229-5FF4595C0FFC}" type="pres">
      <dgm:prSet presAssocID="{EAF8825A-578B-4CB5-B065-3A1618EE20DA}" presName="hierRoot2" presStyleCnt="0"/>
      <dgm:spPr/>
    </dgm:pt>
    <dgm:pt modelId="{BED8E0D5-6798-3D4A-839A-475FD1160DA8}" type="pres">
      <dgm:prSet presAssocID="{EAF8825A-578B-4CB5-B065-3A1618EE20DA}" presName="composite2" presStyleCnt="0"/>
      <dgm:spPr/>
    </dgm:pt>
    <dgm:pt modelId="{F9C8A7F2-BA3B-004B-A2BC-15B91EF0E9DA}" type="pres">
      <dgm:prSet presAssocID="{EAF8825A-578B-4CB5-B065-3A1618EE20DA}" presName="background2" presStyleLbl="node2" presStyleIdx="1" presStyleCnt="2"/>
      <dgm:spPr/>
    </dgm:pt>
    <dgm:pt modelId="{B854FF4A-0880-7F4F-A9CA-C7646C53446C}" type="pres">
      <dgm:prSet presAssocID="{EAF8825A-578B-4CB5-B065-3A1618EE20DA}" presName="text2" presStyleLbl="fgAcc2" presStyleIdx="1" presStyleCnt="2">
        <dgm:presLayoutVars>
          <dgm:chPref val="3"/>
        </dgm:presLayoutVars>
      </dgm:prSet>
      <dgm:spPr/>
    </dgm:pt>
    <dgm:pt modelId="{4DDF1968-CE7F-194D-A843-B8B2EE9AC30D}" type="pres">
      <dgm:prSet presAssocID="{EAF8825A-578B-4CB5-B065-3A1618EE20DA}" presName="hierChild3" presStyleCnt="0"/>
      <dgm:spPr/>
    </dgm:pt>
  </dgm:ptLst>
  <dgm:cxnLst>
    <dgm:cxn modelId="{61160F11-38BE-4439-AB32-76640D59BEBE}" srcId="{A63A68BA-1103-445D-AADD-23BFEC5FCF46}" destId="{6BE74C90-5668-4BA4-A9F7-933B33D7A701}" srcOrd="0" destOrd="0" parTransId="{D1C6EEBB-418B-436C-9276-17E3F0FB8BDB}" sibTransId="{C66065DB-FCDE-48EB-8DAB-CE46E76CE402}"/>
    <dgm:cxn modelId="{E2A92A20-6AA9-4B32-A9F7-D5DAE3188015}" srcId="{A63A68BA-1103-445D-AADD-23BFEC5FCF46}" destId="{EAF8825A-578B-4CB5-B065-3A1618EE20DA}" srcOrd="1" destOrd="0" parTransId="{E1AA40FA-8DA9-482B-B647-FA659F5A8577}" sibTransId="{C8C88AE8-F95A-41BF-B9B5-6BAF9D5FBA46}"/>
    <dgm:cxn modelId="{294E6A5C-2670-2C44-8BE6-18FF9D7A7FE2}" type="presOf" srcId="{EAF8825A-578B-4CB5-B065-3A1618EE20DA}" destId="{B854FF4A-0880-7F4F-A9CA-C7646C53446C}" srcOrd="0" destOrd="0" presId="urn:microsoft.com/office/officeart/2005/8/layout/hierarchy1"/>
    <dgm:cxn modelId="{8323674B-BD07-4A5F-BAB9-8A1FA661E663}" srcId="{12BD2CEF-7F88-46F0-ACC3-E9906E997610}" destId="{A63A68BA-1103-445D-AADD-23BFEC5FCF46}" srcOrd="0" destOrd="0" parTransId="{588F57F9-9496-47BE-8A14-C1C6B0245729}" sibTransId="{C85FE491-B0A8-4842-839F-2B74ACCBCC48}"/>
    <dgm:cxn modelId="{44B27B6C-DE96-724E-9CA3-02772AEBE28E}" type="presOf" srcId="{D1C6EEBB-418B-436C-9276-17E3F0FB8BDB}" destId="{3B9C008C-B36A-5648-8C2A-88233371B9F4}" srcOrd="0" destOrd="0" presId="urn:microsoft.com/office/officeart/2005/8/layout/hierarchy1"/>
    <dgm:cxn modelId="{4E4A6A7C-9E91-A846-953D-F5C0E1F3EEBC}" type="presOf" srcId="{12BD2CEF-7F88-46F0-ACC3-E9906E997610}" destId="{0A00DBBA-3C49-DB4D-A3A2-FDFB895B6AE3}" srcOrd="0" destOrd="0" presId="urn:microsoft.com/office/officeart/2005/8/layout/hierarchy1"/>
    <dgm:cxn modelId="{A1DBADB3-A120-8C44-9EA3-B764C0587434}" type="presOf" srcId="{A63A68BA-1103-445D-AADD-23BFEC5FCF46}" destId="{5C2BF840-8634-B348-8183-C7C2F30FD36D}" srcOrd="0" destOrd="0" presId="urn:microsoft.com/office/officeart/2005/8/layout/hierarchy1"/>
    <dgm:cxn modelId="{D217D0D2-2542-8549-B230-19DD1854BBF5}" type="presOf" srcId="{6BE74C90-5668-4BA4-A9F7-933B33D7A701}" destId="{8E5C321D-817A-D34B-B103-46E7B124351F}" srcOrd="0" destOrd="0" presId="urn:microsoft.com/office/officeart/2005/8/layout/hierarchy1"/>
    <dgm:cxn modelId="{6DF0C2F8-E15B-B543-B30E-AD47D8950AF9}" type="presOf" srcId="{E1AA40FA-8DA9-482B-B647-FA659F5A8577}" destId="{84B44319-5DB8-434A-B45E-480A8BCA8F59}" srcOrd="0" destOrd="0" presId="urn:microsoft.com/office/officeart/2005/8/layout/hierarchy1"/>
    <dgm:cxn modelId="{C314CC4C-1617-8541-A7F9-39BF36FDEC97}" type="presParOf" srcId="{0A00DBBA-3C49-DB4D-A3A2-FDFB895B6AE3}" destId="{51D9FD88-36B6-7246-AF24-648FA7818267}" srcOrd="0" destOrd="0" presId="urn:microsoft.com/office/officeart/2005/8/layout/hierarchy1"/>
    <dgm:cxn modelId="{D91AECAB-3BF5-1C43-ADF9-6208D3BC5FB2}" type="presParOf" srcId="{51D9FD88-36B6-7246-AF24-648FA7818267}" destId="{9470BFD0-1AAE-6E4E-818E-F92CE29B6AA0}" srcOrd="0" destOrd="0" presId="urn:microsoft.com/office/officeart/2005/8/layout/hierarchy1"/>
    <dgm:cxn modelId="{13FAA7A2-8A91-634C-B40B-97EA8EF5161B}" type="presParOf" srcId="{9470BFD0-1AAE-6E4E-818E-F92CE29B6AA0}" destId="{A044CAB2-381A-4941-B11D-24C0F1B1F403}" srcOrd="0" destOrd="0" presId="urn:microsoft.com/office/officeart/2005/8/layout/hierarchy1"/>
    <dgm:cxn modelId="{31A3F0FF-B817-9D48-B960-729956876213}" type="presParOf" srcId="{9470BFD0-1AAE-6E4E-818E-F92CE29B6AA0}" destId="{5C2BF840-8634-B348-8183-C7C2F30FD36D}" srcOrd="1" destOrd="0" presId="urn:microsoft.com/office/officeart/2005/8/layout/hierarchy1"/>
    <dgm:cxn modelId="{1B509A88-700C-5942-9839-6348844CAF02}" type="presParOf" srcId="{51D9FD88-36B6-7246-AF24-648FA7818267}" destId="{373C0B37-0D8B-A540-8D2F-027037DCB632}" srcOrd="1" destOrd="0" presId="urn:microsoft.com/office/officeart/2005/8/layout/hierarchy1"/>
    <dgm:cxn modelId="{A7E43764-32B0-7B43-BDA2-EA7DE11EB8A0}" type="presParOf" srcId="{373C0B37-0D8B-A540-8D2F-027037DCB632}" destId="{3B9C008C-B36A-5648-8C2A-88233371B9F4}" srcOrd="0" destOrd="0" presId="urn:microsoft.com/office/officeart/2005/8/layout/hierarchy1"/>
    <dgm:cxn modelId="{8BABE773-F214-FC46-8946-BACF66D86F25}" type="presParOf" srcId="{373C0B37-0D8B-A540-8D2F-027037DCB632}" destId="{B6D9B35A-8C5A-6541-8C90-702AC37240D4}" srcOrd="1" destOrd="0" presId="urn:microsoft.com/office/officeart/2005/8/layout/hierarchy1"/>
    <dgm:cxn modelId="{B8A87ECC-EAB5-D445-8204-EFD0357F90F3}" type="presParOf" srcId="{B6D9B35A-8C5A-6541-8C90-702AC37240D4}" destId="{C4751551-0C34-A044-8239-E070A29AB12F}" srcOrd="0" destOrd="0" presId="urn:microsoft.com/office/officeart/2005/8/layout/hierarchy1"/>
    <dgm:cxn modelId="{90F95314-9F06-B648-9366-5138AA1DABCF}" type="presParOf" srcId="{C4751551-0C34-A044-8239-E070A29AB12F}" destId="{CB026C40-349F-3242-8C7F-48E166C68B78}" srcOrd="0" destOrd="0" presId="urn:microsoft.com/office/officeart/2005/8/layout/hierarchy1"/>
    <dgm:cxn modelId="{137839F3-D6DA-894A-BDAF-6BC26B844BA3}" type="presParOf" srcId="{C4751551-0C34-A044-8239-E070A29AB12F}" destId="{8E5C321D-817A-D34B-B103-46E7B124351F}" srcOrd="1" destOrd="0" presId="urn:microsoft.com/office/officeart/2005/8/layout/hierarchy1"/>
    <dgm:cxn modelId="{85014D9B-A242-7C49-B797-97E683C77758}" type="presParOf" srcId="{B6D9B35A-8C5A-6541-8C90-702AC37240D4}" destId="{C777C58E-DE47-9D44-968C-307BEC653328}" srcOrd="1" destOrd="0" presId="urn:microsoft.com/office/officeart/2005/8/layout/hierarchy1"/>
    <dgm:cxn modelId="{01262696-D9D9-6E49-9537-85EF848FA55A}" type="presParOf" srcId="{373C0B37-0D8B-A540-8D2F-027037DCB632}" destId="{84B44319-5DB8-434A-B45E-480A8BCA8F59}" srcOrd="2" destOrd="0" presId="urn:microsoft.com/office/officeart/2005/8/layout/hierarchy1"/>
    <dgm:cxn modelId="{F2B39E9C-D421-3943-999B-E10402536A49}" type="presParOf" srcId="{373C0B37-0D8B-A540-8D2F-027037DCB632}" destId="{A4129336-0503-9947-B229-5FF4595C0FFC}" srcOrd="3" destOrd="0" presId="urn:microsoft.com/office/officeart/2005/8/layout/hierarchy1"/>
    <dgm:cxn modelId="{18874D04-51E6-204A-93FF-4625A3E005D9}" type="presParOf" srcId="{A4129336-0503-9947-B229-5FF4595C0FFC}" destId="{BED8E0D5-6798-3D4A-839A-475FD1160DA8}" srcOrd="0" destOrd="0" presId="urn:microsoft.com/office/officeart/2005/8/layout/hierarchy1"/>
    <dgm:cxn modelId="{B21F5247-223D-AB4B-910D-8E1F31A30958}" type="presParOf" srcId="{BED8E0D5-6798-3D4A-839A-475FD1160DA8}" destId="{F9C8A7F2-BA3B-004B-A2BC-15B91EF0E9DA}" srcOrd="0" destOrd="0" presId="urn:microsoft.com/office/officeart/2005/8/layout/hierarchy1"/>
    <dgm:cxn modelId="{910211DF-3F32-FE43-9E52-ED9A15C9D384}" type="presParOf" srcId="{BED8E0D5-6798-3D4A-839A-475FD1160DA8}" destId="{B854FF4A-0880-7F4F-A9CA-C7646C53446C}" srcOrd="1" destOrd="0" presId="urn:microsoft.com/office/officeart/2005/8/layout/hierarchy1"/>
    <dgm:cxn modelId="{BC68260F-1B09-424B-A799-1145B8468346}" type="presParOf" srcId="{A4129336-0503-9947-B229-5FF4595C0FFC}" destId="{4DDF1968-CE7F-194D-A843-B8B2EE9AC3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FB15C-5CF5-4C51-83C6-DA191A5F3D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8C63548-6C74-47A5-8923-A6C268B178C1}">
      <dgm:prSet/>
      <dgm:spPr/>
      <dgm:t>
        <a:bodyPr/>
        <a:lstStyle/>
        <a:p>
          <a:r>
            <a:rPr lang="en-US"/>
            <a:t>Can lead to aneurysmal disease, especially in the </a:t>
          </a:r>
          <a:r>
            <a:rPr lang="en-US" b="1"/>
            <a:t>infrarenal</a:t>
          </a:r>
          <a:r>
            <a:rPr lang="en-US"/>
            <a:t> abdominal aorta.</a:t>
          </a:r>
        </a:p>
      </dgm:t>
    </dgm:pt>
    <dgm:pt modelId="{64B1DC01-C7DD-4B5B-9137-9F817AFEEA0A}" type="parTrans" cxnId="{5205557F-48CD-415C-8143-F15AF041A04F}">
      <dgm:prSet/>
      <dgm:spPr/>
      <dgm:t>
        <a:bodyPr/>
        <a:lstStyle/>
        <a:p>
          <a:endParaRPr lang="en-US"/>
        </a:p>
      </dgm:t>
    </dgm:pt>
    <dgm:pt modelId="{C53E21CE-4B4E-4C91-8B22-BA2C4D3E8CBB}" type="sibTrans" cxnId="{5205557F-48CD-415C-8143-F15AF041A04F}">
      <dgm:prSet/>
      <dgm:spPr/>
      <dgm:t>
        <a:bodyPr/>
        <a:lstStyle/>
        <a:p>
          <a:endParaRPr lang="en-US"/>
        </a:p>
      </dgm:t>
    </dgm:pt>
    <dgm:pt modelId="{71776ACD-43E9-4798-9CEF-FED77C06CDA0}">
      <dgm:prSet/>
      <dgm:spPr/>
      <dgm:t>
        <a:bodyPr/>
        <a:lstStyle/>
        <a:p>
          <a:r>
            <a:rPr lang="en-US" b="1"/>
            <a:t>lack of vasa vasorum</a:t>
          </a:r>
          <a:r>
            <a:rPr lang="en-US"/>
            <a:t> results in inadequate blood supply to the tunica media, </a:t>
          </a:r>
        </a:p>
      </dgm:t>
    </dgm:pt>
    <dgm:pt modelId="{FAA71ED4-6C25-4FF8-8A78-28B19D583250}" type="parTrans" cxnId="{CEC06B8B-222F-4E0F-8FCC-CAA7D251F548}">
      <dgm:prSet/>
      <dgm:spPr/>
      <dgm:t>
        <a:bodyPr/>
        <a:lstStyle/>
        <a:p>
          <a:endParaRPr lang="en-US"/>
        </a:p>
      </dgm:t>
    </dgm:pt>
    <dgm:pt modelId="{F944E0F6-F650-49FC-97A4-1DE6E9990D5A}" type="sibTrans" cxnId="{CEC06B8B-222F-4E0F-8FCC-CAA7D251F548}">
      <dgm:prSet/>
      <dgm:spPr/>
      <dgm:t>
        <a:bodyPr/>
        <a:lstStyle/>
        <a:p>
          <a:endParaRPr lang="en-US"/>
        </a:p>
      </dgm:t>
    </dgm:pt>
    <dgm:pt modelId="{6436F64F-D853-4DBC-9736-A5AE5FA5BBBF}">
      <dgm:prSet/>
      <dgm:spPr/>
      <dgm:t>
        <a:bodyPr/>
        <a:lstStyle/>
        <a:p>
          <a:r>
            <a:rPr lang="en-US" b="1"/>
            <a:t>Lumbar lordosis</a:t>
          </a:r>
          <a:r>
            <a:rPr lang="en-US"/>
            <a:t> may disrupt blood flow dynamics in the distal aorta, creating flow disturbances that contribute to aneurysm development.</a:t>
          </a:r>
        </a:p>
      </dgm:t>
    </dgm:pt>
    <dgm:pt modelId="{3081FABA-74BA-4854-AFC8-5892BF8F7B32}" type="parTrans" cxnId="{3E2AEC6C-7E9C-484D-9E36-4F22E0A7E08E}">
      <dgm:prSet/>
      <dgm:spPr/>
      <dgm:t>
        <a:bodyPr/>
        <a:lstStyle/>
        <a:p>
          <a:endParaRPr lang="en-US"/>
        </a:p>
      </dgm:t>
    </dgm:pt>
    <dgm:pt modelId="{A935DFF2-553A-4C79-98AE-D3B5A73C16DF}" type="sibTrans" cxnId="{3E2AEC6C-7E9C-484D-9E36-4F22E0A7E08E}">
      <dgm:prSet/>
      <dgm:spPr/>
      <dgm:t>
        <a:bodyPr/>
        <a:lstStyle/>
        <a:p>
          <a:endParaRPr lang="en-US"/>
        </a:p>
      </dgm:t>
    </dgm:pt>
    <dgm:pt modelId="{7F92C3AD-5693-4FF4-9BD9-C9AC7D4B86C2}" type="pres">
      <dgm:prSet presAssocID="{00EFB15C-5CF5-4C51-83C6-DA191A5F3D94}" presName="root" presStyleCnt="0">
        <dgm:presLayoutVars>
          <dgm:dir/>
          <dgm:resizeHandles val="exact"/>
        </dgm:presLayoutVars>
      </dgm:prSet>
      <dgm:spPr/>
    </dgm:pt>
    <dgm:pt modelId="{24047BF3-E3CB-43CB-9F34-2711E9043650}" type="pres">
      <dgm:prSet presAssocID="{A8C63548-6C74-47A5-8923-A6C268B178C1}" presName="compNode" presStyleCnt="0"/>
      <dgm:spPr/>
    </dgm:pt>
    <dgm:pt modelId="{3C694892-336D-421E-AF78-9EDAE41ED47F}" type="pres">
      <dgm:prSet presAssocID="{A8C63548-6C74-47A5-8923-A6C268B178C1}" presName="bgRect" presStyleLbl="bgShp" presStyleIdx="0" presStyleCnt="3"/>
      <dgm:spPr/>
    </dgm:pt>
    <dgm:pt modelId="{2FECBF12-7B26-48C4-81C8-A4C23878315E}" type="pres">
      <dgm:prSet presAssocID="{A8C63548-6C74-47A5-8923-A6C268B178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s"/>
        </a:ext>
      </dgm:extLst>
    </dgm:pt>
    <dgm:pt modelId="{9FD8B2B4-69BD-49D1-85FA-41170F6A08C1}" type="pres">
      <dgm:prSet presAssocID="{A8C63548-6C74-47A5-8923-A6C268B178C1}" presName="spaceRect" presStyleCnt="0"/>
      <dgm:spPr/>
    </dgm:pt>
    <dgm:pt modelId="{3BFDF3AE-E4DF-4C0E-8D31-334DF8AAC292}" type="pres">
      <dgm:prSet presAssocID="{A8C63548-6C74-47A5-8923-A6C268B178C1}" presName="parTx" presStyleLbl="revTx" presStyleIdx="0" presStyleCnt="3">
        <dgm:presLayoutVars>
          <dgm:chMax val="0"/>
          <dgm:chPref val="0"/>
        </dgm:presLayoutVars>
      </dgm:prSet>
      <dgm:spPr/>
    </dgm:pt>
    <dgm:pt modelId="{EC042442-5F61-4094-BBAD-FEDB0D24D470}" type="pres">
      <dgm:prSet presAssocID="{C53E21CE-4B4E-4C91-8B22-BA2C4D3E8CBB}" presName="sibTrans" presStyleCnt="0"/>
      <dgm:spPr/>
    </dgm:pt>
    <dgm:pt modelId="{7B818126-6B3B-4EAE-B693-E1946AEC2223}" type="pres">
      <dgm:prSet presAssocID="{71776ACD-43E9-4798-9CEF-FED77C06CDA0}" presName="compNode" presStyleCnt="0"/>
      <dgm:spPr/>
    </dgm:pt>
    <dgm:pt modelId="{E5BC96BB-3C0D-4671-979D-11958B980C74}" type="pres">
      <dgm:prSet presAssocID="{71776ACD-43E9-4798-9CEF-FED77C06CDA0}" presName="bgRect" presStyleLbl="bgShp" presStyleIdx="1" presStyleCnt="3"/>
      <dgm:spPr/>
    </dgm:pt>
    <dgm:pt modelId="{432D0D10-C8E3-4BD7-A14E-31723DD2B90A}" type="pres">
      <dgm:prSet presAssocID="{71776ACD-43E9-4798-9CEF-FED77C06CD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 outline"/>
        </a:ext>
      </dgm:extLst>
    </dgm:pt>
    <dgm:pt modelId="{D135466B-F37D-4E79-AB3A-8AEF717A083E}" type="pres">
      <dgm:prSet presAssocID="{71776ACD-43E9-4798-9CEF-FED77C06CDA0}" presName="spaceRect" presStyleCnt="0"/>
      <dgm:spPr/>
    </dgm:pt>
    <dgm:pt modelId="{DE10FD50-0262-49BC-BEAA-326F2AA71A88}" type="pres">
      <dgm:prSet presAssocID="{71776ACD-43E9-4798-9CEF-FED77C06CDA0}" presName="parTx" presStyleLbl="revTx" presStyleIdx="1" presStyleCnt="3">
        <dgm:presLayoutVars>
          <dgm:chMax val="0"/>
          <dgm:chPref val="0"/>
        </dgm:presLayoutVars>
      </dgm:prSet>
      <dgm:spPr/>
    </dgm:pt>
    <dgm:pt modelId="{57DF5D96-8E31-4A0D-BEE0-9422C23BFBD4}" type="pres">
      <dgm:prSet presAssocID="{F944E0F6-F650-49FC-97A4-1DE6E9990D5A}" presName="sibTrans" presStyleCnt="0"/>
      <dgm:spPr/>
    </dgm:pt>
    <dgm:pt modelId="{B37AD175-5E7B-473E-958E-2A4A9D77B432}" type="pres">
      <dgm:prSet presAssocID="{6436F64F-D853-4DBC-9736-A5AE5FA5BBBF}" presName="compNode" presStyleCnt="0"/>
      <dgm:spPr/>
    </dgm:pt>
    <dgm:pt modelId="{518E5A28-7652-4BA4-96C0-9D4250E8A195}" type="pres">
      <dgm:prSet presAssocID="{6436F64F-D853-4DBC-9736-A5AE5FA5BBBF}" presName="bgRect" presStyleLbl="bgShp" presStyleIdx="2" presStyleCnt="3"/>
      <dgm:spPr/>
    </dgm:pt>
    <dgm:pt modelId="{B865DDB4-5707-4DE3-BA66-D4A56E267A4D}" type="pres">
      <dgm:prSet presAssocID="{6436F64F-D853-4DBC-9736-A5AE5FA5BB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hesive Bandage outline"/>
        </a:ext>
      </dgm:extLst>
    </dgm:pt>
    <dgm:pt modelId="{D878B074-F4BC-4A5D-A8DB-15A5BBB24FEF}" type="pres">
      <dgm:prSet presAssocID="{6436F64F-D853-4DBC-9736-A5AE5FA5BBBF}" presName="spaceRect" presStyleCnt="0"/>
      <dgm:spPr/>
    </dgm:pt>
    <dgm:pt modelId="{5BF3AFA8-60FD-4260-BA5B-F076CCC07E1D}" type="pres">
      <dgm:prSet presAssocID="{6436F64F-D853-4DBC-9736-A5AE5FA5BBB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9F4932-D1D0-44BB-B3EF-5DA7674499FD}" type="presOf" srcId="{71776ACD-43E9-4798-9CEF-FED77C06CDA0}" destId="{DE10FD50-0262-49BC-BEAA-326F2AA71A88}" srcOrd="0" destOrd="0" presId="urn:microsoft.com/office/officeart/2018/2/layout/IconVerticalSolidList"/>
    <dgm:cxn modelId="{3E2AEC6C-7E9C-484D-9E36-4F22E0A7E08E}" srcId="{00EFB15C-5CF5-4C51-83C6-DA191A5F3D94}" destId="{6436F64F-D853-4DBC-9736-A5AE5FA5BBBF}" srcOrd="2" destOrd="0" parTransId="{3081FABA-74BA-4854-AFC8-5892BF8F7B32}" sibTransId="{A935DFF2-553A-4C79-98AE-D3B5A73C16DF}"/>
    <dgm:cxn modelId="{5205557F-48CD-415C-8143-F15AF041A04F}" srcId="{00EFB15C-5CF5-4C51-83C6-DA191A5F3D94}" destId="{A8C63548-6C74-47A5-8923-A6C268B178C1}" srcOrd="0" destOrd="0" parTransId="{64B1DC01-C7DD-4B5B-9137-9F817AFEEA0A}" sibTransId="{C53E21CE-4B4E-4C91-8B22-BA2C4D3E8CBB}"/>
    <dgm:cxn modelId="{CEC06B8B-222F-4E0F-8FCC-CAA7D251F548}" srcId="{00EFB15C-5CF5-4C51-83C6-DA191A5F3D94}" destId="{71776ACD-43E9-4798-9CEF-FED77C06CDA0}" srcOrd="1" destOrd="0" parTransId="{FAA71ED4-6C25-4FF8-8A78-28B19D583250}" sibTransId="{F944E0F6-F650-49FC-97A4-1DE6E9990D5A}"/>
    <dgm:cxn modelId="{AB827AC5-BFE7-440B-AF2A-CA2B8454A59D}" type="presOf" srcId="{00EFB15C-5CF5-4C51-83C6-DA191A5F3D94}" destId="{7F92C3AD-5693-4FF4-9BD9-C9AC7D4B86C2}" srcOrd="0" destOrd="0" presId="urn:microsoft.com/office/officeart/2018/2/layout/IconVerticalSolidList"/>
    <dgm:cxn modelId="{15B376CC-81B5-4654-84CE-B31F9EF6F2EC}" type="presOf" srcId="{A8C63548-6C74-47A5-8923-A6C268B178C1}" destId="{3BFDF3AE-E4DF-4C0E-8D31-334DF8AAC292}" srcOrd="0" destOrd="0" presId="urn:microsoft.com/office/officeart/2018/2/layout/IconVerticalSolidList"/>
    <dgm:cxn modelId="{2406F3F9-D2D2-4AD9-A334-5C004D130EB6}" type="presOf" srcId="{6436F64F-D853-4DBC-9736-A5AE5FA5BBBF}" destId="{5BF3AFA8-60FD-4260-BA5B-F076CCC07E1D}" srcOrd="0" destOrd="0" presId="urn:microsoft.com/office/officeart/2018/2/layout/IconVerticalSolidList"/>
    <dgm:cxn modelId="{0903A6C4-1AE1-47BA-A9ED-A0A7877FFBE3}" type="presParOf" srcId="{7F92C3AD-5693-4FF4-9BD9-C9AC7D4B86C2}" destId="{24047BF3-E3CB-43CB-9F34-2711E9043650}" srcOrd="0" destOrd="0" presId="urn:microsoft.com/office/officeart/2018/2/layout/IconVerticalSolidList"/>
    <dgm:cxn modelId="{D4D25235-03BD-4D2C-8A64-A5B5391EF9CB}" type="presParOf" srcId="{24047BF3-E3CB-43CB-9F34-2711E9043650}" destId="{3C694892-336D-421E-AF78-9EDAE41ED47F}" srcOrd="0" destOrd="0" presId="urn:microsoft.com/office/officeart/2018/2/layout/IconVerticalSolidList"/>
    <dgm:cxn modelId="{FD7F26AE-2BBF-4ED0-92C1-B4C5AD959CF2}" type="presParOf" srcId="{24047BF3-E3CB-43CB-9F34-2711E9043650}" destId="{2FECBF12-7B26-48C4-81C8-A4C23878315E}" srcOrd="1" destOrd="0" presId="urn:microsoft.com/office/officeart/2018/2/layout/IconVerticalSolidList"/>
    <dgm:cxn modelId="{DE74B7B9-18D6-49B4-B3F3-EEEF17C497E9}" type="presParOf" srcId="{24047BF3-E3CB-43CB-9F34-2711E9043650}" destId="{9FD8B2B4-69BD-49D1-85FA-41170F6A08C1}" srcOrd="2" destOrd="0" presId="urn:microsoft.com/office/officeart/2018/2/layout/IconVerticalSolidList"/>
    <dgm:cxn modelId="{D4944146-8826-43C7-A011-75653AA89417}" type="presParOf" srcId="{24047BF3-E3CB-43CB-9F34-2711E9043650}" destId="{3BFDF3AE-E4DF-4C0E-8D31-334DF8AAC292}" srcOrd="3" destOrd="0" presId="urn:microsoft.com/office/officeart/2018/2/layout/IconVerticalSolidList"/>
    <dgm:cxn modelId="{956A5BDC-FCCB-4DC3-925A-6F02D271ED95}" type="presParOf" srcId="{7F92C3AD-5693-4FF4-9BD9-C9AC7D4B86C2}" destId="{EC042442-5F61-4094-BBAD-FEDB0D24D470}" srcOrd="1" destOrd="0" presId="urn:microsoft.com/office/officeart/2018/2/layout/IconVerticalSolidList"/>
    <dgm:cxn modelId="{629FF23C-58B4-40E8-A8F7-7D353ACFB2B8}" type="presParOf" srcId="{7F92C3AD-5693-4FF4-9BD9-C9AC7D4B86C2}" destId="{7B818126-6B3B-4EAE-B693-E1946AEC2223}" srcOrd="2" destOrd="0" presId="urn:microsoft.com/office/officeart/2018/2/layout/IconVerticalSolidList"/>
    <dgm:cxn modelId="{CF394255-9F9E-4BCD-807B-484281D6CD6A}" type="presParOf" srcId="{7B818126-6B3B-4EAE-B693-E1946AEC2223}" destId="{E5BC96BB-3C0D-4671-979D-11958B980C74}" srcOrd="0" destOrd="0" presId="urn:microsoft.com/office/officeart/2018/2/layout/IconVerticalSolidList"/>
    <dgm:cxn modelId="{9FDBE631-28A7-448D-99C2-66F0B99D7E84}" type="presParOf" srcId="{7B818126-6B3B-4EAE-B693-E1946AEC2223}" destId="{432D0D10-C8E3-4BD7-A14E-31723DD2B90A}" srcOrd="1" destOrd="0" presId="urn:microsoft.com/office/officeart/2018/2/layout/IconVerticalSolidList"/>
    <dgm:cxn modelId="{FAA4F15F-F656-4AF0-A2C1-D4E71D88F3A2}" type="presParOf" srcId="{7B818126-6B3B-4EAE-B693-E1946AEC2223}" destId="{D135466B-F37D-4E79-AB3A-8AEF717A083E}" srcOrd="2" destOrd="0" presId="urn:microsoft.com/office/officeart/2018/2/layout/IconVerticalSolidList"/>
    <dgm:cxn modelId="{67698C96-36C9-4895-93A6-77AFFDC76D95}" type="presParOf" srcId="{7B818126-6B3B-4EAE-B693-E1946AEC2223}" destId="{DE10FD50-0262-49BC-BEAA-326F2AA71A88}" srcOrd="3" destOrd="0" presId="urn:microsoft.com/office/officeart/2018/2/layout/IconVerticalSolidList"/>
    <dgm:cxn modelId="{B5204616-9330-4645-8668-989CAFE1D19B}" type="presParOf" srcId="{7F92C3AD-5693-4FF4-9BD9-C9AC7D4B86C2}" destId="{57DF5D96-8E31-4A0D-BEE0-9422C23BFBD4}" srcOrd="3" destOrd="0" presId="urn:microsoft.com/office/officeart/2018/2/layout/IconVerticalSolidList"/>
    <dgm:cxn modelId="{4310A3BD-ADC8-4129-A886-E424ADE15674}" type="presParOf" srcId="{7F92C3AD-5693-4FF4-9BD9-C9AC7D4B86C2}" destId="{B37AD175-5E7B-473E-958E-2A4A9D77B432}" srcOrd="4" destOrd="0" presId="urn:microsoft.com/office/officeart/2018/2/layout/IconVerticalSolidList"/>
    <dgm:cxn modelId="{B7E401C7-2440-4530-84B9-8D1A3F16942C}" type="presParOf" srcId="{B37AD175-5E7B-473E-958E-2A4A9D77B432}" destId="{518E5A28-7652-4BA4-96C0-9D4250E8A195}" srcOrd="0" destOrd="0" presId="urn:microsoft.com/office/officeart/2018/2/layout/IconVerticalSolidList"/>
    <dgm:cxn modelId="{F2E29BCE-919D-4E9D-9BF8-8AC5E11F609A}" type="presParOf" srcId="{B37AD175-5E7B-473E-958E-2A4A9D77B432}" destId="{B865DDB4-5707-4DE3-BA66-D4A56E267A4D}" srcOrd="1" destOrd="0" presId="urn:microsoft.com/office/officeart/2018/2/layout/IconVerticalSolidList"/>
    <dgm:cxn modelId="{D5FDC581-8345-46B1-91F4-EEAFEA80BC19}" type="presParOf" srcId="{B37AD175-5E7B-473E-958E-2A4A9D77B432}" destId="{D878B074-F4BC-4A5D-A8DB-15A5BBB24FEF}" srcOrd="2" destOrd="0" presId="urn:microsoft.com/office/officeart/2018/2/layout/IconVerticalSolidList"/>
    <dgm:cxn modelId="{1AE0D9E6-ECF1-4271-914A-BC5DCC4499F0}" type="presParOf" srcId="{B37AD175-5E7B-473E-958E-2A4A9D77B432}" destId="{5BF3AFA8-60FD-4260-BA5B-F076CCC07E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44319-5DB8-434A-B45E-480A8BCA8F59}">
      <dsp:nvSpPr>
        <dsp:cNvPr id="0" name=""/>
        <dsp:cNvSpPr/>
      </dsp:nvSpPr>
      <dsp:spPr>
        <a:xfrm>
          <a:off x="3504478" y="1170022"/>
          <a:ext cx="1125539" cy="53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33"/>
              </a:lnTo>
              <a:lnTo>
                <a:pt x="1125539" y="365033"/>
              </a:lnTo>
              <a:lnTo>
                <a:pt x="1125539" y="53565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C008C-B36A-5648-8C2A-88233371B9F4}">
      <dsp:nvSpPr>
        <dsp:cNvPr id="0" name=""/>
        <dsp:cNvSpPr/>
      </dsp:nvSpPr>
      <dsp:spPr>
        <a:xfrm>
          <a:off x="2378938" y="1170022"/>
          <a:ext cx="1125539" cy="535654"/>
        </a:xfrm>
        <a:custGeom>
          <a:avLst/>
          <a:gdLst/>
          <a:ahLst/>
          <a:cxnLst/>
          <a:rect l="0" t="0" r="0" b="0"/>
          <a:pathLst>
            <a:path>
              <a:moveTo>
                <a:pt x="1125539" y="0"/>
              </a:moveTo>
              <a:lnTo>
                <a:pt x="1125539" y="365033"/>
              </a:lnTo>
              <a:lnTo>
                <a:pt x="0" y="365033"/>
              </a:lnTo>
              <a:lnTo>
                <a:pt x="0" y="53565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4CAB2-381A-4941-B11D-24C0F1B1F403}">
      <dsp:nvSpPr>
        <dsp:cNvPr id="0" name=""/>
        <dsp:cNvSpPr/>
      </dsp:nvSpPr>
      <dsp:spPr>
        <a:xfrm>
          <a:off x="2583581" y="484"/>
          <a:ext cx="1841792" cy="116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BF840-8634-B348-8183-C7C2F30FD36D}">
      <dsp:nvSpPr>
        <dsp:cNvPr id="0" name=""/>
        <dsp:cNvSpPr/>
      </dsp:nvSpPr>
      <dsp:spPr>
        <a:xfrm>
          <a:off x="2788225" y="194895"/>
          <a:ext cx="1841792" cy="116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Cell Types Composing The Normal Artery :</a:t>
          </a:r>
        </a:p>
      </dsp:txBody>
      <dsp:txXfrm>
        <a:off x="2822480" y="229150"/>
        <a:ext cx="1773282" cy="1101028"/>
      </dsp:txXfrm>
    </dsp:sp>
    <dsp:sp modelId="{CB026C40-349F-3242-8C7F-48E166C68B78}">
      <dsp:nvSpPr>
        <dsp:cNvPr id="0" name=""/>
        <dsp:cNvSpPr/>
      </dsp:nvSpPr>
      <dsp:spPr>
        <a:xfrm>
          <a:off x="1458041" y="1705677"/>
          <a:ext cx="1841792" cy="1169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C321D-817A-D34B-B103-46E7B124351F}">
      <dsp:nvSpPr>
        <dsp:cNvPr id="0" name=""/>
        <dsp:cNvSpPr/>
      </dsp:nvSpPr>
      <dsp:spPr>
        <a:xfrm>
          <a:off x="1662685" y="1900088"/>
          <a:ext cx="1841792" cy="116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Endothelial Cells (ECs) </a:t>
          </a:r>
        </a:p>
      </dsp:txBody>
      <dsp:txXfrm>
        <a:off x="1696940" y="1934343"/>
        <a:ext cx="1773282" cy="1101028"/>
      </dsp:txXfrm>
    </dsp:sp>
    <dsp:sp modelId="{F9C8A7F2-BA3B-004B-A2BC-15B91EF0E9DA}">
      <dsp:nvSpPr>
        <dsp:cNvPr id="0" name=""/>
        <dsp:cNvSpPr/>
      </dsp:nvSpPr>
      <dsp:spPr>
        <a:xfrm>
          <a:off x="3709121" y="1705677"/>
          <a:ext cx="1841792" cy="1169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4FF4A-0880-7F4F-A9CA-C7646C53446C}">
      <dsp:nvSpPr>
        <dsp:cNvPr id="0" name=""/>
        <dsp:cNvSpPr/>
      </dsp:nvSpPr>
      <dsp:spPr>
        <a:xfrm>
          <a:off x="3913765" y="1900088"/>
          <a:ext cx="1841792" cy="1169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Smooth Muscle Cells (SMCs) </a:t>
          </a:r>
        </a:p>
      </dsp:txBody>
      <dsp:txXfrm>
        <a:off x="3948020" y="1934343"/>
        <a:ext cx="1773282" cy="110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4892-336D-421E-AF78-9EDAE41ED47F}">
      <dsp:nvSpPr>
        <dsp:cNvPr id="0" name=""/>
        <dsp:cNvSpPr/>
      </dsp:nvSpPr>
      <dsp:spPr>
        <a:xfrm>
          <a:off x="0" y="374"/>
          <a:ext cx="7213600" cy="876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CBF12-7B26-48C4-81C8-A4C23878315E}">
      <dsp:nvSpPr>
        <dsp:cNvPr id="0" name=""/>
        <dsp:cNvSpPr/>
      </dsp:nvSpPr>
      <dsp:spPr>
        <a:xfrm>
          <a:off x="265280" y="197690"/>
          <a:ext cx="482328" cy="4823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DF3AE-E4DF-4C0E-8D31-334DF8AAC292}">
      <dsp:nvSpPr>
        <dsp:cNvPr id="0" name=""/>
        <dsp:cNvSpPr/>
      </dsp:nvSpPr>
      <dsp:spPr>
        <a:xfrm>
          <a:off x="1012889" y="374"/>
          <a:ext cx="6200710" cy="8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12" tIns="92812" rIns="92812" bIns="9281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 lead to aneurysmal disease, especially in the </a:t>
          </a:r>
          <a:r>
            <a:rPr lang="en-US" sz="1700" b="1" kern="1200"/>
            <a:t>infrarenal</a:t>
          </a:r>
          <a:r>
            <a:rPr lang="en-US" sz="1700" kern="1200"/>
            <a:t> abdominal aorta.</a:t>
          </a:r>
        </a:p>
      </dsp:txBody>
      <dsp:txXfrm>
        <a:off x="1012889" y="374"/>
        <a:ext cx="6200710" cy="876960"/>
      </dsp:txXfrm>
    </dsp:sp>
    <dsp:sp modelId="{E5BC96BB-3C0D-4671-979D-11958B980C74}">
      <dsp:nvSpPr>
        <dsp:cNvPr id="0" name=""/>
        <dsp:cNvSpPr/>
      </dsp:nvSpPr>
      <dsp:spPr>
        <a:xfrm>
          <a:off x="0" y="1096575"/>
          <a:ext cx="7213600" cy="876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D0D10-C8E3-4BD7-A14E-31723DD2B90A}">
      <dsp:nvSpPr>
        <dsp:cNvPr id="0" name=""/>
        <dsp:cNvSpPr/>
      </dsp:nvSpPr>
      <dsp:spPr>
        <a:xfrm>
          <a:off x="265280" y="1293891"/>
          <a:ext cx="482328" cy="4823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0FD50-0262-49BC-BEAA-326F2AA71A88}">
      <dsp:nvSpPr>
        <dsp:cNvPr id="0" name=""/>
        <dsp:cNvSpPr/>
      </dsp:nvSpPr>
      <dsp:spPr>
        <a:xfrm>
          <a:off x="1012889" y="1096575"/>
          <a:ext cx="6200710" cy="8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12" tIns="92812" rIns="92812" bIns="9281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lack of vasa vasorum</a:t>
          </a:r>
          <a:r>
            <a:rPr lang="en-US" sz="1700" kern="1200"/>
            <a:t> results in inadequate blood supply to the tunica media, </a:t>
          </a:r>
        </a:p>
      </dsp:txBody>
      <dsp:txXfrm>
        <a:off x="1012889" y="1096575"/>
        <a:ext cx="6200710" cy="876960"/>
      </dsp:txXfrm>
    </dsp:sp>
    <dsp:sp modelId="{518E5A28-7652-4BA4-96C0-9D4250E8A195}">
      <dsp:nvSpPr>
        <dsp:cNvPr id="0" name=""/>
        <dsp:cNvSpPr/>
      </dsp:nvSpPr>
      <dsp:spPr>
        <a:xfrm>
          <a:off x="0" y="2192775"/>
          <a:ext cx="7213600" cy="876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5DDB4-5707-4DE3-BA66-D4A56E267A4D}">
      <dsp:nvSpPr>
        <dsp:cNvPr id="0" name=""/>
        <dsp:cNvSpPr/>
      </dsp:nvSpPr>
      <dsp:spPr>
        <a:xfrm>
          <a:off x="265280" y="2390091"/>
          <a:ext cx="482328" cy="4823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3AFA8-60FD-4260-BA5B-F076CCC07E1D}">
      <dsp:nvSpPr>
        <dsp:cNvPr id="0" name=""/>
        <dsp:cNvSpPr/>
      </dsp:nvSpPr>
      <dsp:spPr>
        <a:xfrm>
          <a:off x="1012889" y="2192775"/>
          <a:ext cx="6200710" cy="8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12" tIns="92812" rIns="92812" bIns="9281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Lumbar lordosis</a:t>
          </a:r>
          <a:r>
            <a:rPr lang="en-US" sz="1700" kern="1200"/>
            <a:t> may disrupt blood flow dynamics in the distal aorta, creating flow disturbances that contribute to aneurysm development.</a:t>
          </a:r>
        </a:p>
      </dsp:txBody>
      <dsp:txXfrm>
        <a:off x="1012889" y="2192775"/>
        <a:ext cx="6200710" cy="87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20f6ce19a5afae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420f6ce19a5afae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420f6ce19a5afae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420f6ce19a5afae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20f6ce19a5afae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420f6ce19a5afae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20f6ce19a5afae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20f6ce19a5afae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20f6ce19a5afae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20f6ce19a5afae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420f6ce19a5afae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420f6ce19a5afae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420f6ce19a5afae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420f6ce19a5afae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420f6ce19a5afae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420f6ce19a5afae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945a550bac132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945a550bac132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945a550bac132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945a550bac132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122490a6bcafe8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122490a6bcafe8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945a550bac1327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2945a550bac1327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945a550bac1327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945a550bac1327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2945a550bac1327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2945a550bac1327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91d48a71c80d57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91d48a71c80d57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91d48a71c80d57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91d48a71c80d57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945a550bac1327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2945a550bac1327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945a550bac132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945a550bac132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a98b56e84710b9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a98b56e84710b9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faa42728550939f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faa42728550939f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c3ecaf0b4c34fde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c3ecaf0b4c34fde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d53b3de92de39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d53b3de92de39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c3ecaf0b4c34fde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c3ecaf0b4c34fde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c3ecaf0b4c34fde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c3ecaf0b4c34fde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c3ecaf0b4c34fde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c3ecaf0b4c34fde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c3ecaf0b4c34fde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c3ecaf0b4c34fde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c3ecaf0b4c34fde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c3ecaf0b4c34fde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c3ecaf0b4c34fde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c3ecaf0b4c34fde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91d48a71c80d57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91d48a71c80d57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c3ecaf0b4c34fde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c3ecaf0b4c34fde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c3ecaf0b4c34fde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c3ecaf0b4c34fde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faa42728550939f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faa42728550939f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3ecaf0b4c34fd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3ecaf0b4c34fd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6faa42728550939f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6faa42728550939f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1d48a71c80d57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1d48a71c80d57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91d48a71c80d57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91d48a71c80d57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420f6ce19a5afae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420f6ce19a5afae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420f6ce19a5afae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420f6ce19a5afae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20f6ce19a5afae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20f6ce19a5afae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420f6ce19a5afae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420f6ce19a5afae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420f6ce19a5afae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420f6ce19a5afae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0568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3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7324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81276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7552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70288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79910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26105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43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25067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06173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708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55169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13920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80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79422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6710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52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27902" y="1614864"/>
            <a:ext cx="6429998" cy="12347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4"/>
                </a:solidFill>
                <a:latin typeface="Arial Rounded MT Bold" panose="020F0704030504030204" pitchFamily="34" charset="77"/>
                <a:ea typeface="Caveat"/>
                <a:cs typeface="Caveat"/>
                <a:sym typeface="Caveat"/>
              </a:rPr>
              <a:t>EVOLUTION OF ATHEROMA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979471" y="3019271"/>
            <a:ext cx="5825202" cy="822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veat"/>
              </a:rPr>
              <a:t>DR RESHMA TANIA NOUSHAD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veat"/>
              </a:rPr>
              <a:t>DM CARDIOLOGY RESIDENT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Tunica Media :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4294967295"/>
          </p:nvPr>
        </p:nvSpPr>
        <p:spPr>
          <a:xfrm>
            <a:off x="403224" y="1267850"/>
            <a:ext cx="6830953" cy="4338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In </a:t>
            </a:r>
            <a:r>
              <a:rPr lang="en" b="1" dirty="0"/>
              <a:t>elastic</a:t>
            </a:r>
            <a:r>
              <a:rPr lang="en" dirty="0"/>
              <a:t> arteries - well-developed concentric layers of smooth muscle cells (SMCs) interspersed with </a:t>
            </a:r>
            <a:r>
              <a:rPr lang="en" b="1" dirty="0"/>
              <a:t>elastin-rich</a:t>
            </a:r>
            <a:r>
              <a:rPr lang="en" dirty="0"/>
              <a:t> extracellular matrix (ECM).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Well-suited to </a:t>
            </a:r>
            <a:r>
              <a:rPr lang="en" b="1" dirty="0"/>
              <a:t>storing</a:t>
            </a:r>
            <a:r>
              <a:rPr lang="en" dirty="0"/>
              <a:t> the </a:t>
            </a:r>
            <a:r>
              <a:rPr lang="en" b="1" dirty="0"/>
              <a:t>kinetic energy</a:t>
            </a:r>
            <a:r>
              <a:rPr lang="en" dirty="0"/>
              <a:t> from left ventricular (LV) systole in the walls of the great arteries.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The </a:t>
            </a:r>
            <a:r>
              <a:rPr lang="en" b="1" dirty="0"/>
              <a:t>lamellar</a:t>
            </a:r>
            <a:r>
              <a:rPr lang="en" dirty="0"/>
              <a:t> structure maintains s</a:t>
            </a:r>
            <a:r>
              <a:rPr lang="en" b="1" dirty="0"/>
              <a:t>tructural</a:t>
            </a:r>
            <a:r>
              <a:rPr lang="en" dirty="0"/>
              <a:t> </a:t>
            </a:r>
            <a:r>
              <a:rPr lang="en" b="1" dirty="0"/>
              <a:t>integrity</a:t>
            </a:r>
            <a:r>
              <a:rPr lang="en" dirty="0"/>
              <a:t> of large arterial trunks.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In </a:t>
            </a:r>
            <a:r>
              <a:rPr lang="en" b="1" dirty="0"/>
              <a:t>muscular</a:t>
            </a:r>
            <a:r>
              <a:rPr lang="en" dirty="0"/>
              <a:t> arteries - organization is </a:t>
            </a:r>
            <a:r>
              <a:rPr lang="en" b="1" dirty="0"/>
              <a:t>less uniform</a:t>
            </a:r>
            <a:r>
              <a:rPr lang="en" dirty="0"/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SMCs in these smaller arteries are typically </a:t>
            </a:r>
            <a:r>
              <a:rPr lang="en" b="1" dirty="0"/>
              <a:t>embedded</a:t>
            </a:r>
            <a:r>
              <a:rPr lang="en" dirty="0"/>
              <a:t> in the surrounding matrix in a more </a:t>
            </a:r>
            <a:r>
              <a:rPr lang="en" b="1" dirty="0"/>
              <a:t>continuous</a:t>
            </a:r>
            <a:r>
              <a:rPr lang="en" dirty="0"/>
              <a:t> rather than lamellar pattern.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541973" y="1016250"/>
            <a:ext cx="6449136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" dirty="0"/>
              <a:t>Smooth muscle cells (SMCs) in normal arteries </a:t>
            </a:r>
            <a:r>
              <a:rPr lang="en" b="1" dirty="0"/>
              <a:t>rarely</a:t>
            </a:r>
            <a:r>
              <a:rPr lang="en" dirty="0"/>
              <a:t> proliferate.</a:t>
            </a:r>
            <a:endParaRPr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In a healthy artery, there is a state of </a:t>
            </a:r>
            <a:r>
              <a:rPr lang="en" b="1" dirty="0"/>
              <a:t>ECM homeostasis</a:t>
            </a:r>
            <a:r>
              <a:rPr lang="en" dirty="0"/>
              <a:t>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ECM </a:t>
            </a:r>
            <a:r>
              <a:rPr lang="en" b="1" dirty="0"/>
              <a:t>neither accumulates nor atrophies</a:t>
            </a:r>
            <a:r>
              <a:rPr lang="en" dirty="0"/>
              <a:t> because the rates of matrix synthesis and dissolution are typically </a:t>
            </a:r>
            <a:r>
              <a:rPr lang="en" b="1" dirty="0"/>
              <a:t>balanced</a:t>
            </a:r>
            <a:r>
              <a:rPr lang="en" dirty="0"/>
              <a:t>.</a:t>
            </a:r>
            <a:endParaRPr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dirty="0"/>
              <a:t>The tunica media is bounded </a:t>
            </a:r>
            <a:r>
              <a:rPr lang="en" dirty="0" err="1"/>
              <a:t>abluminally</a:t>
            </a:r>
            <a:r>
              <a:rPr lang="en" dirty="0"/>
              <a:t> by the </a:t>
            </a:r>
            <a:r>
              <a:rPr lang="en" b="1" dirty="0"/>
              <a:t>external</a:t>
            </a:r>
            <a:r>
              <a:rPr lang="en" dirty="0"/>
              <a:t> elastic lamina, which separates it from the adventitial layer.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Tunica Adventitia:</a:t>
            </a:r>
            <a:endParaRPr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6577082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Contains </a:t>
            </a:r>
            <a:r>
              <a:rPr lang="en" b="1" dirty="0"/>
              <a:t>collagen fibrils</a:t>
            </a:r>
            <a:r>
              <a:rPr lang="en" dirty="0"/>
              <a:t> arranged more </a:t>
            </a:r>
            <a:r>
              <a:rPr lang="en" b="1" dirty="0"/>
              <a:t>loosely</a:t>
            </a:r>
            <a:r>
              <a:rPr lang="en" dirty="0"/>
              <a:t> compared to the intima.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Outermost layer of the arterial wall houses the </a:t>
            </a:r>
            <a:r>
              <a:rPr lang="en" b="1" dirty="0"/>
              <a:t>vasa vasorum</a:t>
            </a:r>
            <a:r>
              <a:rPr lang="en" dirty="0"/>
              <a:t> and </a:t>
            </a:r>
            <a:r>
              <a:rPr lang="en" b="1" dirty="0"/>
              <a:t>nerve endings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Cellular population in the adventitia is </a:t>
            </a:r>
            <a:r>
              <a:rPr lang="en" b="1" dirty="0"/>
              <a:t>less dense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Contains </a:t>
            </a:r>
            <a:r>
              <a:rPr lang="en" b="1" dirty="0"/>
              <a:t>fibroblasts</a:t>
            </a:r>
            <a:r>
              <a:rPr lang="en" dirty="0"/>
              <a:t> and </a:t>
            </a:r>
            <a:r>
              <a:rPr lang="en" b="1" dirty="0"/>
              <a:t>mast cells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Emerging evidence indicates that </a:t>
            </a:r>
            <a:r>
              <a:rPr lang="en" b="1" dirty="0"/>
              <a:t>mast cells</a:t>
            </a:r>
            <a:r>
              <a:rPr lang="en" dirty="0"/>
              <a:t> may play a role in the formation of </a:t>
            </a:r>
            <a:r>
              <a:rPr lang="en" b="1" dirty="0"/>
              <a:t>atheroma</a:t>
            </a:r>
            <a:r>
              <a:rPr lang="en" dirty="0"/>
              <a:t> and </a:t>
            </a:r>
            <a:r>
              <a:rPr lang="en" b="1" dirty="0"/>
              <a:t>aneurysms</a:t>
            </a:r>
            <a:r>
              <a:rPr lang="en" dirty="0"/>
              <a:t> in animal models.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3685" y="237281"/>
            <a:ext cx="4317358" cy="466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Initiation Of Atherosclerosis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Extracellular Lipid Accumulation :</a:t>
            </a:r>
            <a:endParaRPr dirty="0"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4294967295"/>
          </p:nvPr>
        </p:nvSpPr>
        <p:spPr>
          <a:xfrm>
            <a:off x="440531" y="1447800"/>
            <a:ext cx="8262937" cy="4252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Small </a:t>
            </a:r>
            <a:r>
              <a:rPr lang="en" b="1" dirty="0"/>
              <a:t>lipoprotein</a:t>
            </a:r>
            <a:r>
              <a:rPr lang="en" dirty="0"/>
              <a:t> particles accumulate in the </a:t>
            </a:r>
            <a:r>
              <a:rPr lang="en" b="1" dirty="0"/>
              <a:t>intima</a:t>
            </a:r>
            <a:r>
              <a:rPr lang="en" dirty="0"/>
              <a:t> of arteries.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These particles bind to </a:t>
            </a:r>
            <a:r>
              <a:rPr lang="en" b="1" dirty="0"/>
              <a:t>proteoglycans</a:t>
            </a:r>
            <a:r>
              <a:rPr lang="en" dirty="0"/>
              <a:t> in the arterial intima and often form </a:t>
            </a:r>
            <a:r>
              <a:rPr lang="en" b="1" dirty="0"/>
              <a:t>aggregates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Lipoproteins bound to proteoglycans are </a:t>
            </a:r>
            <a:r>
              <a:rPr lang="en" b="1" dirty="0"/>
              <a:t>more susceptible</a:t>
            </a:r>
            <a:r>
              <a:rPr lang="en" dirty="0"/>
              <a:t> to </a:t>
            </a:r>
            <a:r>
              <a:rPr lang="en" b="1" dirty="0"/>
              <a:t>oxidative</a:t>
            </a:r>
            <a:r>
              <a:rPr lang="en" dirty="0"/>
              <a:t> and other </a:t>
            </a:r>
            <a:r>
              <a:rPr lang="en" b="1" dirty="0"/>
              <a:t>chemical</a:t>
            </a:r>
            <a:r>
              <a:rPr lang="en" dirty="0"/>
              <a:t> modifications.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Contributors to </a:t>
            </a:r>
            <a:r>
              <a:rPr lang="en" b="1" dirty="0"/>
              <a:t>oxidative stress</a:t>
            </a:r>
            <a:r>
              <a:rPr lang="en" dirty="0"/>
              <a:t> in early atheroma include: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NADH/NADPH oxidases expressed by </a:t>
            </a:r>
            <a:r>
              <a:rPr lang="en" b="1" dirty="0"/>
              <a:t>vascular cells</a:t>
            </a:r>
            <a:endParaRPr b="1"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Lipoxygenases expressed by infiltrating </a:t>
            </a:r>
            <a:r>
              <a:rPr lang="en" b="1" dirty="0"/>
              <a:t>leukocytes</a:t>
            </a:r>
            <a:endParaRPr b="1"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Myeloperoxidase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Leukocyte Recruitment :</a:t>
            </a:r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471900" y="1726344"/>
            <a:ext cx="6739128" cy="30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Hallmark</a:t>
            </a:r>
            <a:r>
              <a:rPr lang="en" dirty="0"/>
              <a:t> of </a:t>
            </a:r>
            <a:r>
              <a:rPr lang="en" b="1" dirty="0"/>
              <a:t>atherogenesis</a:t>
            </a:r>
            <a:r>
              <a:rPr lang="en" dirty="0"/>
              <a:t> - increased </a:t>
            </a:r>
            <a:r>
              <a:rPr lang="en" b="1" dirty="0"/>
              <a:t>recruitment</a:t>
            </a:r>
            <a:r>
              <a:rPr lang="en" dirty="0"/>
              <a:t> of leukocytes to the </a:t>
            </a:r>
            <a:r>
              <a:rPr lang="en" b="1" dirty="0"/>
              <a:t>arterial wall</a:t>
            </a:r>
            <a:endParaRPr b="1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Endothelial cells (ECs) </a:t>
            </a:r>
            <a:r>
              <a:rPr lang="en" b="1" dirty="0"/>
              <a:t>resist</a:t>
            </a:r>
            <a:r>
              <a:rPr lang="en" dirty="0"/>
              <a:t> adhesive interactions with leukocytes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</a:t>
            </a:r>
            <a:r>
              <a:rPr lang="en" b="1" dirty="0"/>
              <a:t>inflamed</a:t>
            </a:r>
            <a:r>
              <a:rPr lang="en" dirty="0"/>
              <a:t> tissues, leukocyte recruitment and trafficking mainly occur in </a:t>
            </a:r>
            <a:r>
              <a:rPr lang="en" b="1" dirty="0"/>
              <a:t>postcapillary venules</a:t>
            </a:r>
            <a:r>
              <a:rPr lang="en" dirty="0"/>
              <a:t> rather than arteries.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</a:t>
            </a:r>
            <a:r>
              <a:rPr lang="en" b="1" dirty="0"/>
              <a:t>early</a:t>
            </a:r>
            <a:r>
              <a:rPr lang="en" dirty="0"/>
              <a:t> atherosclerotic lesions, </a:t>
            </a:r>
            <a:r>
              <a:rPr lang="en" b="1" dirty="0"/>
              <a:t>monocytes</a:t>
            </a:r>
            <a:r>
              <a:rPr lang="en" dirty="0"/>
              <a:t> and </a:t>
            </a:r>
            <a:r>
              <a:rPr lang="en" b="1" dirty="0"/>
              <a:t>T lymphocytes</a:t>
            </a:r>
            <a:r>
              <a:rPr lang="en" dirty="0"/>
              <a:t> tend to accumulate.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Intracellular Lipid Accumulation – Foam Cell Formation :</a:t>
            </a:r>
            <a:endParaRPr dirty="0"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4294967295"/>
          </p:nvPr>
        </p:nvSpPr>
        <p:spPr>
          <a:xfrm>
            <a:off x="508001" y="1249915"/>
            <a:ext cx="6774728" cy="4243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Once recruited to the arterial </a:t>
            </a:r>
            <a:r>
              <a:rPr lang="en" b="1" dirty="0"/>
              <a:t>intima</a:t>
            </a:r>
            <a:r>
              <a:rPr lang="en" dirty="0"/>
              <a:t>, </a:t>
            </a:r>
            <a:r>
              <a:rPr lang="en" b="1" dirty="0"/>
              <a:t>monocytes</a:t>
            </a:r>
            <a:r>
              <a:rPr lang="en" dirty="0"/>
              <a:t> </a:t>
            </a:r>
            <a:r>
              <a:rPr lang="en" b="1" dirty="0"/>
              <a:t>absorb lipids</a:t>
            </a:r>
            <a:r>
              <a:rPr lang="en" dirty="0"/>
              <a:t> &amp; transform to </a:t>
            </a:r>
            <a:r>
              <a:rPr lang="en" b="1" dirty="0"/>
              <a:t>foam cells</a:t>
            </a:r>
            <a:r>
              <a:rPr lang="en" dirty="0"/>
              <a:t> or </a:t>
            </a:r>
            <a:r>
              <a:rPr lang="en" b="1" dirty="0"/>
              <a:t>lipid-laden macrophages</a:t>
            </a:r>
            <a:r>
              <a:rPr lang="en" dirty="0"/>
              <a:t>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While </a:t>
            </a:r>
            <a:r>
              <a:rPr lang="en" b="1" dirty="0"/>
              <a:t>most</a:t>
            </a:r>
            <a:r>
              <a:rPr lang="en" dirty="0"/>
              <a:t> cells express the </a:t>
            </a:r>
            <a:r>
              <a:rPr lang="en" b="1" dirty="0"/>
              <a:t>classic LDL receptor</a:t>
            </a:r>
            <a:r>
              <a:rPr lang="en" dirty="0"/>
              <a:t>, this receptor </a:t>
            </a:r>
            <a:r>
              <a:rPr lang="en" b="1" dirty="0"/>
              <a:t>does not</a:t>
            </a:r>
            <a:r>
              <a:rPr lang="en" dirty="0"/>
              <a:t> mediate foam cell accumulation.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Patients with </a:t>
            </a:r>
            <a:r>
              <a:rPr lang="en" b="1" dirty="0"/>
              <a:t>familial hypercholesterolemia</a:t>
            </a:r>
            <a:r>
              <a:rPr lang="en" dirty="0"/>
              <a:t>, who </a:t>
            </a:r>
            <a:r>
              <a:rPr lang="en" b="1" dirty="0"/>
              <a:t>lack</a:t>
            </a:r>
            <a:r>
              <a:rPr lang="en" dirty="0"/>
              <a:t> functional LDL receptors, still develop </a:t>
            </a:r>
            <a:r>
              <a:rPr lang="en" b="1" dirty="0"/>
              <a:t>tendinous xanthomas</a:t>
            </a:r>
            <a:r>
              <a:rPr lang="en" dirty="0"/>
              <a:t> filled with foamy macrophages.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b="1" dirty="0"/>
              <a:t>Scavenger receptors</a:t>
            </a:r>
            <a:r>
              <a:rPr lang="en" dirty="0"/>
              <a:t> are thought to mediate the </a:t>
            </a:r>
            <a:r>
              <a:rPr lang="en" b="1" dirty="0"/>
              <a:t>excessive lipid uptake</a:t>
            </a:r>
            <a:r>
              <a:rPr lang="en" dirty="0"/>
              <a:t> characteristic of foam cell formation.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These receptors bind modified rather than native lipoproteins and facilitate their </a:t>
            </a:r>
            <a:r>
              <a:rPr lang="en" b="1" dirty="0"/>
              <a:t>internalization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460950" y="1216650"/>
            <a:ext cx="6622756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CD36</a:t>
            </a:r>
            <a:r>
              <a:rPr lang="en" dirty="0"/>
              <a:t> and </a:t>
            </a:r>
            <a:r>
              <a:rPr lang="en" b="1" dirty="0" err="1"/>
              <a:t>macrosialin</a:t>
            </a:r>
            <a:r>
              <a:rPr lang="en" dirty="0"/>
              <a:t> are other receptors involved in foam cell formation, with a preference for binding </a:t>
            </a:r>
            <a:r>
              <a:rPr lang="en" b="1" dirty="0"/>
              <a:t>oxidized</a:t>
            </a:r>
            <a:r>
              <a:rPr lang="en" dirty="0"/>
              <a:t> forms of LDL.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Once macrophages transform into foam cells, they can undergo </a:t>
            </a:r>
            <a:r>
              <a:rPr lang="en" b="1" dirty="0"/>
              <a:t>replication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M-CSF</a:t>
            </a:r>
            <a:r>
              <a:rPr lang="en" dirty="0"/>
              <a:t> (macrophage colony-stimulating factor) is likely one of the factors that trigger </a:t>
            </a:r>
            <a:r>
              <a:rPr lang="en" b="1" dirty="0"/>
              <a:t>macrophage cell division.</a:t>
            </a:r>
            <a:endParaRPr b="1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Other potential mitogens or co-mitogens for macrophages include </a:t>
            </a:r>
            <a:r>
              <a:rPr lang="en" b="1" dirty="0"/>
              <a:t>IL-3</a:t>
            </a:r>
            <a:r>
              <a:rPr lang="en" dirty="0"/>
              <a:t> and </a:t>
            </a:r>
            <a:r>
              <a:rPr lang="en" b="1" dirty="0"/>
              <a:t>GM-CSF</a:t>
            </a:r>
            <a:r>
              <a:rPr lang="en" dirty="0"/>
              <a:t> (granulocyte-macrophage colony-stimulating factor).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SMC Migration and Proliferation :</a:t>
            </a:r>
            <a:endParaRPr dirty="0"/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4294967295"/>
          </p:nvPr>
        </p:nvSpPr>
        <p:spPr>
          <a:xfrm>
            <a:off x="508001" y="1332054"/>
            <a:ext cx="6583945" cy="41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Some smooth muscle cells (SMCs) likely enter the arterial intima </a:t>
            </a:r>
            <a:r>
              <a:rPr lang="en" b="1" dirty="0"/>
              <a:t>early</a:t>
            </a:r>
            <a:r>
              <a:rPr lang="en" dirty="0"/>
              <a:t> in life, while others accumulate in </a:t>
            </a:r>
            <a:r>
              <a:rPr lang="en" b="1" dirty="0"/>
              <a:t>advancing</a:t>
            </a:r>
            <a:r>
              <a:rPr lang="en" dirty="0"/>
              <a:t> atheroma either by </a:t>
            </a:r>
            <a:r>
              <a:rPr lang="en" b="1" dirty="0"/>
              <a:t>recruitment</a:t>
            </a:r>
            <a:r>
              <a:rPr lang="en" dirty="0"/>
              <a:t> from the underlying media or from </a:t>
            </a:r>
            <a:r>
              <a:rPr lang="en" b="1" dirty="0"/>
              <a:t>blood-borne</a:t>
            </a:r>
            <a:r>
              <a:rPr lang="en" dirty="0"/>
              <a:t> precursors.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Chemo-attractants</a:t>
            </a:r>
            <a:r>
              <a:rPr lang="en" dirty="0"/>
              <a:t> for SMCs likely include molecules like platelet-derived growth factor </a:t>
            </a:r>
            <a:r>
              <a:rPr lang="en" b="1" dirty="0"/>
              <a:t>(PDGF)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SMCs in the atherosclerotic </a:t>
            </a:r>
            <a:r>
              <a:rPr lang="en" b="1" dirty="0"/>
              <a:t>intima</a:t>
            </a:r>
            <a:r>
              <a:rPr lang="en" dirty="0"/>
              <a:t> can also proliferate through </a:t>
            </a:r>
            <a:r>
              <a:rPr lang="en" b="1" dirty="0"/>
              <a:t>cell</a:t>
            </a:r>
            <a:r>
              <a:rPr lang="en" dirty="0"/>
              <a:t> </a:t>
            </a:r>
            <a:r>
              <a:rPr lang="en" b="1" dirty="0"/>
              <a:t>division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estimated rate of SMC </a:t>
            </a:r>
            <a:r>
              <a:rPr lang="en" b="1" dirty="0"/>
              <a:t>division</a:t>
            </a:r>
            <a:r>
              <a:rPr lang="en" dirty="0"/>
              <a:t> in atherosclerotic lesions is </a:t>
            </a:r>
            <a:r>
              <a:rPr lang="en" b="1" dirty="0"/>
              <a:t>less than</a:t>
            </a:r>
            <a:r>
              <a:rPr lang="en" dirty="0"/>
              <a:t> </a:t>
            </a:r>
            <a:r>
              <a:rPr lang="en" b="1" dirty="0"/>
              <a:t>1%.</a:t>
            </a:r>
            <a:endParaRPr b="1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Despite the </a:t>
            </a:r>
            <a:r>
              <a:rPr lang="en" b="1" dirty="0"/>
              <a:t>slow replication rate,</a:t>
            </a:r>
            <a:r>
              <a:rPr lang="en" dirty="0"/>
              <a:t> significant SMC accumulation can occur over decades, contributing to lesion evolution.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body" idx="4294967295"/>
          </p:nvPr>
        </p:nvSpPr>
        <p:spPr>
          <a:xfrm>
            <a:off x="576686" y="496887"/>
            <a:ext cx="6275528" cy="4433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Smooth muscle cells (SMCs) in the </a:t>
            </a:r>
            <a:r>
              <a:rPr lang="en" b="1" dirty="0"/>
              <a:t>normal</a:t>
            </a:r>
            <a:r>
              <a:rPr lang="en" dirty="0"/>
              <a:t> arterial tunica media </a:t>
            </a:r>
            <a:r>
              <a:rPr lang="en" b="1" dirty="0"/>
              <a:t>differ</a:t>
            </a:r>
            <a:r>
              <a:rPr lang="en" dirty="0"/>
              <a:t> </a:t>
            </a:r>
            <a:r>
              <a:rPr lang="en" b="1" dirty="0"/>
              <a:t>significantly</a:t>
            </a:r>
            <a:r>
              <a:rPr lang="en" dirty="0"/>
              <a:t> from those in the intima of an </a:t>
            </a:r>
            <a:r>
              <a:rPr lang="en" b="1" dirty="0"/>
              <a:t>evolving atheroma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SMCs in the atherosclerotic intima display a </a:t>
            </a:r>
            <a:r>
              <a:rPr lang="en" b="1" dirty="0"/>
              <a:t>less mature phenotype</a:t>
            </a:r>
            <a:r>
              <a:rPr lang="en" dirty="0"/>
              <a:t> compared to the quiescent SMCs in the normal arterial medial layer.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These intimal SMCs have higher levels of the </a:t>
            </a:r>
            <a:r>
              <a:rPr lang="en" b="1" dirty="0"/>
              <a:t>embryonic isoform</a:t>
            </a:r>
            <a:r>
              <a:rPr lang="en" dirty="0"/>
              <a:t> of smooth muscle </a:t>
            </a:r>
            <a:r>
              <a:rPr lang="en" b="1" dirty="0"/>
              <a:t>myosin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Morphologically, intimal SMCs in atheroma are distinct: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They contain more </a:t>
            </a:r>
            <a:r>
              <a:rPr lang="en" b="1" dirty="0"/>
              <a:t>rough endoplasmic reticulum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They have </a:t>
            </a:r>
            <a:r>
              <a:rPr lang="en" b="1" dirty="0"/>
              <a:t>fewer</a:t>
            </a:r>
            <a:r>
              <a:rPr lang="en" dirty="0"/>
              <a:t> contractile fibers compared to normal medial SMCs.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655124"/>
            <a:ext cx="6890434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Atherosclerosis - The most significant arterial disease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Impact - Leading cause of death and disability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Related Conditions: Ischemic heart disease (IHD) and CVA together cause nearly one-third of all deaths.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Cause: Atherosclerosis is an inflammatory response in the vessel wall due to chronic injury from factors like: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Hyperlipidemia 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Hypertension 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Smoking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Diabetes mellitus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title"/>
          </p:nvPr>
        </p:nvSpPr>
        <p:spPr>
          <a:xfrm>
            <a:off x="471900" y="19471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Arterial ECM :</a:t>
            </a:r>
            <a:endParaRPr dirty="0"/>
          </a:p>
        </p:txBody>
      </p:sp>
      <p:sp>
        <p:nvSpPr>
          <p:cNvPr id="245" name="Google Shape;245;p43"/>
          <p:cNvSpPr txBox="1">
            <a:spLocks noGrp="1"/>
          </p:cNvSpPr>
          <p:nvPr>
            <p:ph type="body" idx="1"/>
          </p:nvPr>
        </p:nvSpPr>
        <p:spPr>
          <a:xfrm>
            <a:off x="471900" y="962415"/>
            <a:ext cx="6681254" cy="3655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extracellular matrix (ECM) constitutes a significant portion of the volume in advanced atherosclerotic plaques.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Major ECM macromolecules in </a:t>
            </a:r>
            <a:r>
              <a:rPr lang="en" dirty="0" err="1"/>
              <a:t>atheromas</a:t>
            </a:r>
            <a:r>
              <a:rPr lang="en" dirty="0"/>
              <a:t> include:</a:t>
            </a:r>
            <a:endParaRPr dirty="0"/>
          </a:p>
          <a:p>
            <a:pPr marL="457200" lvl="0" indent="-334327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Interstitial </a:t>
            </a:r>
            <a:r>
              <a:rPr lang="en" b="1" dirty="0"/>
              <a:t>collagens</a:t>
            </a:r>
            <a:r>
              <a:rPr lang="en" dirty="0"/>
              <a:t> (types I and III)</a:t>
            </a:r>
            <a:endParaRPr dirty="0"/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Proteoglycans</a:t>
            </a:r>
            <a:r>
              <a:rPr lang="en" dirty="0"/>
              <a:t> such as </a:t>
            </a:r>
            <a:r>
              <a:rPr lang="en" dirty="0" err="1"/>
              <a:t>versican</a:t>
            </a:r>
            <a:r>
              <a:rPr lang="en" dirty="0"/>
              <a:t>, </a:t>
            </a:r>
            <a:r>
              <a:rPr lang="en" dirty="0" err="1"/>
              <a:t>biglycan</a:t>
            </a:r>
            <a:r>
              <a:rPr lang="en" dirty="0"/>
              <a:t>, aggrecan, and </a:t>
            </a:r>
            <a:r>
              <a:rPr lang="en" dirty="0" err="1"/>
              <a:t>decorin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Elastin fibers</a:t>
            </a:r>
            <a:r>
              <a:rPr lang="en" dirty="0"/>
              <a:t> may also accumulate in atherosclerotic plaques.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Arterial smooth muscle cells (SMCs) are responsible for producing these matrix molecules.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body" idx="1"/>
          </p:nvPr>
        </p:nvSpPr>
        <p:spPr>
          <a:xfrm>
            <a:off x="471900" y="798653"/>
            <a:ext cx="6611806" cy="4243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Stimuli</a:t>
            </a:r>
            <a:r>
              <a:rPr lang="en" dirty="0"/>
              <a:t> for excessive </a:t>
            </a:r>
            <a:r>
              <a:rPr lang="en" b="1" dirty="0"/>
              <a:t>collagen</a:t>
            </a:r>
            <a:r>
              <a:rPr lang="en" dirty="0"/>
              <a:t> production by SMCs include: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PDGF (Platelet-Derived Growth Factor)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TGF-β (Transforming Growth Factor-beta)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ECM secretion is regulated by a </a:t>
            </a:r>
            <a:r>
              <a:rPr lang="en" b="1" dirty="0"/>
              <a:t>balance</a:t>
            </a:r>
            <a:r>
              <a:rPr lang="en" dirty="0"/>
              <a:t> between formation and breakdown.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Breakdown of ECM molecules is partially mediated by </a:t>
            </a:r>
            <a:r>
              <a:rPr lang="en" b="1" dirty="0"/>
              <a:t>matrix metalloproteinases (MMPs), </a:t>
            </a:r>
            <a:r>
              <a:rPr lang="en" dirty="0"/>
              <a:t>which are </a:t>
            </a:r>
            <a:r>
              <a:rPr lang="en" b="1" dirty="0"/>
              <a:t>catabolic enzymes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The </a:t>
            </a:r>
            <a:r>
              <a:rPr lang="en" b="1" dirty="0"/>
              <a:t>dissolution</a:t>
            </a:r>
            <a:r>
              <a:rPr lang="en" dirty="0"/>
              <a:t> of ECM macromolecules facilitates the migration of SMCs, allowing them to </a:t>
            </a:r>
            <a:r>
              <a:rPr lang="en" b="1" dirty="0"/>
              <a:t>traverse</a:t>
            </a:r>
            <a:r>
              <a:rPr lang="en" dirty="0"/>
              <a:t> the elastin-rich internal elastic lamina.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body" idx="4294967295"/>
          </p:nvPr>
        </p:nvSpPr>
        <p:spPr>
          <a:xfrm>
            <a:off x="618280" y="861029"/>
            <a:ext cx="6477001" cy="4532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ECM breakdown is crucial for arterial remodeling that occurs with lesion growth.</a:t>
            </a:r>
            <a:endParaRPr dirty="0"/>
          </a:p>
          <a:p>
            <a:pPr>
              <a:spcBef>
                <a:spcPts val="1200"/>
              </a:spcBef>
            </a:pPr>
            <a:r>
              <a:rPr lang="en" dirty="0"/>
              <a:t>In the </a:t>
            </a:r>
            <a:r>
              <a:rPr lang="en" b="1" dirty="0"/>
              <a:t>early</a:t>
            </a:r>
            <a:r>
              <a:rPr lang="en" dirty="0"/>
              <a:t> stages of an atheromatous lesion, plaques typically grow </a:t>
            </a:r>
            <a:r>
              <a:rPr lang="en" b="1" dirty="0"/>
              <a:t>outwardly</a:t>
            </a:r>
            <a:r>
              <a:rPr lang="en" dirty="0"/>
              <a:t>, in an abluminal direction.</a:t>
            </a:r>
          </a:p>
          <a:p>
            <a:pPr>
              <a:spcBef>
                <a:spcPts val="1200"/>
              </a:spcBef>
            </a:pPr>
            <a:r>
              <a:rPr lang="en" dirty="0"/>
              <a:t>This outward growth leads to an increase in the overall caliber of the artery.</a:t>
            </a:r>
            <a:endParaRPr dirty="0"/>
          </a:p>
          <a:p>
            <a:pPr>
              <a:spcBef>
                <a:spcPts val="1200"/>
              </a:spcBef>
            </a:pPr>
            <a:r>
              <a:rPr lang="en" dirty="0"/>
              <a:t>This process is known as </a:t>
            </a:r>
            <a:r>
              <a:rPr lang="en" b="1" dirty="0"/>
              <a:t>positive remodeling</a:t>
            </a:r>
            <a:r>
              <a:rPr lang="en" dirty="0"/>
              <a:t> or </a:t>
            </a:r>
            <a:r>
              <a:rPr lang="en" b="1" dirty="0"/>
              <a:t>compensatory enlargement</a:t>
            </a:r>
            <a:r>
              <a:rPr lang="en" dirty="0"/>
              <a:t>, which involves turnover of ECM molecules to support the artery’s circumferential growth.</a:t>
            </a:r>
            <a:endParaRPr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" dirty="0"/>
              <a:t>Luminal stenosis usually occurs only after the plaque burden exceeds approximately </a:t>
            </a:r>
            <a:r>
              <a:rPr lang="en" b="1" dirty="0"/>
              <a:t>40%</a:t>
            </a:r>
            <a:r>
              <a:rPr lang="en" dirty="0"/>
              <a:t> of the artery's cross-sectional area.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75" y="0"/>
            <a:ext cx="81886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156" y="0"/>
            <a:ext cx="52716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title"/>
          </p:nvPr>
        </p:nvSpPr>
        <p:spPr>
          <a:xfrm>
            <a:off x="471900" y="159991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Angiogenesis in Plaques :</a:t>
            </a:r>
            <a:endParaRPr dirty="0"/>
          </a:p>
        </p:txBody>
      </p:sp>
      <p:sp>
        <p:nvSpPr>
          <p:cNvPr id="273" name="Google Shape;273;p48"/>
          <p:cNvSpPr txBox="1">
            <a:spLocks noGrp="1"/>
          </p:cNvSpPr>
          <p:nvPr>
            <p:ph type="body" idx="1"/>
          </p:nvPr>
        </p:nvSpPr>
        <p:spPr>
          <a:xfrm>
            <a:off x="471900" y="831054"/>
            <a:ext cx="6808576" cy="374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atherosclerotic plaques grow, they develop their own </a:t>
            </a:r>
            <a:r>
              <a:rPr lang="en" b="1" dirty="0"/>
              <a:t>microcirculation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This microvascular network likely forms in response to </a:t>
            </a:r>
            <a:r>
              <a:rPr lang="en" b="1" dirty="0"/>
              <a:t>angiogenic peptides</a:t>
            </a:r>
            <a:r>
              <a:rPr lang="en" dirty="0"/>
              <a:t> overexpressed in </a:t>
            </a:r>
            <a:r>
              <a:rPr lang="en" dirty="0" err="1"/>
              <a:t>atheromas</a:t>
            </a:r>
            <a:r>
              <a:rPr lang="en" dirty="0"/>
              <a:t>, such as: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Vascular Endothelial Growth Factor (VEGF)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Various forms of Fibroblast Growth Factors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Placental Growth Factor (</a:t>
            </a:r>
            <a:r>
              <a:rPr lang="en" dirty="0" err="1"/>
              <a:t>PlGF</a:t>
            </a:r>
            <a:r>
              <a:rPr lang="en" dirty="0"/>
              <a:t>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Oncostatin</a:t>
            </a:r>
            <a:r>
              <a:rPr lang="en" dirty="0"/>
              <a:t> M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These </a:t>
            </a:r>
            <a:r>
              <a:rPr lang="en" dirty="0" err="1"/>
              <a:t>microvessels</a:t>
            </a:r>
            <a:r>
              <a:rPr lang="en" dirty="0"/>
              <a:t> within plaques have significant functional roles: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They provide a relatively </a:t>
            </a:r>
            <a:r>
              <a:rPr lang="en" b="1" dirty="0"/>
              <a:t>large surface area</a:t>
            </a:r>
            <a:r>
              <a:rPr lang="en" dirty="0"/>
              <a:t> for the </a:t>
            </a:r>
            <a:r>
              <a:rPr lang="en" b="1" dirty="0"/>
              <a:t>trafficking of leukocytes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>
            <a:spLocks noGrp="1"/>
          </p:cNvSpPr>
          <p:nvPr>
            <p:ph type="title"/>
          </p:nvPr>
        </p:nvSpPr>
        <p:spPr>
          <a:xfrm>
            <a:off x="460950" y="5142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Complications Of Atherosclerosis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Arterial Stenosis and their Consequences :</a:t>
            </a:r>
            <a:endParaRPr dirty="0"/>
          </a:p>
        </p:txBody>
      </p:sp>
      <p:sp>
        <p:nvSpPr>
          <p:cNvPr id="291" name="Google Shape;291;p51"/>
          <p:cNvSpPr txBox="1">
            <a:spLocks noGrp="1"/>
          </p:cNvSpPr>
          <p:nvPr>
            <p:ph type="body" idx="1"/>
          </p:nvPr>
        </p:nvSpPr>
        <p:spPr>
          <a:xfrm>
            <a:off x="275130" y="1421364"/>
            <a:ext cx="6843300" cy="3722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Once plaque burden </a:t>
            </a:r>
            <a:r>
              <a:rPr lang="en" b="1" dirty="0"/>
              <a:t>surpasses</a:t>
            </a:r>
            <a:r>
              <a:rPr lang="en" dirty="0"/>
              <a:t> the artery's ability to remodel outward, it begins to </a:t>
            </a:r>
            <a:r>
              <a:rPr lang="en" b="1" dirty="0"/>
              <a:t>encroach</a:t>
            </a:r>
            <a:r>
              <a:rPr lang="en" dirty="0"/>
              <a:t> on the arterial lumen.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Lesions that cause stenosis greater than 60% can limit blood flow under increased demand, potentially leading to </a:t>
            </a:r>
            <a:r>
              <a:rPr lang="en" b="1" dirty="0"/>
              <a:t>chronic stable angina</a:t>
            </a:r>
            <a:r>
              <a:rPr lang="en" dirty="0"/>
              <a:t> or </a:t>
            </a:r>
            <a:r>
              <a:rPr lang="en" b="1" dirty="0"/>
              <a:t>intermittent claudication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471900" y="648182"/>
            <a:ext cx="6519209" cy="4495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Thrombosis and Atheroma Complication 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critical mechanism for transition from chronic to acute atherosclerosis.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</a:t>
            </a:r>
            <a:r>
              <a:rPr lang="en" b="1" dirty="0"/>
              <a:t>physical disruption</a:t>
            </a:r>
            <a:r>
              <a:rPr lang="en" dirty="0"/>
              <a:t> of the atherosclerotic plaque commonly causes acute thrombosis.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Plaque Rupture and Thrombosis 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Accounts for 2/3 cases of acute MI.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Reflects an </a:t>
            </a:r>
            <a:r>
              <a:rPr lang="en" b="1" dirty="0"/>
              <a:t>imbalance</a:t>
            </a:r>
            <a:r>
              <a:rPr lang="en" dirty="0"/>
              <a:t> between forces that impinge on plaque’s cap and mechanical strength of fibrous cap.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>
            <a:spLocks noGrp="1"/>
          </p:cNvSpPr>
          <p:nvPr>
            <p:ph type="title"/>
          </p:nvPr>
        </p:nvSpPr>
        <p:spPr>
          <a:xfrm>
            <a:off x="564498" y="252587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Superficial Erosion of Plaques :</a:t>
            </a:r>
            <a:endParaRPr dirty="0"/>
          </a:p>
        </p:txBody>
      </p:sp>
      <p:sp>
        <p:nvSpPr>
          <p:cNvPr id="321" name="Google Shape;321;p56"/>
          <p:cNvSpPr txBox="1">
            <a:spLocks noGrp="1"/>
          </p:cNvSpPr>
          <p:nvPr>
            <p:ph type="body" idx="1"/>
          </p:nvPr>
        </p:nvSpPr>
        <p:spPr>
          <a:xfrm>
            <a:off x="460950" y="1216650"/>
            <a:ext cx="6518584" cy="3926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Superficial erosion of plaques accounts for up to </a:t>
            </a:r>
            <a:r>
              <a:rPr lang="en" b="1" dirty="0"/>
              <a:t>25%</a:t>
            </a:r>
            <a:r>
              <a:rPr lang="en" dirty="0"/>
              <a:t> of acute myocardial infarctions (MIs).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pathobiology of superficial erosion is less understood compared to other mechanisms.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type of plaque disruption is more likely to cause fatal acute MI in </a:t>
            </a:r>
            <a:r>
              <a:rPr lang="en" b="1" dirty="0"/>
              <a:t>women</a:t>
            </a:r>
            <a:r>
              <a:rPr lang="en" dirty="0"/>
              <a:t> and individuals with </a:t>
            </a:r>
            <a:r>
              <a:rPr lang="en" b="1" dirty="0"/>
              <a:t>hypertriglyceridemia</a:t>
            </a:r>
            <a:r>
              <a:rPr lang="en" dirty="0"/>
              <a:t> and </a:t>
            </a:r>
            <a:r>
              <a:rPr lang="en" b="1" dirty="0"/>
              <a:t>diabetes mellitus</a:t>
            </a:r>
            <a:r>
              <a:rPr lang="en" dirty="0"/>
              <a:t> (DM).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Apoptosis of endothelial cells (ECs)</a:t>
            </a:r>
            <a:r>
              <a:rPr lang="en" dirty="0"/>
              <a:t> may contribute to their </a:t>
            </a:r>
            <a:r>
              <a:rPr lang="en" b="1" dirty="0"/>
              <a:t>desquamation</a:t>
            </a:r>
            <a:r>
              <a:rPr lang="en" dirty="0"/>
              <a:t> in areas of superficial erosion.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3"/>
          <p:cNvSpPr txBox="1">
            <a:spLocks noGrp="1"/>
          </p:cNvSpPr>
          <p:nvPr>
            <p:ph type="body" idx="4294967295"/>
          </p:nvPr>
        </p:nvSpPr>
        <p:spPr>
          <a:xfrm>
            <a:off x="831850" y="854075"/>
            <a:ext cx="8312150" cy="4138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Stage I:</a:t>
            </a:r>
            <a:endParaRPr b="1" dirty="0"/>
          </a:p>
          <a:p>
            <a:pPr>
              <a:spcBef>
                <a:spcPts val="1200"/>
              </a:spcBef>
            </a:pPr>
            <a:r>
              <a:rPr lang="en" dirty="0"/>
              <a:t>Monocytes adhere to the </a:t>
            </a:r>
            <a:r>
              <a:rPr lang="en" b="1" dirty="0"/>
              <a:t>intact endothelial surface</a:t>
            </a:r>
            <a:r>
              <a:rPr lang="en" dirty="0"/>
              <a:t>.</a:t>
            </a:r>
            <a:endParaRPr dirty="0"/>
          </a:p>
          <a:p>
            <a:pPr>
              <a:spcBef>
                <a:spcPts val="1200"/>
              </a:spcBef>
            </a:pPr>
            <a:r>
              <a:rPr lang="en" dirty="0"/>
              <a:t>Monocytes then move into the intima.</a:t>
            </a:r>
            <a:endParaRPr dirty="0"/>
          </a:p>
          <a:p>
            <a:pPr>
              <a:spcBef>
                <a:spcPts val="1200"/>
              </a:spcBef>
            </a:pPr>
            <a:r>
              <a:rPr lang="en" dirty="0"/>
              <a:t>Key Processes: Endothelial dysfunction, influx of lipid-laden macrophages and T lymphocytes, inflammation, smooth muscle proliferation, and deposition of collagen and elastic tissue.</a:t>
            </a:r>
            <a:endParaRPr dirty="0"/>
          </a:p>
          <a:p>
            <a:pPr>
              <a:spcBef>
                <a:spcPts val="1200"/>
              </a:spcBef>
            </a:pPr>
            <a:r>
              <a:rPr lang="en" b="1" dirty="0"/>
              <a:t>Earliest Visible Lesions (Fatty Streaks):</a:t>
            </a:r>
            <a:endParaRPr b="1" dirty="0"/>
          </a:p>
          <a:p>
            <a:pPr>
              <a:spcBef>
                <a:spcPts val="1200"/>
              </a:spcBef>
            </a:pPr>
            <a:r>
              <a:rPr lang="en" dirty="0"/>
              <a:t>Plasma lipid is absorbed by </a:t>
            </a:r>
            <a:r>
              <a:rPr lang="en" b="1" dirty="0"/>
              <a:t>intramural macrophages</a:t>
            </a:r>
            <a:r>
              <a:rPr lang="en" dirty="0"/>
              <a:t>.</a:t>
            </a:r>
            <a:endParaRPr dirty="0"/>
          </a:p>
          <a:p>
            <a:pPr>
              <a:spcBef>
                <a:spcPts val="1200"/>
              </a:spcBef>
            </a:pPr>
            <a:r>
              <a:rPr lang="en" dirty="0"/>
              <a:t>Lipids accumulate in intimal foam cells under an intact endothelial surface.</a:t>
            </a:r>
            <a:endParaRPr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" dirty="0"/>
              <a:t>Known as </a:t>
            </a:r>
            <a:r>
              <a:rPr lang="en" b="1" dirty="0"/>
              <a:t>Stage II lesions</a:t>
            </a:r>
            <a:r>
              <a:rPr lang="en" dirty="0"/>
              <a:t> by the AHA Committee on plaque nomenclature.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71900" y="787078"/>
            <a:ext cx="6577082" cy="3842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en" dirty="0"/>
              <a:t>Can affect both </a:t>
            </a:r>
            <a:r>
              <a:rPr lang="en" b="1" dirty="0"/>
              <a:t>large</a:t>
            </a:r>
            <a:r>
              <a:rPr lang="en" dirty="0"/>
              <a:t> and </a:t>
            </a:r>
            <a:r>
              <a:rPr lang="en" b="1" dirty="0"/>
              <a:t>medium-sized arteries</a:t>
            </a:r>
            <a:r>
              <a:rPr lang="en" dirty="0"/>
              <a:t> diffusely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Even in early life, asymptomatic individuals may have intimal lesions in their coronary or carotid arteries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Causes focal stenoses in certain areas of vessels more than others</a:t>
            </a:r>
          </a:p>
          <a:p>
            <a:pPr marL="285750" indent="-285750">
              <a:spcBef>
                <a:spcPts val="1200"/>
              </a:spcBef>
            </a:pPr>
            <a:r>
              <a:rPr lang="en-IN" dirty="0"/>
              <a:t>long "incubation" period compared to most human diseases.</a:t>
            </a:r>
          </a:p>
          <a:p>
            <a:pPr marL="285750" indent="-285750">
              <a:spcBef>
                <a:spcPts val="1200"/>
              </a:spcBef>
            </a:pPr>
            <a:r>
              <a:rPr lang="en-IN" dirty="0"/>
              <a:t>Despite its </a:t>
            </a:r>
            <a:r>
              <a:rPr lang="en-IN" b="1" dirty="0"/>
              <a:t>slow progression</a:t>
            </a:r>
            <a:r>
              <a:rPr lang="en-IN" dirty="0"/>
              <a:t>, complications like myocardial infarction (MI), unstable angina, and stroke can occur </a:t>
            </a:r>
            <a:r>
              <a:rPr lang="en-IN" b="1" dirty="0"/>
              <a:t>suddenly</a:t>
            </a:r>
            <a:r>
              <a:rPr lang="en-IN" dirty="0"/>
              <a:t>.</a:t>
            </a:r>
          </a:p>
          <a:p>
            <a:pPr marL="285750" indent="-285750">
              <a:spcBef>
                <a:spcPts val="1200"/>
              </a:spcBef>
            </a:pPr>
            <a:r>
              <a:rPr lang="en-IN" dirty="0"/>
              <a:t>Shows both </a:t>
            </a:r>
            <a:r>
              <a:rPr lang="en-IN" b="1" dirty="0"/>
              <a:t>chronic</a:t>
            </a:r>
            <a:r>
              <a:rPr lang="en-IN" dirty="0"/>
              <a:t> and </a:t>
            </a:r>
            <a:r>
              <a:rPr lang="en-IN" b="1" dirty="0"/>
              <a:t>acute manifestations</a:t>
            </a:r>
            <a:r>
              <a:rPr lang="en-IN" dirty="0"/>
              <a:t>, displaying variability over time.</a:t>
            </a:r>
          </a:p>
          <a:p>
            <a:pPr marL="285750" indent="-285750">
              <a:spcBef>
                <a:spcPts val="1200"/>
              </a:spcBef>
            </a:pPr>
            <a:r>
              <a:rPr lang="en-IN" dirty="0"/>
              <a:t>Can cause </a:t>
            </a:r>
            <a:r>
              <a:rPr lang="en-IN" b="1" dirty="0"/>
              <a:t>narrowing (stenosis)</a:t>
            </a:r>
            <a:r>
              <a:rPr lang="en-IN" dirty="0"/>
              <a:t> in some blood vessels and </a:t>
            </a:r>
            <a:r>
              <a:rPr lang="en-IN" b="1" dirty="0"/>
              <a:t>dilation</a:t>
            </a:r>
            <a:r>
              <a:rPr lang="en-IN" dirty="0"/>
              <a:t> </a:t>
            </a:r>
            <a:r>
              <a:rPr lang="en-IN" b="1" dirty="0"/>
              <a:t>(ectasia)</a:t>
            </a:r>
            <a:r>
              <a:rPr lang="en-IN" dirty="0"/>
              <a:t> in others.</a:t>
            </a:r>
          </a:p>
          <a:p>
            <a:pPr marL="285750" indent="-285750">
              <a:spcBef>
                <a:spcPts val="1200"/>
              </a:spcBef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Stage III Lesions:</a:t>
            </a:r>
            <a:endParaRPr b="1"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Similar to Stage II lesions but larger.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Contain more </a:t>
            </a:r>
            <a:r>
              <a:rPr lang="en" b="1" dirty="0"/>
              <a:t>extracellular lipid</a:t>
            </a:r>
            <a:r>
              <a:rPr lang="en" dirty="0"/>
              <a:t> and inflammatory cells.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Overall: Stages I, II, and III collectively form what is known as the "</a:t>
            </a:r>
            <a:r>
              <a:rPr lang="en" b="1" dirty="0"/>
              <a:t>fatty streak</a:t>
            </a:r>
            <a:r>
              <a:rPr lang="en" dirty="0"/>
              <a:t>.”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>
            <a:spLocks noGrp="1"/>
          </p:cNvSpPr>
          <p:nvPr>
            <p:ph type="body" idx="4294967295"/>
          </p:nvPr>
        </p:nvSpPr>
        <p:spPr>
          <a:xfrm>
            <a:off x="632307" y="694682"/>
            <a:ext cx="6439825" cy="403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Atherosclerotic Plaques: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As lesions grow, they become larger and are termed "atherosclerotic plaques."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Plaque Composition</a:t>
            </a:r>
            <a:r>
              <a:rPr lang="en" dirty="0"/>
              <a:t>: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A collagen cap.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A core with variable amounts of lipid.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Calcium deposits.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Vascularization from the vasa vasorum.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8"/>
          <p:cNvSpPr txBox="1">
            <a:spLocks noGrp="1"/>
          </p:cNvSpPr>
          <p:nvPr>
            <p:ph type="body" idx="4294967295"/>
          </p:nvPr>
        </p:nvSpPr>
        <p:spPr>
          <a:xfrm>
            <a:off x="920750" y="876300"/>
            <a:ext cx="8223250" cy="4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Disease Progression: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Leads to luminal narrowing and changes in plaques.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Plaque changes include: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Surface ulceration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Intraplaque hemorrhage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Rupture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Thrombosis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Clinical Complications: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Coronary Arteries: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Results in </a:t>
            </a:r>
            <a:r>
              <a:rPr lang="en" dirty="0" err="1"/>
              <a:t>ischaemic</a:t>
            </a:r>
            <a:r>
              <a:rPr lang="en" dirty="0"/>
              <a:t> heart disease (IHD).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Manifestations: Angina pectoris, myocardial infarction, sudden cardiac death.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9"/>
          <p:cNvSpPr txBox="1">
            <a:spLocks noGrp="1"/>
          </p:cNvSpPr>
          <p:nvPr>
            <p:ph type="body" idx="1"/>
          </p:nvPr>
        </p:nvSpPr>
        <p:spPr>
          <a:xfrm>
            <a:off x="460950" y="1305617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Cerebral Circulation: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Causes transient </a:t>
            </a:r>
            <a:r>
              <a:rPr lang="en" dirty="0" err="1"/>
              <a:t>ischaemic</a:t>
            </a:r>
            <a:r>
              <a:rPr lang="en" dirty="0"/>
              <a:t> attacks (TIAs) or cerebral infarcts (strokes).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Aorta: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Leads to aneurysm and potential rupture, especially in the abdominal aorta.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Narrowing of the iliofemoral vessels can cause gangrene in the lower extremities.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"/>
          <p:cNvSpPr txBox="1"/>
          <p:nvPr/>
        </p:nvSpPr>
        <p:spPr>
          <a:xfrm>
            <a:off x="0" y="2039494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300" y="0"/>
            <a:ext cx="60265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275" y="0"/>
            <a:ext cx="28906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259" y="-1"/>
            <a:ext cx="69334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0"/>
          <p:cNvSpPr txBox="1">
            <a:spLocks noGrp="1"/>
          </p:cNvSpPr>
          <p:nvPr>
            <p:ph type="body" idx="4294967295"/>
          </p:nvPr>
        </p:nvSpPr>
        <p:spPr>
          <a:xfrm>
            <a:off x="550360" y="323930"/>
            <a:ext cx="6649093" cy="4819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Calcification in Atherosclerotic Plaques: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Common and increases with the extent of plaque formation and age.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Two Distinct Patterns: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Nodular Calcification:</a:t>
            </a:r>
            <a:r>
              <a:rPr lang="en" dirty="0"/>
              <a:t> Calcium forms nodular masses within the lipid core.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Plate Calcification:</a:t>
            </a:r>
            <a:r>
              <a:rPr lang="en" dirty="0"/>
              <a:t> Plates of calcification develop in the connective tissue, deep in the intima, near the medial/intimal junction.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Regulated Process: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Plaque calcification is now understood to be a regulated process, not just passive precipitation of calcium phosphate crystals.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extent of calcification roughly </a:t>
            </a:r>
            <a:r>
              <a:rPr lang="en" b="1" dirty="0"/>
              <a:t>correlates</a:t>
            </a:r>
            <a:r>
              <a:rPr lang="en" dirty="0"/>
              <a:t> with the amount of </a:t>
            </a:r>
            <a:r>
              <a:rPr lang="en" b="1" dirty="0"/>
              <a:t>atherosclerosis</a:t>
            </a:r>
            <a:r>
              <a:rPr lang="en" dirty="0"/>
              <a:t> but not with arterial narrowing.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1"/>
          <p:cNvSpPr txBox="1">
            <a:spLocks noGrp="1"/>
          </p:cNvSpPr>
          <p:nvPr>
            <p:ph type="body" idx="4294967295"/>
          </p:nvPr>
        </p:nvSpPr>
        <p:spPr>
          <a:xfrm>
            <a:off x="564547" y="589646"/>
            <a:ext cx="6611757" cy="4179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Calcification and Thrombosis: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Calcification generally has </a:t>
            </a:r>
            <a:r>
              <a:rPr lang="en" sz="1400" b="1" dirty="0"/>
              <a:t>no direct causal link</a:t>
            </a:r>
            <a:r>
              <a:rPr lang="en" sz="1400" dirty="0"/>
              <a:t> to thrombosis, with one </a:t>
            </a:r>
            <a:r>
              <a:rPr lang="en" sz="1400" b="1" dirty="0"/>
              <a:t>exception</a:t>
            </a:r>
            <a:r>
              <a:rPr lang="en" sz="1400" dirty="0"/>
              <a:t>:</a:t>
            </a:r>
            <a:endParaRPr sz="14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In individuals </a:t>
            </a:r>
            <a:r>
              <a:rPr lang="en" sz="1400" b="1" dirty="0"/>
              <a:t>over 75 years old</a:t>
            </a:r>
            <a:r>
              <a:rPr lang="en" sz="1400" dirty="0"/>
              <a:t>, diffuse intimal atherosclerosis and calcification can be associated with diffuse ectasia (dilatation) of the coronary arteries.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Shear stress can cause intimal tears at the margins of calcium plates, leading to thrombosis.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Screening for Calcification:</a:t>
            </a:r>
            <a:endParaRPr sz="14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New non-invasive methods such as electron beam tomography and computed tomography angiography (CTA) are used to screen for calcification, indicating the atherosclerotic load within coronary arteries.</a:t>
            </a:r>
            <a:endParaRPr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Cases Of Arteriosclerosis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Restenosis after Arterial Intervention:</a:t>
            </a:r>
            <a:endParaRPr/>
          </a:p>
        </p:txBody>
      </p:sp>
      <p:sp>
        <p:nvSpPr>
          <p:cNvPr id="477" name="Google Shape;477;p83"/>
          <p:cNvSpPr txBox="1">
            <a:spLocks noGrp="1"/>
          </p:cNvSpPr>
          <p:nvPr>
            <p:ph type="body" idx="4294967295"/>
          </p:nvPr>
        </p:nvSpPr>
        <p:spPr>
          <a:xfrm>
            <a:off x="508001" y="1587501"/>
            <a:ext cx="6679877" cy="4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Restenosis and In-stent Restenosis (ISR) after PCI are special forms of arterial hyperplastic disease.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Intravascular ultrasound (IVUS) studies indicate that a significant portion of </a:t>
            </a:r>
            <a:r>
              <a:rPr lang="en" b="1" dirty="0"/>
              <a:t>luminal narrowing</a:t>
            </a:r>
            <a:r>
              <a:rPr lang="en" dirty="0"/>
              <a:t> after balloon angioplasty is due to </a:t>
            </a:r>
            <a:r>
              <a:rPr lang="en" b="1" dirty="0"/>
              <a:t>negative remodeling</a:t>
            </a:r>
            <a:r>
              <a:rPr lang="en" dirty="0"/>
              <a:t>, or </a:t>
            </a:r>
            <a:r>
              <a:rPr lang="en" b="1" dirty="0"/>
              <a:t>constriction</a:t>
            </a:r>
            <a:r>
              <a:rPr lang="en" dirty="0"/>
              <a:t> from the adventitial side.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These findings have led to renewed interest in the role of </a:t>
            </a:r>
            <a:r>
              <a:rPr lang="en" b="1" dirty="0"/>
              <a:t>adventitial</a:t>
            </a:r>
            <a:r>
              <a:rPr lang="en" dirty="0"/>
              <a:t> </a:t>
            </a:r>
            <a:r>
              <a:rPr lang="en" b="1" dirty="0"/>
              <a:t>inflammation</a:t>
            </a:r>
            <a:r>
              <a:rPr lang="en" dirty="0"/>
              <a:t> and the subsequent </a:t>
            </a:r>
            <a:r>
              <a:rPr lang="en" b="1" dirty="0"/>
              <a:t>scar formation</a:t>
            </a:r>
            <a:r>
              <a:rPr lang="en" dirty="0"/>
              <a:t> and wound contraction as mechanisms of arterial constriction after balloon angioplasty.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Affected Vessels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6901173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" b="1" dirty="0"/>
              <a:t>Affected</a:t>
            </a:r>
            <a:r>
              <a:rPr lang="en" dirty="0"/>
              <a:t> Arteries: Medium to large arteries </a:t>
            </a:r>
          </a:p>
          <a:p>
            <a:pPr marL="742950" lvl="1" indent="-285750">
              <a:lnSpc>
                <a:spcPct val="150000"/>
              </a:lnSpc>
            </a:pPr>
            <a:r>
              <a:rPr lang="en" dirty="0"/>
              <a:t>aorta, carotid, coronary, iliofemoral, and cerebral arteries</a:t>
            </a:r>
            <a:endParaRPr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</a:pPr>
            <a:r>
              <a:rPr lang="en" b="1" dirty="0"/>
              <a:t>Unaffected</a:t>
            </a:r>
            <a:r>
              <a:rPr lang="en" dirty="0"/>
              <a:t> Vessels: Some medium-sized arteries 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internal mammary artery and veins are usually spared</a:t>
            </a:r>
            <a:endParaRPr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In the </a:t>
            </a:r>
            <a:r>
              <a:rPr lang="en" b="1" dirty="0"/>
              <a:t>absence</a:t>
            </a:r>
            <a:r>
              <a:rPr lang="en" dirty="0"/>
              <a:t> of pulmonary hypertension the pulmonary arteries are also spared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4"/>
          <p:cNvSpPr txBox="1">
            <a:spLocks noGrp="1"/>
          </p:cNvSpPr>
          <p:nvPr>
            <p:ph type="body" idx="1"/>
          </p:nvPr>
        </p:nvSpPr>
        <p:spPr>
          <a:xfrm>
            <a:off x="367727" y="622710"/>
            <a:ext cx="6553934" cy="3984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In-stent restenosis (ISR), unlike general restenosis, primarily results from </a:t>
            </a:r>
            <a:r>
              <a:rPr lang="en" b="1" dirty="0"/>
              <a:t>intimal</a:t>
            </a:r>
            <a:r>
              <a:rPr lang="en" dirty="0"/>
              <a:t> </a:t>
            </a:r>
            <a:r>
              <a:rPr lang="en" b="1" dirty="0"/>
              <a:t>thickening</a:t>
            </a:r>
            <a:r>
              <a:rPr lang="en" dirty="0"/>
              <a:t>.</a:t>
            </a:r>
            <a:endParaRPr dirty="0"/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Histologic studies show that ISR lesions consist largely of </a:t>
            </a:r>
            <a:r>
              <a:rPr lang="en" b="1" dirty="0"/>
              <a:t>myxomatous tissue</a:t>
            </a:r>
            <a:r>
              <a:rPr lang="en" dirty="0"/>
              <a:t>, characterized by </a:t>
            </a:r>
            <a:r>
              <a:rPr lang="en" b="1" dirty="0"/>
              <a:t>sparse stellate SMCs</a:t>
            </a:r>
            <a:r>
              <a:rPr lang="en" dirty="0"/>
              <a:t> within a </a:t>
            </a:r>
            <a:r>
              <a:rPr lang="en" b="1" dirty="0"/>
              <a:t>loose, highly hydrated ECM.</a:t>
            </a:r>
            <a:endParaRPr b="1" dirty="0"/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Drug-eluting stents (DES) have significantly reduced ISR rates but carry an increased risk of late stent thrombosis.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8" name="Isosceles Triangle 52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2" name="Isosceles Triangle 53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3" name="Isosceles Triangle 53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35" name="Rectangle 53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Google Shape;516;p90"/>
          <p:cNvSpPr txBox="1">
            <a:spLocks noGrp="1"/>
          </p:cNvSpPr>
          <p:nvPr>
            <p:ph type="title"/>
          </p:nvPr>
        </p:nvSpPr>
        <p:spPr>
          <a:xfrm>
            <a:off x="965199" y="457200"/>
            <a:ext cx="7648121" cy="82459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Aneurysmal Disease:</a:t>
            </a:r>
          </a:p>
        </p:txBody>
      </p:sp>
      <p:sp>
        <p:nvSpPr>
          <p:cNvPr id="537" name="Isosceles Triangle 53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9" name="Isosceles Triangle 53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3009900"/>
            <a:ext cx="336550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19" name="Google Shape;517;p90">
            <a:extLst>
              <a:ext uri="{FF2B5EF4-FFF2-40B4-BE49-F238E27FC236}">
                <a16:creationId xmlns:a16="http://schemas.microsoft.com/office/drawing/2014/main" id="{121FE075-F7D1-445E-F55F-50E611343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673332"/>
              </p:ext>
            </p:extLst>
          </p:nvPr>
        </p:nvGraphicFramePr>
        <p:xfrm>
          <a:off x="965199" y="1461407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1"/>
          <p:cNvSpPr txBox="1">
            <a:spLocks noGrp="1"/>
          </p:cNvSpPr>
          <p:nvPr>
            <p:ph type="body" idx="1"/>
          </p:nvPr>
        </p:nvSpPr>
        <p:spPr>
          <a:xfrm>
            <a:off x="205682" y="1386640"/>
            <a:ext cx="6692829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Aneurysmal disease involves </a:t>
            </a:r>
            <a:r>
              <a:rPr lang="en" b="1" dirty="0"/>
              <a:t>transmural destruction</a:t>
            </a:r>
            <a:r>
              <a:rPr lang="en" dirty="0"/>
              <a:t> of arterial architecture.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Medial SMCs</a:t>
            </a:r>
            <a:r>
              <a:rPr lang="en" dirty="0"/>
              <a:t> are significantly </a:t>
            </a:r>
            <a:r>
              <a:rPr lang="en" b="1" dirty="0"/>
              <a:t>reduced</a:t>
            </a:r>
            <a:r>
              <a:rPr lang="en" dirty="0"/>
              <a:t> in advanced aortic aneurysms compared to typical stenotic lesions.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Destruction</a:t>
            </a:r>
            <a:r>
              <a:rPr lang="en" dirty="0"/>
              <a:t> of elastic laminae indicates extensive degradation of elastin, collagen, and other ECM constituents.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Aortic aneurysms also exhibit considerable inflammation, particularly in the adventitia.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8073-78B4-1445-AC51-C0436B55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873" y="2187900"/>
            <a:ext cx="5350167" cy="767700"/>
          </a:xfrm>
        </p:spPr>
        <p:txBody>
          <a:bodyPr>
            <a:noAutofit/>
          </a:bodyPr>
          <a:lstStyle/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10912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B4E1-F5A8-6087-A68E-A0E0B862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9537-979A-065F-677D-A8A27188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Foam cell formation in atherosclerosis is primarily mediated through:</a:t>
            </a:r>
          </a:p>
          <a:p>
            <a:r>
              <a:rPr lang="en-IN" dirty="0"/>
              <a:t>A. Native LDL receptor uptake</a:t>
            </a:r>
          </a:p>
          <a:p>
            <a:r>
              <a:rPr lang="en-IN" dirty="0"/>
              <a:t>B. HDL receptor activation</a:t>
            </a:r>
          </a:p>
          <a:p>
            <a:r>
              <a:rPr lang="en-IN" dirty="0"/>
              <a:t>C. Scavenger receptors binding modified LDL</a:t>
            </a:r>
          </a:p>
          <a:p>
            <a:r>
              <a:rPr lang="en-IN" dirty="0"/>
              <a:t>D. Insulin receptor </a:t>
            </a:r>
            <a:r>
              <a:rPr lang="en-IN" dirty="0" err="1"/>
              <a:t>signaling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0709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EAA7-62E6-3565-E0ED-EACAE246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CF71C-0ED7-D23A-A043-A89860ED7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Luminal stenosis usually becomes apparent only after plaque burden exceeds approximately:</a:t>
            </a:r>
          </a:p>
          <a:p>
            <a:r>
              <a:rPr lang="en-US" sz="1800" dirty="0"/>
              <a:t>A. 10% of cross-sectional area</a:t>
            </a:r>
          </a:p>
          <a:p>
            <a:r>
              <a:rPr lang="en-US" sz="1800" dirty="0"/>
              <a:t>B. 25% of cross-sectional area</a:t>
            </a:r>
          </a:p>
          <a:p>
            <a:r>
              <a:rPr lang="en-US" sz="1800" dirty="0"/>
              <a:t>C. 40% of cross-sectional area</a:t>
            </a:r>
          </a:p>
          <a:p>
            <a:r>
              <a:rPr lang="en-US" sz="1800" dirty="0"/>
              <a:t>D. 60% of cross-sectional area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541957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8168-F75D-C71D-135D-2849FFA6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 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03B-78DD-7757-769B-85F786635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/>
              <a:t>Histologically, in-stent restenosis primarily consists of: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600" dirty="0"/>
              <a:t>A. Lipid-rich necrotic core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600" dirty="0"/>
              <a:t>B. Myxomatous tissue with sparse stellate SMCs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600" dirty="0"/>
              <a:t>C. Dense calcified plaque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600" dirty="0"/>
              <a:t>D. Thrombotic occlusion</a:t>
            </a:r>
          </a:p>
        </p:txBody>
      </p:sp>
    </p:spTree>
    <p:extLst>
      <p:ext uri="{BB962C8B-B14F-4D97-AF65-F5344CB8AC3E}">
        <p14:creationId xmlns:p14="http://schemas.microsoft.com/office/powerpoint/2010/main" val="22790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965199" y="457200"/>
            <a:ext cx="7648121" cy="82459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Structure Of Normal Artery</a:t>
            </a:r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3009900"/>
            <a:ext cx="336550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06" name="Google Shape;104;p19">
            <a:extLst>
              <a:ext uri="{FF2B5EF4-FFF2-40B4-BE49-F238E27FC236}">
                <a16:creationId xmlns:a16="http://schemas.microsoft.com/office/drawing/2014/main" id="{2DB7FDAC-979B-DEBB-65E8-885AD5986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033597"/>
              </p:ext>
            </p:extLst>
          </p:nvPr>
        </p:nvGraphicFramePr>
        <p:xfrm>
          <a:off x="-514350" y="1474844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diagram of an artery&#10;&#10;AI-generated content may be incorrect.">
            <a:extLst>
              <a:ext uri="{FF2B5EF4-FFF2-40B4-BE49-F238E27FC236}">
                <a16:creationId xmlns:a16="http://schemas.microsoft.com/office/drawing/2014/main" id="{44320221-6079-BE94-8A46-675F2DF4D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862" y="1474844"/>
            <a:ext cx="3029119" cy="29932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71900" y="229439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Endothelial Cells (ECs) :</a:t>
            </a:r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71900" y="1198214"/>
            <a:ext cx="6542358" cy="3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Essential </a:t>
            </a:r>
            <a:r>
              <a:rPr lang="en" b="1" dirty="0"/>
              <a:t>surface</a:t>
            </a:r>
            <a:r>
              <a:rPr lang="en" dirty="0"/>
              <a:t> in </a:t>
            </a:r>
            <a:r>
              <a:rPr lang="en" b="1" dirty="0"/>
              <a:t>contact</a:t>
            </a:r>
            <a:r>
              <a:rPr lang="en" dirty="0"/>
              <a:t> with blood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They are among the few natural or synthetic surfaces that can </a:t>
            </a:r>
            <a:r>
              <a:rPr lang="en" b="1" dirty="0"/>
              <a:t>keep blood</a:t>
            </a:r>
            <a:r>
              <a:rPr lang="en" dirty="0"/>
              <a:t> in a </a:t>
            </a:r>
            <a:r>
              <a:rPr lang="en" b="1" dirty="0"/>
              <a:t>liquid state</a:t>
            </a:r>
            <a:r>
              <a:rPr lang="en" dirty="0"/>
              <a:t> during extended contact.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Ability is partly due to the expression of </a:t>
            </a:r>
            <a:r>
              <a:rPr lang="en" b="1" dirty="0"/>
              <a:t>heparan sulfate</a:t>
            </a:r>
            <a:r>
              <a:rPr lang="en" dirty="0"/>
              <a:t>, which acts as a </a:t>
            </a:r>
            <a:r>
              <a:rPr lang="en" b="1" dirty="0"/>
              <a:t>cofactor</a:t>
            </a:r>
            <a:r>
              <a:rPr lang="en" dirty="0"/>
              <a:t> for </a:t>
            </a:r>
            <a:r>
              <a:rPr lang="en" b="1" dirty="0"/>
              <a:t>antithrombin III.</a:t>
            </a:r>
            <a:endParaRPr b="1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ECs also contain </a:t>
            </a:r>
            <a:r>
              <a:rPr lang="en" b="1" dirty="0"/>
              <a:t>thrombomodulin</a:t>
            </a:r>
            <a:r>
              <a:rPr lang="en" dirty="0"/>
              <a:t>, which binds to thrombin and promotes antithrombotic effects by </a:t>
            </a:r>
            <a:r>
              <a:rPr lang="en" b="1" dirty="0"/>
              <a:t>activating</a:t>
            </a:r>
            <a:r>
              <a:rPr lang="en" dirty="0"/>
              <a:t> </a:t>
            </a:r>
            <a:r>
              <a:rPr lang="en" b="1" dirty="0"/>
              <a:t>proteins S and C.</a:t>
            </a:r>
            <a:endParaRPr b="1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They possess strong </a:t>
            </a:r>
            <a:r>
              <a:rPr lang="en" b="1" dirty="0"/>
              <a:t>fibrinolytic capabilities</a:t>
            </a:r>
            <a:r>
              <a:rPr lang="en" dirty="0"/>
              <a:t>, producing both </a:t>
            </a:r>
            <a:r>
              <a:rPr lang="en" b="1" dirty="0"/>
              <a:t>tissue</a:t>
            </a:r>
            <a:r>
              <a:rPr lang="en" dirty="0"/>
              <a:t> and </a:t>
            </a:r>
            <a:r>
              <a:rPr lang="en" b="1" dirty="0"/>
              <a:t>urokinase-type</a:t>
            </a:r>
            <a:r>
              <a:rPr lang="en" dirty="0"/>
              <a:t> plasminogen activators.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2400"/>
              <a:buFont typeface="Arial"/>
              <a:buNone/>
            </a:pPr>
            <a:r>
              <a:rPr lang="en"/>
              <a:t>Smooth Muscle Cells (SMCs) :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4294967295"/>
          </p:nvPr>
        </p:nvSpPr>
        <p:spPr>
          <a:xfrm>
            <a:off x="415403" y="1210028"/>
            <a:ext cx="7119715" cy="3709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Second major cell type in the normal arterial wall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Contract</a:t>
            </a:r>
            <a:r>
              <a:rPr lang="en" dirty="0"/>
              <a:t> and </a:t>
            </a:r>
            <a:r>
              <a:rPr lang="en" b="1" dirty="0"/>
              <a:t>relax</a:t>
            </a:r>
            <a:r>
              <a:rPr lang="en" dirty="0"/>
              <a:t>, controlling blood flow through various arterial beds, particularly at </a:t>
            </a:r>
            <a:r>
              <a:rPr lang="en" b="1" dirty="0"/>
              <a:t>muscular arterioles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Produce most of the complex </a:t>
            </a:r>
            <a:r>
              <a:rPr lang="en" b="1" dirty="0"/>
              <a:t>arterial extracellular matrix (ECM) - </a:t>
            </a:r>
            <a:r>
              <a:rPr lang="en" dirty="0"/>
              <a:t>crucial for homeostasis and the development and complications of atherosclerotic lesions.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Ability to </a:t>
            </a:r>
            <a:r>
              <a:rPr lang="en" b="1" dirty="0"/>
              <a:t>migrate</a:t>
            </a:r>
            <a:r>
              <a:rPr lang="en" dirty="0"/>
              <a:t> and </a:t>
            </a:r>
            <a:r>
              <a:rPr lang="en" b="1" dirty="0"/>
              <a:t>proliferate</a:t>
            </a:r>
            <a:r>
              <a:rPr lang="en" dirty="0"/>
              <a:t>, contributing to the formation of </a:t>
            </a:r>
            <a:r>
              <a:rPr lang="en" b="1" dirty="0"/>
              <a:t>intimal hyperplastic lesions</a:t>
            </a:r>
            <a:r>
              <a:rPr lang="en" dirty="0"/>
              <a:t>, such as atherosclerosis, restenosis, in-stent stenosis after PCI, and anastomotic hyperplasia in vein grafts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death of SMCs can lead to the </a:t>
            </a:r>
            <a:r>
              <a:rPr lang="en" b="1" dirty="0"/>
              <a:t>destabilization</a:t>
            </a:r>
            <a:r>
              <a:rPr lang="en" dirty="0"/>
              <a:t> of atheromatous plaques or contribute to </a:t>
            </a:r>
            <a:r>
              <a:rPr lang="en" b="1" dirty="0" err="1"/>
              <a:t>ectatic</a:t>
            </a:r>
            <a:r>
              <a:rPr lang="en" b="1" dirty="0"/>
              <a:t> remodeling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Tunica Intima:</a:t>
            </a:r>
            <a:endParaRPr dirty="0"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4294967295"/>
          </p:nvPr>
        </p:nvSpPr>
        <p:spPr>
          <a:xfrm>
            <a:off x="361714" y="1379316"/>
            <a:ext cx="6740073" cy="4306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Normal arteries have a well-developed </a:t>
            </a:r>
            <a:r>
              <a:rPr lang="en" b="1" dirty="0"/>
              <a:t>trilaminar</a:t>
            </a:r>
            <a:r>
              <a:rPr lang="en" dirty="0"/>
              <a:t> structure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Innermost</a:t>
            </a:r>
            <a:r>
              <a:rPr lang="en" dirty="0"/>
              <a:t> layer of the artery is </a:t>
            </a:r>
            <a:r>
              <a:rPr lang="en" b="1" dirty="0"/>
              <a:t>thin</a:t>
            </a:r>
            <a:r>
              <a:rPr lang="en" dirty="0"/>
              <a:t> at birth.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Although a simple monolayer of endothelial cells (ECs), this layer is actually more </a:t>
            </a:r>
            <a:r>
              <a:rPr lang="en" b="1" dirty="0"/>
              <a:t>complex</a:t>
            </a:r>
            <a:r>
              <a:rPr lang="en" dirty="0"/>
              <a:t> and </a:t>
            </a:r>
            <a:r>
              <a:rPr lang="en" b="1" dirty="0"/>
              <a:t>heterogeneous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endothelial </a:t>
            </a:r>
            <a:r>
              <a:rPr lang="en" b="1" dirty="0"/>
              <a:t>monolayer</a:t>
            </a:r>
            <a:r>
              <a:rPr lang="en" dirty="0"/>
              <a:t> sits on a </a:t>
            </a:r>
            <a:r>
              <a:rPr lang="en" b="1" dirty="0"/>
              <a:t>basement membrane</a:t>
            </a:r>
            <a:r>
              <a:rPr lang="en" dirty="0"/>
              <a:t> that includes nonfibrillar collagen (e.g., type IV), laminin, fibronectin, and other extracellular matrix (ECM) molecules.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 aging occurs, a more </a:t>
            </a:r>
            <a:r>
              <a:rPr lang="en" b="1" dirty="0"/>
              <a:t>complex</a:t>
            </a:r>
            <a:r>
              <a:rPr lang="en" dirty="0"/>
              <a:t> intima develops, incorporating arterial smooth muscle cells (SMCs) and fibrillar interstitial collagens (types I and III).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body" idx="4294967295"/>
          </p:nvPr>
        </p:nvSpPr>
        <p:spPr>
          <a:xfrm>
            <a:off x="473277" y="552450"/>
            <a:ext cx="6598855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Smooth muscle cells (SMCs) produce the extracellular matrix (ECM) components of the arterial intima.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b="1" dirty="0"/>
              <a:t>Certain areas</a:t>
            </a:r>
            <a:r>
              <a:rPr lang="en" dirty="0"/>
              <a:t> of the </a:t>
            </a:r>
            <a:r>
              <a:rPr lang="en" b="1" dirty="0"/>
              <a:t>arterial tree</a:t>
            </a:r>
            <a:r>
              <a:rPr lang="en" dirty="0"/>
              <a:t> naturally develop a </a:t>
            </a:r>
            <a:r>
              <a:rPr lang="en" b="1" dirty="0"/>
              <a:t>thicker intima</a:t>
            </a:r>
            <a:r>
              <a:rPr lang="en" dirty="0"/>
              <a:t> compared to other regions, </a:t>
            </a:r>
            <a:r>
              <a:rPr lang="en" b="1" dirty="0"/>
              <a:t>even without</a:t>
            </a:r>
            <a:r>
              <a:rPr lang="en" dirty="0"/>
              <a:t> atherosclerosis.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Proximal left anterior descending (LAD) artery often has a more developed intimal cushion of SMCs than typical arteries.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" dirty="0"/>
              <a:t>The process of diffuse intimal thickening does not always involve lipid accumulation and can occur in individuals </a:t>
            </a:r>
            <a:r>
              <a:rPr lang="en" b="1" dirty="0"/>
              <a:t>without</a:t>
            </a:r>
            <a:r>
              <a:rPr lang="en" dirty="0"/>
              <a:t> significant atheroma.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dirty="0"/>
              <a:t>The </a:t>
            </a:r>
            <a:r>
              <a:rPr lang="en" b="1" dirty="0"/>
              <a:t>internal elastic membrane</a:t>
            </a:r>
            <a:r>
              <a:rPr lang="en" dirty="0"/>
              <a:t> forms the </a:t>
            </a:r>
            <a:r>
              <a:rPr lang="en" b="1" dirty="0"/>
              <a:t>outer</a:t>
            </a:r>
            <a:r>
              <a:rPr lang="en" dirty="0"/>
              <a:t> boundary of the tunica intima and separates it from the underlying tunica media.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</TotalTime>
  <Words>2622</Words>
  <Application>Microsoft Office PowerPoint</Application>
  <PresentationFormat>On-screen Show (16:9)</PresentationFormat>
  <Paragraphs>230</Paragraphs>
  <Slides>46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 Rounded MT Bold</vt:lpstr>
      <vt:lpstr>Roboto</vt:lpstr>
      <vt:lpstr>Trebuchet MS</vt:lpstr>
      <vt:lpstr>Wingdings 3</vt:lpstr>
      <vt:lpstr>Wingdings</vt:lpstr>
      <vt:lpstr>Arial Unicode MS</vt:lpstr>
      <vt:lpstr>Arial</vt:lpstr>
      <vt:lpstr>Facet</vt:lpstr>
      <vt:lpstr>EVOLUTION OF ATHEROMA</vt:lpstr>
      <vt:lpstr>INTRODUCTION</vt:lpstr>
      <vt:lpstr>PowerPoint Presentation</vt:lpstr>
      <vt:lpstr>Affected Vessels</vt:lpstr>
      <vt:lpstr>Structure Of Normal Artery</vt:lpstr>
      <vt:lpstr>Endothelial Cells (ECs) :</vt:lpstr>
      <vt:lpstr>Smooth Muscle Cells (SMCs) :</vt:lpstr>
      <vt:lpstr>Tunica Intima:</vt:lpstr>
      <vt:lpstr>PowerPoint Presentation</vt:lpstr>
      <vt:lpstr>Tunica Media :</vt:lpstr>
      <vt:lpstr>PowerPoint Presentation</vt:lpstr>
      <vt:lpstr>Tunica Adventitia:</vt:lpstr>
      <vt:lpstr>PowerPoint Presentation</vt:lpstr>
      <vt:lpstr>Initiation Of Atherosclerosis Extracellular Lipid Accumulation :</vt:lpstr>
      <vt:lpstr>Leukocyte Recruitment :</vt:lpstr>
      <vt:lpstr>Intracellular Lipid Accumulation – Foam Cell Formation :</vt:lpstr>
      <vt:lpstr>PowerPoint Presentation</vt:lpstr>
      <vt:lpstr>SMC Migration and Proliferation :</vt:lpstr>
      <vt:lpstr>PowerPoint Presentation</vt:lpstr>
      <vt:lpstr>Arterial ECM :</vt:lpstr>
      <vt:lpstr>PowerPoint Presentation</vt:lpstr>
      <vt:lpstr>PowerPoint Presentation</vt:lpstr>
      <vt:lpstr>PowerPoint Presentation</vt:lpstr>
      <vt:lpstr>PowerPoint Presentation</vt:lpstr>
      <vt:lpstr>Angiogenesis in Plaques :</vt:lpstr>
      <vt:lpstr>Complications Of Atherosclerosis Arterial Stenosis and their Consequences :</vt:lpstr>
      <vt:lpstr>PowerPoint Presentation</vt:lpstr>
      <vt:lpstr>Superficial Erosion of Plaques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Cases Of Arteriosclerosis Restenosis after Arterial Intervention:</vt:lpstr>
      <vt:lpstr>PowerPoint Presentation</vt:lpstr>
      <vt:lpstr>Aneurysmal Disease:</vt:lpstr>
      <vt:lpstr>PowerPoint Presentation</vt:lpstr>
      <vt:lpstr>THANK YOU</vt:lpstr>
      <vt:lpstr>MCQ 1</vt:lpstr>
      <vt:lpstr>MCQ-2</vt:lpstr>
      <vt:lpstr>MCQ 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RESHMA TANIA</dc:creator>
  <cp:lastModifiedBy>ADMIN</cp:lastModifiedBy>
  <cp:revision>7</cp:revision>
  <dcterms:modified xsi:type="dcterms:W3CDTF">2026-03-03T07:05:47Z</dcterms:modified>
</cp:coreProperties>
</file>