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82" r:id="rId5"/>
    <p:sldId id="258" r:id="rId6"/>
    <p:sldId id="259" r:id="rId7"/>
    <p:sldId id="260" r:id="rId8"/>
    <p:sldId id="266" r:id="rId9"/>
    <p:sldId id="286" r:id="rId10"/>
    <p:sldId id="287" r:id="rId11"/>
    <p:sldId id="288" r:id="rId12"/>
    <p:sldId id="279" r:id="rId13"/>
    <p:sldId id="261" r:id="rId14"/>
    <p:sldId id="262" r:id="rId15"/>
    <p:sldId id="263" r:id="rId16"/>
    <p:sldId id="285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90" r:id="rId27"/>
    <p:sldId id="276" r:id="rId28"/>
    <p:sldId id="277" r:id="rId29"/>
    <p:sldId id="278" r:id="rId30"/>
    <p:sldId id="280" r:id="rId31"/>
    <p:sldId id="283" r:id="rId32"/>
    <p:sldId id="284" r:id="rId33"/>
    <p:sldId id="291" r:id="rId34"/>
    <p:sldId id="292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45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3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08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94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9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878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3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84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EF163-E0E4-4C65-935A-13E3F3B0FBC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62CEB-313A-4C11-B594-8C032A3AB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87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ASD  CLOSURE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60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u="sng" dirty="0">
                <a:solidFill>
                  <a:srgbClr val="FF0000"/>
                </a:solidFill>
              </a:rPr>
              <a:t>Shunt quantification in ASD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 err="1"/>
              <a:t>Oximetry</a:t>
            </a:r>
            <a:r>
              <a:rPr lang="en-GB" sz="2600" dirty="0"/>
              <a:t> run – most commonly used method of shunt calculation 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Samples are obtained from various sites ( SVC, IVC, RA, RV, </a:t>
            </a:r>
            <a:r>
              <a:rPr lang="en-GB" sz="2600" dirty="0" err="1"/>
              <a:t>PA,Ao,LA,LV</a:t>
            </a:r>
            <a:r>
              <a:rPr lang="en-GB" sz="2600" dirty="0"/>
              <a:t> etc.)</a:t>
            </a:r>
          </a:p>
          <a:p>
            <a:pPr>
              <a:buFont typeface="Wingdings" pitchFamily="2" charset="2"/>
              <a:buChar char="Ø"/>
            </a:pPr>
            <a:r>
              <a:rPr lang="en-GB" sz="2600" b="1" dirty="0" err="1"/>
              <a:t>Qp</a:t>
            </a:r>
            <a:r>
              <a:rPr lang="en-GB" sz="2600" b="1" dirty="0"/>
              <a:t>/Qs </a:t>
            </a:r>
            <a:r>
              <a:rPr lang="en-GB" sz="2600" dirty="0"/>
              <a:t>calculation estimates shunt direction and magnitude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It represents pulmonary to systemic flow ratio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 err="1"/>
              <a:t>Qp</a:t>
            </a:r>
            <a:r>
              <a:rPr lang="en-GB" sz="2600" dirty="0"/>
              <a:t>  = pulmonary blood flow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Qs = systemic blood flow</a:t>
            </a:r>
          </a:p>
          <a:p>
            <a:pPr>
              <a:buFont typeface="Wingdings" pitchFamily="2" charset="2"/>
              <a:buChar char="Ø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939739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u="sng" dirty="0">
                <a:solidFill>
                  <a:srgbClr val="FF0000"/>
                </a:solidFill>
              </a:rPr>
              <a:t>Shunt quantification in ASD 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/>
              <a:t>By Fick’s principle,</a:t>
            </a:r>
          </a:p>
          <a:p>
            <a:pPr marL="0" indent="0">
              <a:buNone/>
            </a:pPr>
            <a:r>
              <a:rPr lang="en-GB" sz="2600" dirty="0"/>
              <a:t>    </a:t>
            </a:r>
            <a:r>
              <a:rPr lang="en-GB" sz="3000" dirty="0" err="1"/>
              <a:t>Qp</a:t>
            </a:r>
            <a:r>
              <a:rPr lang="en-GB" sz="3000" dirty="0"/>
              <a:t> </a:t>
            </a:r>
            <a:r>
              <a:rPr lang="en-GB" sz="2600" dirty="0"/>
              <a:t>=              O2 consumption</a:t>
            </a:r>
          </a:p>
          <a:p>
            <a:pPr marL="0" indent="0">
              <a:buNone/>
            </a:pPr>
            <a:r>
              <a:rPr lang="en-GB" sz="2600" dirty="0"/>
              <a:t>                </a:t>
            </a:r>
            <a:r>
              <a:rPr lang="en-GB" sz="2600" dirty="0" err="1"/>
              <a:t>pul.veous</a:t>
            </a:r>
            <a:r>
              <a:rPr lang="en-GB" sz="2600" dirty="0"/>
              <a:t> O2 – </a:t>
            </a:r>
            <a:r>
              <a:rPr lang="en-GB" sz="2600" dirty="0" err="1"/>
              <a:t>pul.artery</a:t>
            </a:r>
            <a:r>
              <a:rPr lang="en-GB" sz="2600" dirty="0"/>
              <a:t> O2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3000" dirty="0"/>
              <a:t>   Qs </a:t>
            </a:r>
            <a:r>
              <a:rPr lang="en-GB" sz="2600" dirty="0"/>
              <a:t>=                      O2 consumption</a:t>
            </a:r>
          </a:p>
          <a:p>
            <a:pPr marL="0" indent="0">
              <a:buNone/>
            </a:pPr>
            <a:r>
              <a:rPr lang="en-GB" sz="2600" dirty="0"/>
              <a:t>                     </a:t>
            </a:r>
            <a:r>
              <a:rPr lang="en-GB" sz="2600" dirty="0" err="1"/>
              <a:t>syst</a:t>
            </a:r>
            <a:r>
              <a:rPr lang="en-GB" sz="2600" dirty="0"/>
              <a:t> arterial O2 – mixed venous O2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   </a:t>
            </a:r>
            <a:endParaRPr lang="en-US" sz="26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051720" y="2564904"/>
            <a:ext cx="3888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063180" y="4077072"/>
            <a:ext cx="4680520" cy="249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869160"/>
            <a:ext cx="4392488" cy="1476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542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u="sng" dirty="0">
                <a:solidFill>
                  <a:srgbClr val="FF0000"/>
                </a:solidFill>
              </a:rPr>
              <a:t>Shunt quantification in ASD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>
              <a:buFont typeface="Wingdings" pitchFamily="2" charset="2"/>
              <a:buChar char="Ø"/>
            </a:pPr>
            <a:r>
              <a:rPr lang="en-GB" dirty="0"/>
              <a:t>If </a:t>
            </a:r>
            <a:r>
              <a:rPr lang="en-GB" dirty="0" err="1"/>
              <a:t>Qp</a:t>
            </a:r>
            <a:r>
              <a:rPr lang="en-GB" dirty="0"/>
              <a:t>/Qs is        &gt;1:1  - L -&gt; R shunt</a:t>
            </a:r>
          </a:p>
          <a:p>
            <a:pPr marL="0" indent="0">
              <a:buNone/>
            </a:pPr>
            <a:r>
              <a:rPr lang="en-GB" dirty="0"/>
              <a:t>                              &lt;1:1  - R-&gt; L shunt</a:t>
            </a:r>
          </a:p>
          <a:p>
            <a:pPr marL="0" indent="0">
              <a:buNone/>
            </a:pPr>
            <a:r>
              <a:rPr lang="en-GB" dirty="0"/>
              <a:t>                              &gt;1.5:1  - significant L -&gt; R shunt</a:t>
            </a:r>
          </a:p>
          <a:p>
            <a:pPr>
              <a:buFont typeface="Wingdings" pitchFamily="2" charset="2"/>
              <a:buChar char="Ø"/>
            </a:pPr>
            <a:endParaRPr lang="en-GB" dirty="0"/>
          </a:p>
          <a:p>
            <a:pPr>
              <a:buFont typeface="Wingdings" pitchFamily="2" charset="2"/>
              <a:buChar char="Ø"/>
            </a:pPr>
            <a:r>
              <a:rPr lang="en-GB" dirty="0" err="1"/>
              <a:t>Qp</a:t>
            </a:r>
            <a:r>
              <a:rPr lang="en-GB" dirty="0"/>
              <a:t>/Qs  = 1.5 – 1.9 : device closure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38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INDICATIONS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dirty="0"/>
              <a:t>OS ASD &gt;5 mm (but &lt;36 mm ) </a:t>
            </a:r>
          </a:p>
          <a:p>
            <a:pPr>
              <a:buFont typeface="Wingdings" pitchFamily="2" charset="2"/>
              <a:buChar char="Ø"/>
            </a:pPr>
            <a:r>
              <a:rPr lang="en-GB" dirty="0"/>
              <a:t>RV volume overload</a:t>
            </a:r>
          </a:p>
          <a:p>
            <a:pPr>
              <a:buFont typeface="Wingdings" pitchFamily="2" charset="2"/>
              <a:buChar char="Ø"/>
            </a:pPr>
            <a:r>
              <a:rPr lang="en-GB" dirty="0"/>
              <a:t>Clinically significant shunt (</a:t>
            </a:r>
            <a:r>
              <a:rPr lang="en-GB" dirty="0" err="1"/>
              <a:t>Qp</a:t>
            </a:r>
            <a:r>
              <a:rPr lang="en-GB" dirty="0"/>
              <a:t>/Qs &gt; 1.5)</a:t>
            </a:r>
          </a:p>
          <a:p>
            <a:pPr>
              <a:buFont typeface="Wingdings" pitchFamily="2" charset="2"/>
              <a:buChar char="Ø"/>
            </a:pPr>
            <a:r>
              <a:rPr lang="en-GB" dirty="0"/>
              <a:t>Enough rim (4 mm)</a:t>
            </a:r>
          </a:p>
          <a:p>
            <a:pPr>
              <a:buFont typeface="Wingdings" pitchFamily="2" charset="2"/>
              <a:buChar char="Ø"/>
            </a:pPr>
            <a:r>
              <a:rPr lang="en-GB" dirty="0"/>
              <a:t>PVR &lt;5 wood units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331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CONTRAINDICATIONS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GB" sz="2800" dirty="0"/>
              <a:t>Patients with associated cardiac anomalies requiring cardiac surgery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 err="1"/>
              <a:t>Eisenmenger</a:t>
            </a:r>
            <a:r>
              <a:rPr lang="en-GB" sz="2800" dirty="0"/>
              <a:t> syndrome with severe PAH  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/>
              <a:t>Patients with current systemic/ local infection or sepsis 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 err="1"/>
              <a:t>Intracardiac</a:t>
            </a:r>
            <a:r>
              <a:rPr lang="en-GB" sz="2800" dirty="0"/>
              <a:t> thrombus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/>
              <a:t>Unsuitable defect anatomy including deficient rims (except anterior rim)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 err="1"/>
              <a:t>Pts</a:t>
            </a:r>
            <a:r>
              <a:rPr lang="en-GB" sz="2800" dirty="0"/>
              <a:t> with bleeding disorders or with contraindicated antiplatelet therapy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/>
              <a:t>Patients allergic to nickel</a:t>
            </a:r>
          </a:p>
          <a:p>
            <a:pPr>
              <a:buFont typeface="Wingdings" pitchFamily="2" charset="2"/>
              <a:buChar char="Ø"/>
            </a:pPr>
            <a:endParaRPr lang="en-GB" sz="2800" dirty="0"/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504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ASD DEVICES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26001258"/>
                  </p:ext>
                </p:extLst>
              </p:nvPr>
            </p:nvGraphicFramePr>
            <p:xfrm>
              <a:off x="457200" y="1600200"/>
              <a:ext cx="8291264" cy="489763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0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48427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00678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661209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    DEVICE</a:t>
                          </a:r>
                          <a:r>
                            <a:rPr lang="en-GB" baseline="0" dirty="0"/>
                            <a:t>  </a:t>
                          </a:r>
                          <a:r>
                            <a:rPr lang="en-GB" dirty="0"/>
                            <a:t>TYPE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ASD size amenable for closure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      </a:t>
                          </a:r>
                          <a:r>
                            <a:rPr lang="en-GB" baseline="0" dirty="0"/>
                            <a:t>               PECULIARITIES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671647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AMPLATZER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≤ 36 mm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Self </a:t>
                          </a:r>
                          <a:r>
                            <a:rPr lang="en-GB" dirty="0" err="1"/>
                            <a:t>centering</a:t>
                          </a:r>
                          <a:r>
                            <a:rPr lang="en-GB" dirty="0"/>
                            <a:t>, retrievable,</a:t>
                          </a:r>
                        </a:p>
                        <a:p>
                          <a:r>
                            <a:rPr lang="en-GB" dirty="0"/>
                            <a:t>Allows</a:t>
                          </a:r>
                          <a:r>
                            <a:rPr lang="en-GB" baseline="0" dirty="0"/>
                            <a:t> repositioning,</a:t>
                          </a:r>
                        </a:p>
                        <a:p>
                          <a:r>
                            <a:rPr lang="en-GB" baseline="0" dirty="0"/>
                            <a:t>lower incidence of thrombosis</a:t>
                          </a:r>
                        </a:p>
                        <a:p>
                          <a:endParaRPr lang="en-GB" baseline="0" dirty="0"/>
                        </a:p>
                        <a:p>
                          <a:r>
                            <a:rPr lang="en-GB" baseline="0" dirty="0"/>
                            <a:t>High risk of cardiac perforation</a:t>
                          </a:r>
                        </a:p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45096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BUTTONSEAL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5 - 30 mm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 err="1"/>
                            <a:t>Centering</a:t>
                          </a:r>
                          <a:r>
                            <a:rPr lang="en-GB" dirty="0"/>
                            <a:t> mechanism triggered by operator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1209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CARDIOSEAL / STARFLEX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&lt;25 mm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Self </a:t>
                          </a:r>
                          <a:r>
                            <a:rPr lang="en-GB" dirty="0" err="1"/>
                            <a:t>centering</a:t>
                          </a:r>
                          <a:r>
                            <a:rPr lang="en-GB" dirty="0"/>
                            <a:t> ,allows</a:t>
                          </a:r>
                          <a:r>
                            <a:rPr lang="en-GB" baseline="0" dirty="0"/>
                            <a:t> 180</a:t>
                          </a:r>
                          <a14:m>
                            <m:oMath xmlns:m="http://schemas.openxmlformats.org/officeDocument/2006/math">
                              <m:r>
                                <a:rPr lang="en-GB" i="1" baseline="0" smtClean="0">
                                  <a:latin typeface="Cambria Math"/>
                                  <a:ea typeface="Cambria Math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dirty="0"/>
                            <a:t> rotation</a:t>
                          </a:r>
                        </a:p>
                        <a:p>
                          <a:endParaRPr lang="en-GB" dirty="0"/>
                        </a:p>
                        <a:p>
                          <a:r>
                            <a:rPr lang="en-GB" dirty="0"/>
                            <a:t>Retrieval</a:t>
                          </a:r>
                          <a:r>
                            <a:rPr lang="en-GB" baseline="0" dirty="0"/>
                            <a:t> can damage the device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44584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GORE-HELEX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&lt;18 –</a:t>
                          </a:r>
                          <a:r>
                            <a:rPr lang="en-GB" baseline="0" dirty="0"/>
                            <a:t> 22 mm ,</a:t>
                          </a:r>
                        </a:p>
                        <a:p>
                          <a:r>
                            <a:rPr lang="en-GB" baseline="0" dirty="0" err="1"/>
                            <a:t>Septal</a:t>
                          </a:r>
                          <a:r>
                            <a:rPr lang="en-GB" baseline="0" dirty="0"/>
                            <a:t> thickness &lt;9 mm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Allows retrieval and repositioning</a:t>
                          </a:r>
                          <a:r>
                            <a:rPr lang="en-GB" baseline="0" dirty="0"/>
                            <a:t> after deployment</a:t>
                          </a:r>
                        </a:p>
                        <a:p>
                          <a:r>
                            <a:rPr lang="en-GB" baseline="0" dirty="0"/>
                            <a:t>Not self </a:t>
                          </a:r>
                          <a:r>
                            <a:rPr lang="en-GB" baseline="0" dirty="0" err="1"/>
                            <a:t>centering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26001258"/>
                  </p:ext>
                </p:extLst>
              </p:nvPr>
            </p:nvGraphicFramePr>
            <p:xfrm>
              <a:off x="457200" y="1600200"/>
              <a:ext cx="8291264" cy="489763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02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248427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4006788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</a:tblGrid>
                  <a:tr h="661209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    DEVICE</a:t>
                          </a:r>
                          <a:r>
                            <a:rPr lang="en-GB" baseline="0" dirty="0"/>
                            <a:t>  </a:t>
                          </a:r>
                          <a:r>
                            <a:rPr lang="en-GB" dirty="0"/>
                            <a:t>TYPE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ASD size amenable for closure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      </a:t>
                          </a:r>
                          <a:r>
                            <a:rPr lang="en-GB" baseline="0" dirty="0" smtClean="0"/>
                            <a:t>               PECULIARITIES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173736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AMPLATZER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≤ 36 mm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Self </a:t>
                          </a:r>
                          <a:r>
                            <a:rPr lang="en-GB" dirty="0" err="1"/>
                            <a:t>centering</a:t>
                          </a:r>
                          <a:r>
                            <a:rPr lang="en-GB" dirty="0"/>
                            <a:t>, retrievable,</a:t>
                          </a:r>
                        </a:p>
                        <a:p>
                          <a:r>
                            <a:rPr lang="en-GB" dirty="0"/>
                            <a:t>Allows</a:t>
                          </a:r>
                          <a:r>
                            <a:rPr lang="en-GB" baseline="0" dirty="0"/>
                            <a:t> repositioning,</a:t>
                          </a:r>
                        </a:p>
                        <a:p>
                          <a:r>
                            <a:rPr lang="en-GB" baseline="0" dirty="0"/>
                            <a:t>lower incidence of </a:t>
                          </a:r>
                          <a:r>
                            <a:rPr lang="en-GB" baseline="0" dirty="0" smtClean="0"/>
                            <a:t>thrombosis</a:t>
                          </a:r>
                        </a:p>
                        <a:p>
                          <a:endParaRPr lang="en-GB" baseline="0" dirty="0" smtClean="0"/>
                        </a:p>
                        <a:p>
                          <a:r>
                            <a:rPr lang="en-GB" baseline="0" dirty="0" smtClean="0"/>
                            <a:t>High risk of cardiac perforation</a:t>
                          </a:r>
                          <a:endParaRPr lang="en-GB" baseline="0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BUTTONSEAL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5 - 30 mm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 err="1"/>
                            <a:t>Centering</a:t>
                          </a:r>
                          <a:r>
                            <a:rPr lang="en-GB" dirty="0"/>
                            <a:t> mechanism triggered by operator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CARDIOSEAL / STARFLEX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&lt;25 mm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7002" t="-335333" r="-152" b="-110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  <a:tr h="944584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GORE-HELEX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&lt;18 –</a:t>
                          </a:r>
                          <a:r>
                            <a:rPr lang="en-GB" baseline="0" dirty="0"/>
                            <a:t> 22 mm ,</a:t>
                          </a:r>
                        </a:p>
                        <a:p>
                          <a:r>
                            <a:rPr lang="en-GB" baseline="0" dirty="0" err="1"/>
                            <a:t>Septal</a:t>
                          </a:r>
                          <a:r>
                            <a:rPr lang="en-GB" baseline="0" dirty="0"/>
                            <a:t> thickness &lt;9 mm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Allows retrieval and repositioning</a:t>
                          </a:r>
                          <a:r>
                            <a:rPr lang="en-GB" baseline="0" dirty="0"/>
                            <a:t> after </a:t>
                          </a:r>
                          <a:r>
                            <a:rPr lang="en-GB" baseline="0" dirty="0" smtClean="0"/>
                            <a:t>deployment</a:t>
                          </a:r>
                        </a:p>
                        <a:p>
                          <a:r>
                            <a:rPr lang="en-GB" baseline="0" dirty="0" smtClean="0"/>
                            <a:t>Not self </a:t>
                          </a:r>
                          <a:r>
                            <a:rPr lang="en-GB" baseline="0" dirty="0" err="1" smtClean="0"/>
                            <a:t>centering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15666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AMPLATZER SEPTAL OCCLUDER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/>
              <a:t>Double disc </a:t>
            </a:r>
            <a:r>
              <a:rPr lang="en-GB" sz="2600" dirty="0" err="1"/>
              <a:t>occluder</a:t>
            </a:r>
            <a:r>
              <a:rPr lang="en-GB" sz="2600" dirty="0"/>
              <a:t> – comprised of </a:t>
            </a:r>
            <a:r>
              <a:rPr lang="en-GB" sz="2600" dirty="0" err="1"/>
              <a:t>Nitinol</a:t>
            </a:r>
            <a:r>
              <a:rPr lang="en-GB" sz="2600" dirty="0"/>
              <a:t> mesh and polyester material 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3-4 mm connecting waist between the discs corresponding to the thickness of the atrial septum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Devise size is determined by the diameter of the waist </a:t>
            </a:r>
            <a:r>
              <a:rPr lang="en-US" sz="2600" dirty="0"/>
              <a:t>     (4-40 mm available)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LA disc is larger than RA disc due to L to R  shunting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6694"/>
              </p:ext>
            </p:extLst>
          </p:nvPr>
        </p:nvGraphicFramePr>
        <p:xfrm>
          <a:off x="1043608" y="4869160"/>
          <a:ext cx="6552729" cy="18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4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050">
                <a:tc>
                  <a:txBody>
                    <a:bodyPr/>
                    <a:lstStyle/>
                    <a:p>
                      <a:r>
                        <a:rPr lang="en-GB" dirty="0"/>
                        <a:t>Size of the waist(mm)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LA disc</a:t>
                      </a:r>
                      <a:r>
                        <a:rPr lang="en-GB" baseline="0" dirty="0"/>
                        <a:t>  (mm)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RA disc (mm)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en-GB" dirty="0"/>
                        <a:t>           4 –</a:t>
                      </a:r>
                      <a:r>
                        <a:rPr lang="en-GB" baseline="0" dirty="0"/>
                        <a:t>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 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en-GB" dirty="0"/>
                        <a:t>         11 – 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en-GB" dirty="0"/>
                        <a:t>            &gt;34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 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045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AMPLATZER SEPTAL OCCLUDER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133287-666F-5AC5-A2AB-32EBFC535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731" y="1600200"/>
            <a:ext cx="4594538" cy="4525963"/>
          </a:xfrm>
        </p:spPr>
      </p:pic>
    </p:spTree>
    <p:extLst>
      <p:ext uri="{BB962C8B-B14F-4D97-AF65-F5344CB8AC3E}">
        <p14:creationId xmlns:p14="http://schemas.microsoft.com/office/powerpoint/2010/main" val="2750094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pPr algn="l"/>
            <a:r>
              <a:rPr lang="en-GB" b="1" u="sng" dirty="0" err="1"/>
              <a:t>Hardwares</a:t>
            </a:r>
            <a:r>
              <a:rPr lang="en-GB" b="1" u="sng" dirty="0"/>
              <a:t> used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7 F Femoral sheath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6 or 7 F MP catheter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035 J tip </a:t>
            </a:r>
            <a:r>
              <a:rPr lang="en-GB" dirty="0" err="1"/>
              <a:t>terumo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Amplatzer</a:t>
            </a:r>
            <a:r>
              <a:rPr lang="en-GB" dirty="0"/>
              <a:t> super stiff guide wire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Amplatzer</a:t>
            </a:r>
            <a:r>
              <a:rPr lang="en-GB" dirty="0"/>
              <a:t> sizing balloon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Amplatzer</a:t>
            </a:r>
            <a:r>
              <a:rPr lang="en-GB" dirty="0"/>
              <a:t> delivery system</a:t>
            </a:r>
          </a:p>
        </p:txBody>
      </p:sp>
    </p:spTree>
    <p:extLst>
      <p:ext uri="{BB962C8B-B14F-4D97-AF65-F5344CB8AC3E}">
        <p14:creationId xmlns:p14="http://schemas.microsoft.com/office/powerpoint/2010/main" val="2983409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1. </a:t>
            </a:r>
            <a:r>
              <a:rPr lang="en-GB" dirty="0" err="1"/>
              <a:t>Amplatzer</a:t>
            </a:r>
            <a:r>
              <a:rPr lang="en-GB" dirty="0"/>
              <a:t> delivery system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5"/>
                <a:ext cx="8229600" cy="367240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Consists of </a:t>
                </a:r>
                <a:r>
                  <a:rPr lang="en-US" dirty="0"/>
                  <a:t>:</a:t>
                </a:r>
              </a:p>
              <a:p>
                <a:pPr marL="514350" indent="-514350">
                  <a:buAutoNum type="alphaLcParenR"/>
                </a:pPr>
                <a:r>
                  <a:rPr lang="en-GB" dirty="0"/>
                  <a:t>Delivery sheath : </a:t>
                </a:r>
                <a:r>
                  <a:rPr lang="en-GB" sz="2600" dirty="0"/>
                  <a:t>have a 45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/>
                        <a:ea typeface="Cambria Math"/>
                      </a:rPr>
                      <m:t>°</m:t>
                    </m:r>
                    <m:r>
                      <a:rPr lang="en-GB" sz="26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GB" sz="2600" dirty="0"/>
                  <a:t>angled tip of specified </a:t>
                </a:r>
              </a:p>
              <a:p>
                <a:pPr marL="0" indent="0">
                  <a:buNone/>
                </a:pPr>
                <a:r>
                  <a:rPr lang="en-GB" sz="2600" dirty="0"/>
                  <a:t>       </a:t>
                </a:r>
                <a:r>
                  <a:rPr lang="en-GB" sz="2600" dirty="0" err="1"/>
                  <a:t>french</a:t>
                </a:r>
                <a:r>
                  <a:rPr lang="en-GB" sz="2600" dirty="0"/>
                  <a:t> size ,length and appropriate diameter</a:t>
                </a:r>
              </a:p>
              <a:p>
                <a:pPr marL="0" indent="0">
                  <a:buNone/>
                </a:pPr>
                <a:r>
                  <a:rPr lang="en-GB" dirty="0"/>
                  <a:t>b) Loading device : </a:t>
                </a:r>
                <a:r>
                  <a:rPr lang="en-GB" sz="2600" dirty="0"/>
                  <a:t>used to collapse the device and </a:t>
                </a:r>
              </a:p>
              <a:p>
                <a:pPr marL="0" indent="0">
                  <a:buNone/>
                </a:pPr>
                <a:r>
                  <a:rPr lang="en-GB" sz="2600" dirty="0"/>
                  <a:t>      introduce it into the delivery sheath</a:t>
                </a:r>
              </a:p>
              <a:p>
                <a:pPr marL="0" indent="0">
                  <a:buNone/>
                </a:pPr>
                <a:r>
                  <a:rPr lang="en-GB" dirty="0"/>
                  <a:t>c) Delivery cable : </a:t>
                </a:r>
                <a:r>
                  <a:rPr lang="en-GB" sz="2600" dirty="0"/>
                  <a:t>the device is screwed into its distal </a:t>
                </a:r>
              </a:p>
              <a:p>
                <a:pPr marL="0" indent="0">
                  <a:buNone/>
                </a:pPr>
                <a:r>
                  <a:rPr lang="en-GB" sz="2600" dirty="0"/>
                  <a:t>      end and used for loading , placement, and retrieval of </a:t>
                </a:r>
              </a:p>
              <a:p>
                <a:pPr marL="0" indent="0">
                  <a:buNone/>
                </a:pPr>
                <a:r>
                  <a:rPr lang="en-GB" sz="2600" dirty="0"/>
                  <a:t>      the device</a:t>
                </a: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5"/>
                <a:ext cx="8229600" cy="3672408"/>
              </a:xfrm>
              <a:blipFill rotWithShape="1">
                <a:blip r:embed="rId2"/>
                <a:stretch>
                  <a:fillRect l="-1704" t="-3322" b="-2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C3EFDF4-0312-256C-DF30-D6CC938BF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145" y="4752387"/>
            <a:ext cx="5427728" cy="210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84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/>
              <a:t>Atrial </a:t>
            </a:r>
            <a:r>
              <a:rPr lang="en-GB" sz="2600" dirty="0" err="1"/>
              <a:t>septal</a:t>
            </a:r>
            <a:r>
              <a:rPr lang="en-GB" sz="2600" dirty="0"/>
              <a:t> defects (ASD) result from deficient development of the inter atrial septum.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ASDs are classified according to their location</a:t>
            </a:r>
          </a:p>
          <a:p>
            <a:pPr>
              <a:buFont typeface="Wingdings" pitchFamily="2" charset="2"/>
              <a:buChar char="Ø"/>
            </a:pPr>
            <a:endParaRPr lang="en-US" sz="2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27893"/>
              </p:ext>
            </p:extLst>
          </p:nvPr>
        </p:nvGraphicFramePr>
        <p:xfrm>
          <a:off x="899592" y="3140968"/>
          <a:ext cx="6096000" cy="2666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776">
                <a:tc>
                  <a:txBody>
                    <a:bodyPr/>
                    <a:lstStyle/>
                    <a:p>
                      <a:r>
                        <a:rPr lang="en-GB" dirty="0"/>
                        <a:t>           TYPE</a:t>
                      </a:r>
                      <a:r>
                        <a:rPr lang="en-GB" baseline="0" dirty="0"/>
                        <a:t> OF ASD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LOCATION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5">
                <a:tc>
                  <a:txBody>
                    <a:bodyPr/>
                    <a:lstStyle/>
                    <a:p>
                      <a:r>
                        <a:rPr lang="en-GB" dirty="0" err="1"/>
                        <a:t>Ostium</a:t>
                      </a:r>
                      <a:r>
                        <a:rPr lang="en-GB" baseline="0" dirty="0"/>
                        <a:t> </a:t>
                      </a:r>
                      <a:r>
                        <a:rPr lang="en-GB" baseline="0" dirty="0" err="1"/>
                        <a:t>secundum</a:t>
                      </a:r>
                      <a:r>
                        <a:rPr lang="en-GB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Near foramen </a:t>
                      </a:r>
                      <a:r>
                        <a:rPr lang="en-GB" dirty="0" err="1"/>
                        <a:t>ovale</a:t>
                      </a:r>
                      <a:r>
                        <a:rPr lang="en-GB" dirty="0"/>
                        <a:t> (mid IAS)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5">
                <a:tc>
                  <a:txBody>
                    <a:bodyPr/>
                    <a:lstStyle/>
                    <a:p>
                      <a:r>
                        <a:rPr lang="en-GB" dirty="0" err="1"/>
                        <a:t>Ostuim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primum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Base of IAS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5">
                <a:tc>
                  <a:txBody>
                    <a:bodyPr/>
                    <a:lstStyle/>
                    <a:p>
                      <a:r>
                        <a:rPr lang="en-GB" dirty="0"/>
                        <a:t>Sinus </a:t>
                      </a:r>
                      <a:r>
                        <a:rPr lang="en-GB" dirty="0" err="1"/>
                        <a:t>venosus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Near</a:t>
                      </a:r>
                      <a:r>
                        <a:rPr lang="en-GB" baseline="0" dirty="0"/>
                        <a:t> the entry of SVC/IVC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5">
                <a:tc>
                  <a:txBody>
                    <a:bodyPr/>
                    <a:lstStyle/>
                    <a:p>
                      <a:r>
                        <a:rPr lang="en-GB" dirty="0"/>
                        <a:t>Coronary sinus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Absence of common wall that </a:t>
                      </a:r>
                      <a:r>
                        <a:rPr lang="en-GB" dirty="0" err="1"/>
                        <a:t>seperates</a:t>
                      </a:r>
                      <a:r>
                        <a:rPr lang="en-GB" dirty="0"/>
                        <a:t> LA from coronary sinus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150554"/>
            <a:ext cx="2051720" cy="200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13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l"/>
            <a:r>
              <a:rPr lang="en-GB" sz="2600" dirty="0" err="1"/>
              <a:t>cont</a:t>
            </a:r>
            <a:r>
              <a:rPr lang="en-GB" dirty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d) Plastic pin </a:t>
            </a:r>
            <a:r>
              <a:rPr lang="en-GB" dirty="0" err="1"/>
              <a:t>vise</a:t>
            </a:r>
            <a:r>
              <a:rPr lang="en-GB" dirty="0"/>
              <a:t> : </a:t>
            </a:r>
            <a:r>
              <a:rPr lang="en-GB" sz="2600" dirty="0"/>
              <a:t>facilitates unscrewing of delivery cable during device deployment </a:t>
            </a:r>
          </a:p>
          <a:p>
            <a:pPr marL="0" indent="0">
              <a:buNone/>
            </a:pPr>
            <a:endParaRPr lang="en-GB" sz="2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313959"/>
              </p:ext>
            </p:extLst>
          </p:nvPr>
        </p:nvGraphicFramePr>
        <p:xfrm>
          <a:off x="1115616" y="2492896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           Size of sheath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Size of delivery system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                       6F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     &lt;10 mm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                       7F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10 – 15 mm</a:t>
                      </a:r>
                      <a:r>
                        <a:rPr lang="en-GB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                       8F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16 – 19 mm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                       9F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20 – 26 mm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                      10F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28 – 34 mm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                      12F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aseline="0" dirty="0"/>
                        <a:t>            36 mm , 38 mm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                      14F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             40 mm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423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/>
          <a:lstStyle/>
          <a:p>
            <a:pPr algn="l"/>
            <a:r>
              <a:rPr lang="en-GB" dirty="0"/>
              <a:t>2. </a:t>
            </a:r>
            <a:r>
              <a:rPr lang="en-GB" dirty="0" err="1"/>
              <a:t>Amplatzer</a:t>
            </a:r>
            <a:r>
              <a:rPr lang="en-GB" dirty="0"/>
              <a:t> sizing balloon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600200"/>
                <a:ext cx="8784976" cy="45259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GB" sz="2600" dirty="0"/>
                  <a:t>Double lumen balloon catheter with a 7F shaft size</a:t>
                </a:r>
              </a:p>
              <a:p>
                <a:r>
                  <a:rPr lang="en-GB" sz="2600" dirty="0"/>
                  <a:t>Made from </a:t>
                </a:r>
                <a:r>
                  <a:rPr lang="en-GB" sz="2600" dirty="0" err="1"/>
                  <a:t>Nylon,very</a:t>
                </a:r>
                <a:r>
                  <a:rPr lang="en-GB" sz="2600" dirty="0"/>
                  <a:t> compliant making it ideal for sizing of defect by flow occlusion &amp; preventing over stretching .</a:t>
                </a:r>
              </a:p>
              <a:p>
                <a:endParaRPr lang="en-GB" sz="2600" dirty="0"/>
              </a:p>
              <a:p>
                <a:endParaRPr lang="en-GB" sz="2600" dirty="0"/>
              </a:p>
              <a:p>
                <a:pPr marL="0" indent="0">
                  <a:buNone/>
                </a:pPr>
                <a:r>
                  <a:rPr lang="en-GB" sz="4400" dirty="0"/>
                  <a:t>3. </a:t>
                </a:r>
                <a:r>
                  <a:rPr lang="en-GB" sz="4400" dirty="0" err="1"/>
                  <a:t>Amplatzer</a:t>
                </a:r>
                <a:r>
                  <a:rPr lang="en-GB" sz="4400" dirty="0"/>
                  <a:t> super stiff exchange GW</a:t>
                </a:r>
              </a:p>
              <a:p>
                <a:r>
                  <a:rPr lang="en-GB" sz="2600" dirty="0"/>
                  <a:t>Used to advance the delivery sheath and dilator into the left upper pulmonary vein</a:t>
                </a:r>
              </a:p>
              <a:p>
                <a:r>
                  <a:rPr lang="en-GB" sz="2600" dirty="0"/>
                  <a:t>3 mm soft tip </a:t>
                </a:r>
              </a:p>
              <a:p>
                <a:r>
                  <a:rPr lang="en-GB" sz="2600" dirty="0"/>
                  <a:t>0.035” 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600" dirty="0"/>
                  <a:t> 260 cm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600200"/>
                <a:ext cx="8784976" cy="4525963"/>
              </a:xfrm>
              <a:blipFill rotWithShape="1">
                <a:blip r:embed="rId2"/>
                <a:stretch>
                  <a:fillRect l="-2774" t="-2022" r="-1664" b="-3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028875B-EC4C-FAF1-2456-5A45DC7F78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781" y="485919"/>
            <a:ext cx="1052946" cy="116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08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                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9715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/>
              <a:t>Performed under TEE /</a:t>
            </a:r>
            <a:r>
              <a:rPr lang="en-GB" sz="2600" dirty="0" err="1"/>
              <a:t>intracardiac</a:t>
            </a:r>
            <a:r>
              <a:rPr lang="en-GB" sz="2600" dirty="0"/>
              <a:t> echocardiography/ TTE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Patient heparinised (ACT – 200 to 250 sec prior to device insertion)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RFV –  7 F femoral sheath – MP catheter is passed to SVC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The catheter is then withdrawn slowly aiming the tip toward the patient’s left shoulder until it jumps into the defect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A GW (035 J tip </a:t>
            </a:r>
            <a:r>
              <a:rPr lang="en-GB" sz="2600" dirty="0" err="1"/>
              <a:t>terumo</a:t>
            </a:r>
            <a:r>
              <a:rPr lang="en-GB" sz="2600" dirty="0"/>
              <a:t>) is advanced through the septum to the LUPV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The wire is exchanged with a more supportive </a:t>
            </a:r>
            <a:r>
              <a:rPr lang="en-GB" sz="2600" dirty="0" err="1"/>
              <a:t>amplatzer</a:t>
            </a:r>
            <a:r>
              <a:rPr lang="en-GB" sz="2600" dirty="0"/>
              <a:t> super stiff  wire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Insert </a:t>
            </a:r>
            <a:r>
              <a:rPr lang="en-GB" sz="2600" dirty="0" err="1"/>
              <a:t>amplatzer</a:t>
            </a:r>
            <a:r>
              <a:rPr lang="en-GB" sz="2600" dirty="0"/>
              <a:t> sizing balloon over the exchange wire into LA and determine the stretched diameter of the defect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92062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Sizing the defect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4800" dirty="0"/>
              <a:t>2 methods :</a:t>
            </a:r>
          </a:p>
          <a:p>
            <a:pPr marL="0" indent="0">
              <a:buNone/>
            </a:pPr>
            <a:r>
              <a:rPr lang="en-GB" sz="4800" dirty="0"/>
              <a:t>a) Pull-back </a:t>
            </a:r>
            <a:r>
              <a:rPr lang="en-GB" sz="4800" dirty="0" err="1"/>
              <a:t>techniqe</a:t>
            </a:r>
            <a:r>
              <a:rPr lang="en-GB" sz="4800" dirty="0"/>
              <a:t> </a:t>
            </a:r>
          </a:p>
          <a:p>
            <a:r>
              <a:rPr lang="en-GB" sz="3700" dirty="0"/>
              <a:t>Inflated in the LA to a diameter 5 mm greater than the imaged diameter using a 30% contrast saline mixture</a:t>
            </a:r>
          </a:p>
          <a:p>
            <a:r>
              <a:rPr lang="en-GB" sz="3700" dirty="0"/>
              <a:t>Then opposed into atrial septum to eliminate shunt by </a:t>
            </a:r>
            <a:r>
              <a:rPr lang="en-GB" sz="3700" dirty="0" err="1"/>
              <a:t>color</a:t>
            </a:r>
            <a:r>
              <a:rPr lang="en-GB" sz="3700" dirty="0"/>
              <a:t> </a:t>
            </a:r>
            <a:r>
              <a:rPr lang="en-GB" sz="3700" dirty="0" err="1"/>
              <a:t>doppler</a:t>
            </a:r>
            <a:endParaRPr lang="en-GB" sz="3700" dirty="0"/>
          </a:p>
          <a:p>
            <a:r>
              <a:rPr lang="en-GB" sz="3700" dirty="0"/>
              <a:t>Steady pull is maintained during gradual balloon deflation until it advances into the defect creating a waist</a:t>
            </a:r>
          </a:p>
          <a:p>
            <a:r>
              <a:rPr lang="en-GB" sz="3700" dirty="0"/>
              <a:t>The contrast volume is recorded</a:t>
            </a:r>
          </a:p>
          <a:p>
            <a:r>
              <a:rPr lang="en-GB" sz="3700" dirty="0"/>
              <a:t>Balloon is deflated and removed from the body </a:t>
            </a:r>
          </a:p>
          <a:p>
            <a:r>
              <a:rPr lang="en-GB" sz="3700" dirty="0" err="1"/>
              <a:t>Reinflate</a:t>
            </a:r>
            <a:r>
              <a:rPr lang="en-GB" sz="3700" dirty="0"/>
              <a:t> the balloon using the recorded contrast volume and measured against  a sizing plate</a:t>
            </a:r>
          </a:p>
          <a:p>
            <a:pPr marL="0" indent="0">
              <a:buNone/>
            </a:pPr>
            <a:r>
              <a:rPr lang="en-GB" sz="4800" dirty="0"/>
              <a:t>b) Static technique (</a:t>
            </a:r>
            <a:r>
              <a:rPr lang="en-GB" sz="4800" dirty="0" err="1"/>
              <a:t>amplatzer</a:t>
            </a:r>
            <a:r>
              <a:rPr lang="en-GB" sz="4800" dirty="0"/>
              <a:t> sizing balloon)</a:t>
            </a:r>
          </a:p>
          <a:p>
            <a:r>
              <a:rPr lang="en-GB" sz="3700" dirty="0"/>
              <a:t>Under fluoroscopic or echocardiographic guidance balloon is placed across the defect</a:t>
            </a:r>
          </a:p>
          <a:p>
            <a:r>
              <a:rPr lang="en-GB" sz="3700" dirty="0"/>
              <a:t>Inflate the diluted contrast medium until L – R shunt ceases</a:t>
            </a:r>
          </a:p>
          <a:p>
            <a:r>
              <a:rPr lang="en-GB" sz="3700" dirty="0"/>
              <a:t>Measurement can then be made similar to pull back technique</a:t>
            </a:r>
          </a:p>
          <a:p>
            <a:endParaRPr lang="en-GB" sz="3700" dirty="0"/>
          </a:p>
          <a:p>
            <a:endParaRPr lang="en-US" sz="2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223" y="33958"/>
            <a:ext cx="2149888" cy="2079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876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55054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GB" dirty="0"/>
              <a:t>Device selection : </a:t>
            </a:r>
          </a:p>
          <a:p>
            <a:pPr>
              <a:buFont typeface="Symbol"/>
              <a:buChar char="Þ"/>
            </a:pPr>
            <a:r>
              <a:rPr lang="en-GB" sz="2600" dirty="0"/>
              <a:t>If the defect has adequate rim (&gt;5 mm), select device 0 - 2 mm larger than the stretched diameter of the balloon</a:t>
            </a:r>
          </a:p>
          <a:p>
            <a:pPr>
              <a:buFont typeface="Symbol"/>
              <a:buChar char="Þ"/>
            </a:pPr>
            <a:r>
              <a:rPr lang="en-GB" sz="2600" dirty="0"/>
              <a:t>If the superior/anterior </a:t>
            </a:r>
            <a:r>
              <a:rPr lang="en-GB" sz="2600"/>
              <a:t>rim is </a:t>
            </a:r>
            <a:r>
              <a:rPr lang="en-GB" sz="2600" dirty="0"/>
              <a:t>deficient (5 – 7 mm),select a device 4mm larger than the balloon </a:t>
            </a:r>
            <a:r>
              <a:rPr lang="en-GB" sz="2600" dirty="0" err="1"/>
              <a:t>stertched</a:t>
            </a:r>
            <a:r>
              <a:rPr lang="en-GB" sz="2600" dirty="0"/>
              <a:t> diameter</a:t>
            </a:r>
          </a:p>
          <a:p>
            <a:pPr marL="0" indent="0">
              <a:buNone/>
            </a:pPr>
            <a:endParaRPr lang="en-GB" sz="2600" dirty="0"/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Exchange 7F sheath with 60 – 75 cm long compatible sheath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Prepare the device by soaking it in heparinised saline ,inspect the device for any defects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Press the delivery cable through the loader &amp; screw the device at the tip of the delivery cable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Pull the device into the loader </a:t>
            </a:r>
            <a:endParaRPr lang="en-US" sz="2600" dirty="0"/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Insert the dilator into the delivery sheath ,secure the sheath with </a:t>
            </a:r>
            <a:r>
              <a:rPr lang="en-GB" sz="2600" dirty="0" err="1"/>
              <a:t>lockery</a:t>
            </a:r>
            <a:r>
              <a:rPr lang="en-GB" sz="2600" dirty="0"/>
              <a:t> mechanism</a:t>
            </a:r>
          </a:p>
        </p:txBody>
      </p:sp>
    </p:spTree>
    <p:extLst>
      <p:ext uri="{BB962C8B-B14F-4D97-AF65-F5344CB8AC3E}">
        <p14:creationId xmlns:p14="http://schemas.microsoft.com/office/powerpoint/2010/main" val="2764066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632"/>
            <a:ext cx="7067128" cy="669674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 err="1"/>
              <a:t>Cont</a:t>
            </a:r>
            <a:r>
              <a:rPr lang="en-GB" sz="2600" dirty="0"/>
              <a:t>…</a:t>
            </a:r>
          </a:p>
          <a:p>
            <a:pPr>
              <a:buFont typeface="Wingdings" pitchFamily="2" charset="2"/>
              <a:buChar char="Ø"/>
            </a:pPr>
            <a:endParaRPr lang="en-GB" sz="2600" dirty="0"/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Once the sheath has reached the IVC remove the dilator 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Advance the sheath over GW into LUPV. 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Test injection or by echo to verify the position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Remove exchange wire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Attach loading device to the delivery sheath . Advance the device into the sheath by pushing the delivery cable 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Deploy LA disc – part of the connecting waist – pull the device gently against the atrial septum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Pull the sheath back and deploy the RA disc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Angiogram profile of IAS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To and fro motion of delivery cable assures secure position across ASD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Confirm correct position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Release the device</a:t>
            </a:r>
          </a:p>
          <a:p>
            <a:pPr>
              <a:buFont typeface="Wingdings" pitchFamily="2" charset="2"/>
              <a:buChar char="Ø"/>
            </a:pPr>
            <a:endParaRPr lang="en-GB" sz="2600" dirty="0"/>
          </a:p>
          <a:p>
            <a:endParaRPr lang="en-GB" sz="2600" dirty="0"/>
          </a:p>
          <a:p>
            <a:pPr>
              <a:buFont typeface="Wingdings" pitchFamily="2" charset="2"/>
              <a:buChar char="Ø"/>
            </a:pPr>
            <a:endParaRPr lang="en-US" sz="2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628" y="5201816"/>
            <a:ext cx="185037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9321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u="sng" dirty="0"/>
              <a:t>Multiple ASD and </a:t>
            </a:r>
            <a:r>
              <a:rPr lang="en-GB" u="sng" dirty="0" err="1"/>
              <a:t>multifenestrated</a:t>
            </a:r>
            <a:r>
              <a:rPr lang="en-GB" u="sng" dirty="0"/>
              <a:t> Defects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/>
              <a:t>When defects are within 7 mm of each other, a single device is usually used </a:t>
            </a:r>
          </a:p>
          <a:p>
            <a:r>
              <a:rPr lang="en-GB" dirty="0"/>
              <a:t>The device waist crosses the largest defect and the large </a:t>
            </a:r>
            <a:r>
              <a:rPr lang="en-GB" dirty="0" err="1"/>
              <a:t>componenets</a:t>
            </a:r>
            <a:r>
              <a:rPr lang="en-GB" dirty="0"/>
              <a:t> occlude the remaining defects</a:t>
            </a:r>
          </a:p>
          <a:p>
            <a:r>
              <a:rPr lang="en-GB" dirty="0"/>
              <a:t>When defects are distanced, multiple devices are necessary</a:t>
            </a:r>
          </a:p>
          <a:p>
            <a:r>
              <a:rPr lang="en-GB" dirty="0"/>
              <a:t>The smaller device is released first ,then the larger defect aiming to overlap devices</a:t>
            </a:r>
          </a:p>
          <a:p>
            <a:r>
              <a:rPr lang="en-GB" dirty="0"/>
              <a:t>Fossa </a:t>
            </a:r>
            <a:r>
              <a:rPr lang="en-GB" dirty="0" err="1"/>
              <a:t>ovalis</a:t>
            </a:r>
            <a:r>
              <a:rPr lang="en-GB" dirty="0"/>
              <a:t> fenestrations may require non self </a:t>
            </a:r>
            <a:r>
              <a:rPr lang="en-GB" dirty="0" err="1"/>
              <a:t>cenetering</a:t>
            </a:r>
            <a:r>
              <a:rPr lang="en-GB" dirty="0"/>
              <a:t> devices like HSO or </a:t>
            </a:r>
            <a:r>
              <a:rPr lang="en-GB" dirty="0" err="1"/>
              <a:t>Amplatz</a:t>
            </a:r>
            <a:r>
              <a:rPr lang="en-GB" dirty="0"/>
              <a:t> cribriform devices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371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ASD closure devices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4752528" cy="5498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770906"/>
            <a:ext cx="371475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39338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800" dirty="0"/>
              <a:t>COMPLICATIONS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/>
              <a:t>Device malposition, migration or embolization which may require surgical removal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Device associated thrombus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Heart blocks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Arrhythmias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Allergies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Bleeding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Stroke and other thromboembolic events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Infection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Air embolization 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Residual shunts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Cardiac </a:t>
            </a:r>
            <a:r>
              <a:rPr lang="en-GB" sz="2600" dirty="0" err="1"/>
              <a:t>tamponade</a:t>
            </a:r>
            <a:endParaRPr lang="en-GB" sz="2600" dirty="0"/>
          </a:p>
          <a:p>
            <a:pPr>
              <a:buFont typeface="Wingdings" pitchFamily="2" charset="2"/>
              <a:buChar char="Ø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929886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                      MCQs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/>
              <a:t>Which among the following is not a contraindication for ASD device closure </a:t>
            </a:r>
          </a:p>
          <a:p>
            <a:pPr marL="0" indent="0">
              <a:buNone/>
            </a:pPr>
            <a:r>
              <a:rPr lang="en-GB" dirty="0"/>
              <a:t>      </a:t>
            </a:r>
          </a:p>
          <a:p>
            <a:pPr marL="0" indent="0">
              <a:buNone/>
            </a:pPr>
            <a:r>
              <a:rPr lang="en-GB" dirty="0"/>
              <a:t>                a) patient with sepsis </a:t>
            </a:r>
          </a:p>
          <a:p>
            <a:pPr marL="0" indent="0">
              <a:buNone/>
            </a:pPr>
            <a:r>
              <a:rPr lang="en-GB" dirty="0"/>
              <a:t>                b) Patient with bleeding disorders</a:t>
            </a:r>
          </a:p>
          <a:p>
            <a:pPr marL="0" indent="0">
              <a:buNone/>
            </a:pPr>
            <a:r>
              <a:rPr lang="en-GB" dirty="0"/>
              <a:t>                c) RV volume overload</a:t>
            </a:r>
          </a:p>
          <a:p>
            <a:pPr marL="0" indent="0">
              <a:buNone/>
            </a:pPr>
            <a:r>
              <a:rPr lang="en-GB" dirty="0"/>
              <a:t>                d) </a:t>
            </a:r>
            <a:r>
              <a:rPr lang="en-GB" dirty="0" err="1"/>
              <a:t>Intracatdiac</a:t>
            </a:r>
            <a:r>
              <a:rPr lang="en-GB" dirty="0"/>
              <a:t> thrombus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11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INVESTIGATIONS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2D ECHO</a:t>
            </a:r>
          </a:p>
          <a:p>
            <a:r>
              <a:rPr lang="en-GB" sz="2600" dirty="0"/>
              <a:t>Dilated RA &amp; RV</a:t>
            </a:r>
          </a:p>
          <a:p>
            <a:r>
              <a:rPr lang="en-GB" sz="2600" dirty="0"/>
              <a:t>Paradoxical </a:t>
            </a:r>
            <a:r>
              <a:rPr lang="en-GB" sz="2600" dirty="0" err="1"/>
              <a:t>septal</a:t>
            </a:r>
            <a:r>
              <a:rPr lang="en-GB" sz="2600" dirty="0"/>
              <a:t> motion of IVS ( due to RV volume overload)</a:t>
            </a:r>
          </a:p>
          <a:p>
            <a:r>
              <a:rPr lang="en-GB" sz="2600" dirty="0"/>
              <a:t>Colour flow imaging can confirm the presence of ASD jet across IAS</a:t>
            </a:r>
          </a:p>
          <a:p>
            <a:r>
              <a:rPr lang="en-GB" sz="2600" dirty="0"/>
              <a:t>Associated TR jet can be seen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9360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132856"/>
            <a:ext cx="7283152" cy="3993307"/>
          </a:xfrm>
        </p:spPr>
        <p:txBody>
          <a:bodyPr/>
          <a:lstStyle/>
          <a:p>
            <a:r>
              <a:rPr lang="en-GB" dirty="0" err="1"/>
              <a:t>Ans</a:t>
            </a:r>
            <a:r>
              <a:rPr lang="en-GB" dirty="0"/>
              <a:t>   c) RV volume overload</a:t>
            </a:r>
            <a:br>
              <a:rPr lang="en-GB" dirty="0"/>
            </a:br>
            <a:r>
              <a:rPr lang="en-GB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379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484784"/>
                <a:ext cx="8568952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2. Which one of the following is not a favourable anatomy for percutaneous ASD closure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 a) Stretched defect diameter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dirty="0"/>
                  <a:t> 36 mm</a:t>
                </a:r>
              </a:p>
              <a:p>
                <a:pPr marL="0" indent="0">
                  <a:buNone/>
                </a:pPr>
                <a:r>
                  <a:rPr lang="en-GB" dirty="0"/>
                  <a:t> b) </a:t>
                </a:r>
                <a:r>
                  <a:rPr lang="en-GB" dirty="0" err="1"/>
                  <a:t>Septal</a:t>
                </a:r>
                <a:r>
                  <a:rPr lang="en-GB" dirty="0"/>
                  <a:t> length smaller than device</a:t>
                </a:r>
              </a:p>
              <a:p>
                <a:pPr marL="0" indent="0">
                  <a:buNone/>
                </a:pPr>
                <a:r>
                  <a:rPr lang="en-GB" dirty="0"/>
                  <a:t> c) Safe distance from the AV valves </a:t>
                </a:r>
              </a:p>
              <a:p>
                <a:pPr marL="0" indent="0">
                  <a:buNone/>
                </a:pPr>
                <a:r>
                  <a:rPr lang="en-GB" dirty="0"/>
                  <a:t> d) </a:t>
                </a:r>
                <a:r>
                  <a:rPr lang="en-GB" dirty="0" err="1"/>
                  <a:t>sepatl</a:t>
                </a:r>
                <a:r>
                  <a:rPr lang="en-GB" dirty="0"/>
                  <a:t> tissue rim margin &gt;5mm in all directions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484784"/>
                <a:ext cx="8568952" cy="4525963"/>
              </a:xfrm>
              <a:blipFill rotWithShape="1">
                <a:blip r:embed="rId2"/>
                <a:stretch>
                  <a:fillRect l="-1849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7109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r>
              <a:rPr lang="en-GB" dirty="0" err="1"/>
              <a:t>Ans</a:t>
            </a:r>
            <a:r>
              <a:rPr lang="en-GB" dirty="0"/>
              <a:t> b) </a:t>
            </a:r>
            <a:r>
              <a:rPr lang="en-GB" dirty="0" err="1"/>
              <a:t>Septal</a:t>
            </a:r>
            <a:r>
              <a:rPr lang="en-GB" dirty="0"/>
              <a:t> length smaller than the device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9670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3. Which among the following device is used to close fenestrated Fossa </a:t>
            </a:r>
            <a:r>
              <a:rPr lang="en-GB" dirty="0" err="1"/>
              <a:t>ovalis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</a:t>
            </a:r>
          </a:p>
          <a:p>
            <a:pPr marL="0" indent="0">
              <a:buNone/>
            </a:pPr>
            <a:r>
              <a:rPr lang="en-GB" dirty="0"/>
              <a:t>         a) </a:t>
            </a:r>
            <a:r>
              <a:rPr lang="en-GB" dirty="0" err="1"/>
              <a:t>Amplatz</a:t>
            </a:r>
            <a:r>
              <a:rPr lang="en-GB" dirty="0"/>
              <a:t> cribriform device</a:t>
            </a:r>
          </a:p>
          <a:p>
            <a:pPr marL="0" indent="0">
              <a:buNone/>
            </a:pPr>
            <a:r>
              <a:rPr lang="en-GB" dirty="0"/>
              <a:t>         b) </a:t>
            </a:r>
            <a:r>
              <a:rPr lang="en-GB" dirty="0" err="1"/>
              <a:t>cardioseal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     c) </a:t>
            </a:r>
            <a:r>
              <a:rPr lang="en-GB" dirty="0" err="1"/>
              <a:t>Starflex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     d) cocoon </a:t>
            </a:r>
            <a:r>
              <a:rPr lang="en-GB" dirty="0" err="1"/>
              <a:t>sepatal</a:t>
            </a:r>
            <a:r>
              <a:rPr lang="en-GB" dirty="0"/>
              <a:t> </a:t>
            </a:r>
            <a:r>
              <a:rPr lang="en-GB" dirty="0" err="1"/>
              <a:t>occluder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0415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r>
              <a:rPr lang="en-GB" dirty="0" err="1"/>
              <a:t>Ans</a:t>
            </a:r>
            <a:r>
              <a:rPr lang="en-GB" dirty="0"/>
              <a:t> a) </a:t>
            </a:r>
            <a:r>
              <a:rPr lang="en-GB" dirty="0" err="1"/>
              <a:t>Amplatz</a:t>
            </a:r>
            <a:r>
              <a:rPr lang="en-GB" dirty="0"/>
              <a:t> cribriform </a:t>
            </a:r>
            <a:r>
              <a:rPr lang="en-GB" dirty="0" err="1"/>
              <a:t>occluder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50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INVESTIGATIONS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ECG findings</a:t>
            </a:r>
          </a:p>
          <a:p>
            <a:r>
              <a:rPr lang="en-GB" sz="2600" dirty="0"/>
              <a:t>Right axis deviation</a:t>
            </a:r>
          </a:p>
          <a:p>
            <a:r>
              <a:rPr lang="en-GB" sz="2600" dirty="0"/>
              <a:t>Complete or incomplete RBBB</a:t>
            </a:r>
          </a:p>
          <a:p>
            <a:r>
              <a:rPr lang="en-GB" sz="2600" dirty="0"/>
              <a:t>RVH</a:t>
            </a:r>
          </a:p>
          <a:p>
            <a:r>
              <a:rPr lang="en-GB" sz="2600" dirty="0"/>
              <a:t>Right atrial enlargement</a:t>
            </a:r>
          </a:p>
          <a:p>
            <a:r>
              <a:rPr lang="en-GB" sz="2800" dirty="0" err="1"/>
              <a:t>Crochetage</a:t>
            </a:r>
            <a:r>
              <a:rPr lang="en-GB" sz="2800" dirty="0"/>
              <a:t> sign</a:t>
            </a:r>
            <a:r>
              <a:rPr lang="en-GB" dirty="0"/>
              <a:t> : </a:t>
            </a:r>
            <a:r>
              <a:rPr lang="en-GB" sz="2600" dirty="0"/>
              <a:t>notch at the apex of R wave in inferior leads 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FF0000"/>
                </a:solidFill>
              </a:rPr>
              <a:t>CXR</a:t>
            </a:r>
          </a:p>
          <a:p>
            <a:r>
              <a:rPr lang="en-GB" sz="2600" dirty="0"/>
              <a:t>Cardiomegaly</a:t>
            </a:r>
          </a:p>
          <a:p>
            <a:r>
              <a:rPr lang="en-GB" sz="2600" dirty="0"/>
              <a:t>Prominent PA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74945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ASD 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 err="1"/>
              <a:t>Transcatheter</a:t>
            </a:r>
            <a:r>
              <a:rPr lang="en-GB" sz="2600" dirty="0"/>
              <a:t> closure is applicable only for </a:t>
            </a:r>
            <a:r>
              <a:rPr lang="en-GB" sz="2600" dirty="0" err="1"/>
              <a:t>secundum</a:t>
            </a:r>
            <a:r>
              <a:rPr lang="en-GB" sz="2600" dirty="0"/>
              <a:t> ASDs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 err="1"/>
              <a:t>Ostium</a:t>
            </a:r>
            <a:r>
              <a:rPr lang="en-GB" sz="2600" dirty="0"/>
              <a:t> </a:t>
            </a:r>
            <a:r>
              <a:rPr lang="en-GB" sz="2600" dirty="0" err="1"/>
              <a:t>primum,sinus</a:t>
            </a:r>
            <a:r>
              <a:rPr lang="en-GB" sz="2600" dirty="0"/>
              <a:t> </a:t>
            </a:r>
            <a:r>
              <a:rPr lang="en-GB" sz="2600" dirty="0" err="1"/>
              <a:t>venosus</a:t>
            </a:r>
            <a:r>
              <a:rPr lang="en-GB" sz="2600" dirty="0"/>
              <a:t> and coronary sinus defects require surgical closure as they lack sufficient surrounding </a:t>
            </a:r>
            <a:r>
              <a:rPr lang="en-GB" sz="2600" dirty="0" err="1"/>
              <a:t>septal</a:t>
            </a:r>
            <a:r>
              <a:rPr lang="en-GB" sz="2600" dirty="0"/>
              <a:t> rims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Surgical closure of OS-ASD is reasonable in the setting of      =&gt; unfavourable anatomy for percutaneous closure            =&gt; after failed trans catheter closure or                                   =&gt; when concomitant surgical repair of associated             </a:t>
            </a:r>
          </a:p>
          <a:p>
            <a:pPr marL="0" indent="0">
              <a:buNone/>
            </a:pPr>
            <a:r>
              <a:rPr lang="en-GB" sz="2600" dirty="0"/>
              <a:t>         defects is required.</a:t>
            </a:r>
          </a:p>
          <a:p>
            <a:pPr>
              <a:buFont typeface="Wingdings" pitchFamily="2" charset="2"/>
              <a:buChar char="Ø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18105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776"/>
                <a:ext cx="8229600" cy="471338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Favourable anatomy for percutaneous OS-ASD closure includes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>
                  <a:buFont typeface="Wingdings" pitchFamily="2" charset="2"/>
                  <a:buChar char="Ø"/>
                </a:pPr>
                <a:r>
                  <a:rPr lang="en-GB" sz="2600" dirty="0"/>
                  <a:t>Stretched defect diameter  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GB" sz="2600" dirty="0"/>
                  <a:t>36 mm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GB" sz="2600" dirty="0" err="1"/>
                  <a:t>Septal</a:t>
                </a:r>
                <a:r>
                  <a:rPr lang="en-GB" sz="2600" dirty="0"/>
                  <a:t> length larger than the closure device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GB" sz="2600" dirty="0"/>
                  <a:t>Safe distance from the AV valves, CS, SVC &amp; IVC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GB" sz="2600" dirty="0"/>
                  <a:t>A </a:t>
                </a:r>
                <a:r>
                  <a:rPr lang="en-GB" sz="2600" dirty="0" err="1"/>
                  <a:t>septal</a:t>
                </a:r>
                <a:r>
                  <a:rPr lang="en-GB" sz="2600" dirty="0"/>
                  <a:t> tissue rim margin &gt;5mm in all directions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sz="2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776"/>
                <a:ext cx="8229600" cy="4713387"/>
              </a:xfrm>
              <a:blipFill rotWithShape="1">
                <a:blip r:embed="rId2"/>
                <a:stretch>
                  <a:fillRect l="-1852" t="-1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161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4000" dirty="0"/>
              <a:t>DEFENITION OF RIMS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514350" indent="-514350">
              <a:buFont typeface="+mj-lt"/>
              <a:buAutoNum type="alphaLcPeriod"/>
            </a:pPr>
            <a:r>
              <a:rPr lang="en-GB" dirty="0"/>
              <a:t>Aortic rim : </a:t>
            </a:r>
            <a:r>
              <a:rPr lang="en-GB" sz="2800" dirty="0" err="1"/>
              <a:t>superoanterior</a:t>
            </a:r>
            <a:r>
              <a:rPr lang="en-GB" sz="2800" dirty="0"/>
              <a:t> / </a:t>
            </a:r>
            <a:r>
              <a:rPr lang="en-GB" sz="2800" dirty="0" err="1"/>
              <a:t>antero</a:t>
            </a:r>
            <a:r>
              <a:rPr lang="en-GB" sz="2800" dirty="0"/>
              <a:t> superior</a:t>
            </a:r>
          </a:p>
          <a:p>
            <a:pPr marL="514350" indent="-514350">
              <a:buFont typeface="+mj-lt"/>
              <a:buAutoNum type="alphaLcPeriod"/>
            </a:pPr>
            <a:r>
              <a:rPr lang="en-GB" dirty="0"/>
              <a:t>AV valve rim : </a:t>
            </a:r>
            <a:r>
              <a:rPr lang="en-GB" sz="2800" dirty="0" err="1"/>
              <a:t>inferoanterior</a:t>
            </a:r>
            <a:r>
              <a:rPr lang="en-GB" sz="2800" dirty="0"/>
              <a:t> / </a:t>
            </a:r>
            <a:r>
              <a:rPr lang="en-GB" sz="2800" dirty="0" err="1"/>
              <a:t>antero</a:t>
            </a:r>
            <a:r>
              <a:rPr lang="en-GB" sz="2800" dirty="0"/>
              <a:t> inferior</a:t>
            </a:r>
          </a:p>
          <a:p>
            <a:pPr marL="514350" indent="-514350">
              <a:buFont typeface="+mj-lt"/>
              <a:buAutoNum type="alphaLcPeriod"/>
            </a:pPr>
            <a:r>
              <a:rPr lang="en-GB" dirty="0"/>
              <a:t>SVC rim : </a:t>
            </a:r>
            <a:r>
              <a:rPr lang="en-GB" sz="2800" dirty="0" err="1"/>
              <a:t>superoposterior</a:t>
            </a:r>
            <a:r>
              <a:rPr lang="en-GB" sz="2800" dirty="0"/>
              <a:t>/ </a:t>
            </a:r>
            <a:r>
              <a:rPr lang="en-GB" sz="2800" dirty="0" err="1"/>
              <a:t>postero</a:t>
            </a:r>
            <a:r>
              <a:rPr lang="en-GB" sz="2800" dirty="0"/>
              <a:t> superior</a:t>
            </a:r>
          </a:p>
          <a:p>
            <a:pPr marL="514350" indent="-514350">
              <a:buFont typeface="+mj-lt"/>
              <a:buAutoNum type="alphaLcPeriod"/>
            </a:pPr>
            <a:r>
              <a:rPr lang="en-GB" dirty="0"/>
              <a:t>IVC rim : </a:t>
            </a:r>
            <a:r>
              <a:rPr lang="en-GB" sz="2800" dirty="0" err="1"/>
              <a:t>inferoposterior</a:t>
            </a:r>
            <a:r>
              <a:rPr lang="en-GB" sz="2800" dirty="0"/>
              <a:t> / </a:t>
            </a:r>
            <a:r>
              <a:rPr lang="en-GB" sz="2800" dirty="0" err="1"/>
              <a:t>postero</a:t>
            </a:r>
            <a:r>
              <a:rPr lang="en-GB" sz="2800" dirty="0"/>
              <a:t> inferior</a:t>
            </a:r>
          </a:p>
          <a:p>
            <a:pPr marL="514350" indent="-514350">
              <a:buFont typeface="+mj-lt"/>
              <a:buAutoNum type="alphaLcPeriod"/>
            </a:pPr>
            <a:r>
              <a:rPr lang="en-GB" dirty="0"/>
              <a:t>Posterior rim : </a:t>
            </a:r>
            <a:r>
              <a:rPr lang="en-GB" sz="2800" dirty="0"/>
              <a:t>posterior free wall of atria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437112"/>
            <a:ext cx="2987377" cy="224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044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HAEMODYNAMICS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GB" sz="2600" dirty="0"/>
              <a:t>As LA pressure is higher than RA pressure, blood flows from L to R (L to R shunt)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Volume overload on RA &amp; RV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Increased pulmonary blood flow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RA,RV &amp; PA dilation over time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Chronic increased blood flow to </a:t>
            </a:r>
            <a:r>
              <a:rPr lang="en-GB" sz="2600" dirty="0" err="1"/>
              <a:t>pulm</a:t>
            </a:r>
            <a:r>
              <a:rPr lang="en-GB" sz="2600" dirty="0"/>
              <a:t> circulation may lead to </a:t>
            </a:r>
            <a:r>
              <a:rPr lang="en-GB" sz="2600" dirty="0" err="1"/>
              <a:t>pulm</a:t>
            </a:r>
            <a:r>
              <a:rPr lang="en-GB" sz="2600" dirty="0"/>
              <a:t> vascular remodelling and </a:t>
            </a:r>
            <a:r>
              <a:rPr lang="en-GB" sz="2600" dirty="0" err="1"/>
              <a:t>pulm.htn</a:t>
            </a:r>
            <a:endParaRPr lang="en-GB" sz="2600" dirty="0"/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Due to L -&gt; R shunt ,right sided O2 saturation increases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PVR &lt;5 wood units</a:t>
            </a:r>
          </a:p>
          <a:p>
            <a:pPr>
              <a:buFont typeface="Wingdings" pitchFamily="2" charset="2"/>
              <a:buChar char="Ø"/>
            </a:pPr>
            <a:r>
              <a:rPr lang="en-GB" sz="2600" dirty="0"/>
              <a:t>Further increase in PVR (&gt;10 wood unit) due to unrepaired defects result in shunt reversal ( R to L  / Bidirectional )  leading to </a:t>
            </a:r>
            <a:r>
              <a:rPr lang="en-GB" sz="2600" dirty="0" err="1"/>
              <a:t>Eisenmenger</a:t>
            </a:r>
            <a:r>
              <a:rPr lang="en-GB" sz="2600" dirty="0"/>
              <a:t> syndrome</a:t>
            </a:r>
          </a:p>
          <a:p>
            <a:pPr>
              <a:buFont typeface="Wingdings" pitchFamily="2" charset="2"/>
              <a:buChar char="Ø"/>
            </a:pPr>
            <a:endParaRPr lang="en-GB" sz="2600" dirty="0"/>
          </a:p>
          <a:p>
            <a:pPr marL="0" indent="0">
              <a:buNone/>
            </a:pPr>
            <a:endParaRPr lang="en-GB" sz="2600" dirty="0"/>
          </a:p>
          <a:p>
            <a:pPr>
              <a:buFont typeface="Wingdings" pitchFamily="2" charset="2"/>
              <a:buChar char="Ø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02357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pPr algn="l"/>
            <a:r>
              <a:rPr lang="en-GB" dirty="0"/>
              <a:t>HEMODYNAMICS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6413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3600" u="sng" dirty="0"/>
                  <a:t>O</a:t>
                </a:r>
                <a:r>
                  <a:rPr lang="en-GB" sz="2600" u="sng" dirty="0"/>
                  <a:t>2 </a:t>
                </a:r>
                <a:r>
                  <a:rPr lang="en-GB" sz="3600" u="sng" dirty="0"/>
                  <a:t>step up in ASD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GB" sz="2600" dirty="0"/>
                  <a:t>Refers to an increase in O2 saturation b/w two sequential chambers of the right heart – </a:t>
                </a:r>
                <a:r>
                  <a:rPr lang="en-GB" sz="2600" dirty="0" err="1"/>
                  <a:t>indiates</a:t>
                </a:r>
                <a:r>
                  <a:rPr lang="en-GB" sz="2600" dirty="0"/>
                  <a:t> a L to R  shunt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GB" sz="2600" dirty="0"/>
                  <a:t>Blood flow from LA (high O2) to RA (low O2 ) causes a step up in O2 saturation in the level of the RA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GB" sz="2600" dirty="0"/>
                  <a:t>Blood samples are collected from SVC,IVC,RA,RV&amp;PA</a:t>
                </a:r>
              </a:p>
              <a:p>
                <a:pPr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GB" sz="2600" i="1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GB" sz="2600" dirty="0"/>
                  <a:t>7% increase in saturation b/w the SVC/IVC  and RA is considered significant </a:t>
                </a:r>
              </a:p>
              <a:p>
                <a:pPr>
                  <a:buFont typeface="Wingdings" pitchFamily="2" charset="2"/>
                  <a:buChar char="Ø"/>
                </a:pPr>
                <a:endParaRPr lang="en-GB" sz="2600" dirty="0"/>
              </a:p>
              <a:p>
                <a:pPr>
                  <a:buFont typeface="Wingdings" pitchFamily="2" charset="2"/>
                  <a:buChar char="Ø"/>
                </a:pPr>
                <a:endParaRPr lang="en-US" sz="2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641379"/>
              </a:xfrm>
              <a:blipFill rotWithShape="1">
                <a:blip r:embed="rId2"/>
                <a:stretch>
                  <a:fillRect l="-2222" t="-1971" r="-1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4304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1829</Words>
  <Application>Microsoft Office PowerPoint</Application>
  <PresentationFormat>On-screen Show (4:3)</PresentationFormat>
  <Paragraphs>270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Bahnschrift</vt:lpstr>
      <vt:lpstr>Calibri</vt:lpstr>
      <vt:lpstr>Cambria Math</vt:lpstr>
      <vt:lpstr>Symbol</vt:lpstr>
      <vt:lpstr>Wingdings</vt:lpstr>
      <vt:lpstr>Office Theme</vt:lpstr>
      <vt:lpstr>ASD  CLOSURE</vt:lpstr>
      <vt:lpstr>INTRODUCTION</vt:lpstr>
      <vt:lpstr>INVESTIGATIONS</vt:lpstr>
      <vt:lpstr>INVESTIGATIONS</vt:lpstr>
      <vt:lpstr>ASD CLOSURE</vt:lpstr>
      <vt:lpstr>PowerPoint Presentation</vt:lpstr>
      <vt:lpstr>DEFENITION OF RIMS </vt:lpstr>
      <vt:lpstr>HAEMODYNAMICS</vt:lpstr>
      <vt:lpstr>HEMODYNAMICS</vt:lpstr>
      <vt:lpstr>Shunt quantification in ASD</vt:lpstr>
      <vt:lpstr>Shunt quantification in ASD </vt:lpstr>
      <vt:lpstr>Shunt quantification in ASD</vt:lpstr>
      <vt:lpstr>INDICATIONS </vt:lpstr>
      <vt:lpstr>CONTRAINDICATIONS</vt:lpstr>
      <vt:lpstr>ASD DEVICES</vt:lpstr>
      <vt:lpstr>AMPLATZER SEPTAL OCCLUDER</vt:lpstr>
      <vt:lpstr>AMPLATZER SEPTAL OCCLUDER</vt:lpstr>
      <vt:lpstr>Hardwares used</vt:lpstr>
      <vt:lpstr>1. Amplatzer delivery system</vt:lpstr>
      <vt:lpstr>cont….</vt:lpstr>
      <vt:lpstr>2. Amplatzer sizing balloon</vt:lpstr>
      <vt:lpstr>                 PROCEDURE</vt:lpstr>
      <vt:lpstr>Sizing the defect</vt:lpstr>
      <vt:lpstr>PowerPoint Presentation</vt:lpstr>
      <vt:lpstr>PowerPoint Presentation</vt:lpstr>
      <vt:lpstr>Multiple ASD and multifenestrated Defects</vt:lpstr>
      <vt:lpstr>Other ASD closure devices</vt:lpstr>
      <vt:lpstr>COMPLICATIONS</vt:lpstr>
      <vt:lpstr>                      MCQs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  CLOSURE</dc:title>
  <dc:creator>Vaishnavi</dc:creator>
  <cp:lastModifiedBy>ADMIN</cp:lastModifiedBy>
  <cp:revision>67</cp:revision>
  <dcterms:created xsi:type="dcterms:W3CDTF">2025-06-21T15:47:23Z</dcterms:created>
  <dcterms:modified xsi:type="dcterms:W3CDTF">2026-07-22T03:01:00Z</dcterms:modified>
</cp:coreProperties>
</file>