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sldIdLst>
    <p:sldId id="256" r:id="rId2"/>
    <p:sldId id="318" r:id="rId3"/>
    <p:sldId id="257" r:id="rId4"/>
    <p:sldId id="259" r:id="rId5"/>
    <p:sldId id="258" r:id="rId6"/>
    <p:sldId id="261" r:id="rId7"/>
    <p:sldId id="266" r:id="rId8"/>
    <p:sldId id="264" r:id="rId9"/>
    <p:sldId id="267" r:id="rId10"/>
    <p:sldId id="262" r:id="rId11"/>
    <p:sldId id="263" r:id="rId12"/>
    <p:sldId id="269" r:id="rId13"/>
    <p:sldId id="272" r:id="rId14"/>
    <p:sldId id="270" r:id="rId15"/>
    <p:sldId id="271" r:id="rId16"/>
    <p:sldId id="317" r:id="rId17"/>
    <p:sldId id="260" r:id="rId18"/>
    <p:sldId id="274" r:id="rId19"/>
    <p:sldId id="275" r:id="rId20"/>
    <p:sldId id="276" r:id="rId21"/>
    <p:sldId id="277" r:id="rId22"/>
    <p:sldId id="278" r:id="rId23"/>
    <p:sldId id="281" r:id="rId24"/>
    <p:sldId id="279" r:id="rId25"/>
    <p:sldId id="280" r:id="rId26"/>
    <p:sldId id="283" r:id="rId27"/>
    <p:sldId id="284" r:id="rId28"/>
    <p:sldId id="322" r:id="rId29"/>
    <p:sldId id="285" r:id="rId30"/>
    <p:sldId id="286" r:id="rId31"/>
    <p:sldId id="287" r:id="rId32"/>
    <p:sldId id="288" r:id="rId33"/>
    <p:sldId id="300" r:id="rId34"/>
    <p:sldId id="289" r:id="rId35"/>
    <p:sldId id="319" r:id="rId36"/>
    <p:sldId id="290" r:id="rId37"/>
    <p:sldId id="291" r:id="rId38"/>
    <p:sldId id="292" r:id="rId39"/>
    <p:sldId id="294" r:id="rId40"/>
    <p:sldId id="295" r:id="rId41"/>
    <p:sldId id="293" r:id="rId42"/>
    <p:sldId id="296" r:id="rId43"/>
    <p:sldId id="297" r:id="rId44"/>
    <p:sldId id="298" r:id="rId45"/>
    <p:sldId id="299" r:id="rId46"/>
    <p:sldId id="302" r:id="rId47"/>
    <p:sldId id="303" r:id="rId48"/>
    <p:sldId id="301" r:id="rId49"/>
    <p:sldId id="320" r:id="rId50"/>
    <p:sldId id="304" r:id="rId51"/>
    <p:sldId id="305" r:id="rId52"/>
    <p:sldId id="308" r:id="rId53"/>
    <p:sldId id="312" r:id="rId54"/>
    <p:sldId id="309" r:id="rId55"/>
    <p:sldId id="313" r:id="rId56"/>
    <p:sldId id="306" r:id="rId57"/>
    <p:sldId id="314" r:id="rId58"/>
    <p:sldId id="316" r:id="rId59"/>
    <p:sldId id="307" r:id="rId60"/>
    <p:sldId id="321" r:id="rId61"/>
    <p:sldId id="315" r:id="rId62"/>
    <p:sldId id="310" r:id="rId63"/>
    <p:sldId id="311" r:id="rId64"/>
    <p:sldId id="323" r:id="rId65"/>
    <p:sldId id="324" r:id="rId66"/>
    <p:sldId id="325" r:id="rId67"/>
    <p:sldId id="326" r:id="rId68"/>
    <p:sldId id="327" r:id="rId69"/>
    <p:sldId id="328" r:id="rId70"/>
    <p:sldId id="329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91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033272"/>
            <a:ext cx="5892073" cy="38953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" y="5733288"/>
            <a:ext cx="5892071" cy="7955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1152" y="793817"/>
            <a:ext cx="5260848" cy="6064181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8587" y="207982"/>
            <a:ext cx="2662798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C2C7B-6B47-4A5B-B24C-B316964ABE62}"/>
              </a:ext>
            </a:extLst>
          </p:cNvPr>
          <p:cNvCxnSpPr>
            <a:cxnSpLocks/>
          </p:cNvCxnSpPr>
          <p:nvPr/>
        </p:nvCxnSpPr>
        <p:spPr>
          <a:xfrm flipV="1">
            <a:off x="6929823" y="789558"/>
            <a:ext cx="0" cy="606844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32355F-80FD-3956-F8D4-9DF4073D0E2E}"/>
              </a:ext>
            </a:extLst>
          </p:cNvPr>
          <p:cNvCxnSpPr>
            <a:cxnSpLocks/>
          </p:cNvCxnSpPr>
          <p:nvPr/>
        </p:nvCxnSpPr>
        <p:spPr>
          <a:xfrm>
            <a:off x="0" y="5420250"/>
            <a:ext cx="6929823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4DD8B2-0D73-EB9B-9708-67DF28E40F96}"/>
              </a:ext>
            </a:extLst>
          </p:cNvPr>
          <p:cNvCxnSpPr>
            <a:cxnSpLocks/>
          </p:cNvCxnSpPr>
          <p:nvPr/>
        </p:nvCxnSpPr>
        <p:spPr>
          <a:xfrm>
            <a:off x="0" y="791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813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876" y="749808"/>
            <a:ext cx="6442024" cy="2039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0328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0875" y="213482"/>
            <a:ext cx="2962656" cy="41148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09227" y="210312"/>
            <a:ext cx="1679642" cy="41148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875" y="2944368"/>
            <a:ext cx="6442025" cy="3571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10328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43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308" y="612648"/>
            <a:ext cx="7022592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342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81791C-036D-058C-0055-96793694D6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50307" y="210312"/>
            <a:ext cx="3531437" cy="41336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8DE5B-9C41-DE5B-BF91-98510120DCF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82299" y="210312"/>
            <a:ext cx="1679642" cy="41336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0FD979-F905-C567-8E21-A3EDCE1798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307" y="1746503"/>
            <a:ext cx="7022592" cy="48066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34576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01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612648"/>
            <a:ext cx="7015483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B59EF2B-7C7F-BA27-16C2-C56B21D377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A99D216-CE5A-6458-A23E-BE0E554AC3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224951" y="207982"/>
            <a:ext cx="1682496" cy="41336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220FA64-3C9A-EBCF-5C28-E7DED40C97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789594" y="207982"/>
            <a:ext cx="546447" cy="413360"/>
          </a:xfrm>
        </p:spPr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746504"/>
            <a:ext cx="7018271" cy="4806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73592" y="0"/>
            <a:ext cx="4417215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776883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365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3" y="749808"/>
            <a:ext cx="5778227" cy="10332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9163" y="210312"/>
            <a:ext cx="1679642" cy="41148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4093" y="210312"/>
            <a:ext cx="546447" cy="413360"/>
          </a:xfrm>
        </p:spPr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993391"/>
            <a:ext cx="5778227" cy="4559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5416" y="0"/>
            <a:ext cx="5616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4034EB-F498-D527-195A-D17B85027774}"/>
              </a:ext>
            </a:extLst>
          </p:cNvPr>
          <p:cNvCxnSpPr>
            <a:cxnSpLocks/>
          </p:cNvCxnSpPr>
          <p:nvPr/>
        </p:nvCxnSpPr>
        <p:spPr>
          <a:xfrm>
            <a:off x="6570629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988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210312"/>
            <a:ext cx="2260057" cy="41148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9329" y="210312"/>
            <a:ext cx="1058111" cy="41148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0197" y="210312"/>
            <a:ext cx="440969" cy="413360"/>
          </a:xfrm>
        </p:spPr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2578609"/>
            <a:ext cx="4130606" cy="3712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2658" y="0"/>
            <a:ext cx="7279341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0796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90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49808"/>
            <a:ext cx="11514755" cy="9601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890DBE-0DD3-8504-F95F-4225535FB1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BB28A-95D9-4CE6-DA59-520BA3C61C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1FA0A0C-CE55-CB7D-174D-D77937630A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2180556"/>
            <a:ext cx="5012355" cy="42842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22674" y="1834524"/>
            <a:ext cx="6378722" cy="50234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753443-12E2-4CD3-2C6F-4E20536BA82B}"/>
              </a:ext>
            </a:extLst>
          </p:cNvPr>
          <p:cNvCxnSpPr>
            <a:cxnSpLocks/>
          </p:cNvCxnSpPr>
          <p:nvPr/>
        </p:nvCxnSpPr>
        <p:spPr>
          <a:xfrm>
            <a:off x="5816454" y="1827254"/>
            <a:ext cx="0" cy="504063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4AF9B-8CF3-D7A8-CDB9-8E513FFF57EC}"/>
              </a:ext>
            </a:extLst>
          </p:cNvPr>
          <p:cNvCxnSpPr>
            <a:cxnSpLocks/>
          </p:cNvCxnSpPr>
          <p:nvPr/>
        </p:nvCxnSpPr>
        <p:spPr>
          <a:xfrm>
            <a:off x="0" y="1827254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348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5166364"/>
            <a:ext cx="3656530" cy="122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8096" cy="48371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121" y="5166364"/>
            <a:ext cx="7073776" cy="12234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437376"/>
            <a:ext cx="2962656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9121" y="6437193"/>
            <a:ext cx="4549413" cy="365125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437376"/>
            <a:ext cx="546447" cy="413360"/>
          </a:xfrm>
        </p:spPr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9F6E2-159F-CDF3-F2D3-AB7A7E505C0B}"/>
              </a:ext>
            </a:extLst>
          </p:cNvPr>
          <p:cNvCxnSpPr>
            <a:cxnSpLocks/>
          </p:cNvCxnSpPr>
          <p:nvPr/>
        </p:nvCxnSpPr>
        <p:spPr>
          <a:xfrm>
            <a:off x="4283425" y="4837176"/>
            <a:ext cx="0" cy="202082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4F9120-94C1-CA43-BF4E-9411F4866A20}"/>
              </a:ext>
            </a:extLst>
          </p:cNvPr>
          <p:cNvCxnSpPr>
            <a:cxnSpLocks/>
          </p:cNvCxnSpPr>
          <p:nvPr/>
        </p:nvCxnSpPr>
        <p:spPr>
          <a:xfrm>
            <a:off x="-1250" y="4842106"/>
            <a:ext cx="1219325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312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62002"/>
            <a:ext cx="6612786" cy="155589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2AC736-2858-40E1-3533-38692573EC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F901C69-26AA-7830-9BFF-EC62E8208AB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3EC4C7-2AFC-9797-0F80-FCBABD2A85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6627" y="2435966"/>
            <a:ext cx="7283725" cy="4422032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068" y="762000"/>
            <a:ext cx="4092813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8F70BF-1865-3761-955D-0621AA22B818}"/>
              </a:ext>
            </a:extLst>
          </p:cNvPr>
          <p:cNvCxnSpPr>
            <a:cxnSpLocks/>
          </p:cNvCxnSpPr>
          <p:nvPr/>
        </p:nvCxnSpPr>
        <p:spPr>
          <a:xfrm>
            <a:off x="0" y="2435966"/>
            <a:ext cx="72771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8DF4A-7DDF-7C24-D39A-EA7EAF7CFE63}"/>
              </a:ext>
            </a:extLst>
          </p:cNvPr>
          <p:cNvCxnSpPr>
            <a:cxnSpLocks/>
          </p:cNvCxnSpPr>
          <p:nvPr/>
        </p:nvCxnSpPr>
        <p:spPr>
          <a:xfrm>
            <a:off x="7277100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989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448056"/>
            <a:ext cx="11514759" cy="11247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07982"/>
            <a:ext cx="546447" cy="411480"/>
          </a:xfrm>
        </p:spPr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614" y="1700784"/>
            <a:ext cx="3318170" cy="515721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1" y="2130553"/>
            <a:ext cx="7971459" cy="4422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47961-3E7C-FAAC-2283-DA751A80201C}"/>
              </a:ext>
            </a:extLst>
          </p:cNvPr>
          <p:cNvCxnSpPr>
            <a:cxnSpLocks/>
          </p:cNvCxnSpPr>
          <p:nvPr/>
        </p:nvCxnSpPr>
        <p:spPr>
          <a:xfrm>
            <a:off x="0" y="1695518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4B3C03-E31F-77F7-02F0-8C25E1C62792}"/>
              </a:ext>
            </a:extLst>
          </p:cNvPr>
          <p:cNvCxnSpPr>
            <a:cxnSpLocks/>
          </p:cNvCxnSpPr>
          <p:nvPr/>
        </p:nvCxnSpPr>
        <p:spPr>
          <a:xfrm>
            <a:off x="3318170" y="1695518"/>
            <a:ext cx="0" cy="516248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266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mber Larg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232" y="1188720"/>
            <a:ext cx="4069080" cy="4480560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28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8056" y="1609344"/>
            <a:ext cx="6775704" cy="415137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lang="en-US" sz="33400" dirty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4144DB-F44E-C5EB-68A1-D39E3F401C4E}"/>
              </a:ext>
            </a:extLst>
          </p:cNvPr>
          <p:cNvCxnSpPr>
            <a:cxnSpLocks/>
          </p:cNvCxnSpPr>
          <p:nvPr/>
        </p:nvCxnSpPr>
        <p:spPr>
          <a:xfrm>
            <a:off x="0" y="606944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962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12648"/>
            <a:ext cx="11253668" cy="1106424"/>
          </a:xfrm>
        </p:spPr>
        <p:txBody>
          <a:bodyPr/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253668" cy="4288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457B6E-DC25-9A54-64F7-98703149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49DF708-DA4E-D117-5CE8-7401A836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AE2728-8254-BE0F-89AB-2D5352D6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3DFD8D-B66E-C844-B523-E3C51265F5EA}"/>
              </a:ext>
            </a:extLst>
          </p:cNvPr>
          <p:cNvCxnSpPr>
            <a:cxnSpLocks/>
          </p:cNvCxnSpPr>
          <p:nvPr/>
        </p:nvCxnSpPr>
        <p:spPr>
          <a:xfrm>
            <a:off x="0" y="1805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701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7773" y="914400"/>
            <a:ext cx="10045427" cy="4464554"/>
          </a:xfrm>
        </p:spPr>
        <p:txBody>
          <a:bodyPr anchor="ctr">
            <a:noAutofit/>
          </a:bodyPr>
          <a:lstStyle>
            <a:lvl1pPr marL="0" indent="0">
              <a:lnSpc>
                <a:spcPct val="75000"/>
              </a:lnSpc>
              <a:buNone/>
              <a:defRPr sz="8800" b="0">
                <a:solidFill>
                  <a:schemeClr val="tx2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8000" b="0">
                <a:solidFill>
                  <a:schemeClr val="tx2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7200" b="0">
                <a:solidFill>
                  <a:schemeClr val="tx2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6600" b="0">
                <a:solidFill>
                  <a:schemeClr val="tx2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6000" b="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63640"/>
            <a:ext cx="2963692" cy="41336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80069" y="6263640"/>
            <a:ext cx="1921315" cy="41336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935D4C-A027-60A0-BEB8-B1A89C1C5E3A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722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232" y="5440220"/>
            <a:ext cx="9299448" cy="1015996"/>
          </a:xfrm>
        </p:spPr>
        <p:txBody>
          <a:bodyPr anchor="ctr">
            <a:normAutofit/>
          </a:bodyPr>
          <a:lstStyle>
            <a:lvl1pPr>
              <a:defRPr sz="20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0040" y="1170816"/>
            <a:ext cx="9692640" cy="3872159"/>
          </a:xfrm>
        </p:spPr>
        <p:txBody>
          <a:bodyPr>
            <a:normAutofit/>
          </a:bodyPr>
          <a:lstStyle>
            <a:lvl1pPr marL="274320" indent="-274320">
              <a:lnSpc>
                <a:spcPct val="70000"/>
              </a:lnSpc>
              <a:buNone/>
              <a:defRPr sz="8800" cap="all" baseline="0">
                <a:solidFill>
                  <a:schemeClr val="tx2"/>
                </a:solidFill>
                <a:latin typeface="+mj-lt"/>
              </a:defRPr>
            </a:lvl1pPr>
            <a:lvl2pPr marL="274320" indent="-274320">
              <a:lnSpc>
                <a:spcPct val="70000"/>
              </a:lnSpc>
              <a:buNone/>
              <a:defRPr sz="80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274320" indent="-274320">
              <a:lnSpc>
                <a:spcPct val="70000"/>
              </a:lnSpc>
              <a:buNone/>
              <a:defRPr sz="72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2443788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0C7B9-B6D9-6FB6-59EE-D9DB3BC93758}"/>
              </a:ext>
            </a:extLst>
          </p:cNvPr>
          <p:cNvCxnSpPr>
            <a:cxnSpLocks/>
          </p:cNvCxnSpPr>
          <p:nvPr/>
        </p:nvCxnSpPr>
        <p:spPr>
          <a:xfrm flipH="1">
            <a:off x="0" y="787179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D9130-12F6-DFB8-70EF-9ACBA9FDECB0}"/>
              </a:ext>
            </a:extLst>
          </p:cNvPr>
          <p:cNvCxnSpPr>
            <a:cxnSpLocks/>
          </p:cNvCxnSpPr>
          <p:nvPr/>
        </p:nvCxnSpPr>
        <p:spPr>
          <a:xfrm>
            <a:off x="0" y="5274530"/>
            <a:ext cx="1219200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632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94AB-EF90-9591-5954-F617B83D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85800"/>
            <a:ext cx="11253668" cy="66569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6A57BED-3AFE-6AA9-E0D5-586748D6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C21221-DC95-273B-0C4F-43B35ADA1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E44E859-99AA-D46F-1AD8-4C0F287F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231F-0FFC-E2BB-36F8-9816E4DEC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773" y="1773857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CC2C1-ED8C-D52E-BEF5-671EDC623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4987" y="1773858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97169B-5226-712F-36F4-352E56B637D4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327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2" y="685800"/>
            <a:ext cx="11256264" cy="6675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FF10-A82A-AAEB-4B8C-921F3BA2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773" y="1773857"/>
            <a:ext cx="5349064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3C6A-509A-8CB1-B220-1CE755BE2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773" y="2368476"/>
            <a:ext cx="5349064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7A15-4AB2-F230-22C7-0605AFD7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96" y="1773857"/>
            <a:ext cx="5349240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ECFD5-92D0-1854-D18E-8BC5DF56A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96" y="2368476"/>
            <a:ext cx="5349240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AC07E-A077-E2A6-1718-DDDA542A8A98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168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7042-CDCB-3B2F-8C5B-24B17903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4C6AE-702E-258F-EA5E-02906C70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39AE3-ADB1-728F-9FBA-2FD43A0A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5F4B-E6CF-D83A-1F1B-81274FD5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73473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52550-02A6-D7FB-DD57-70C87BAA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02D272-B561-7F82-06FB-C5DE719A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F0FF0-3A36-A128-D75E-71A4B54C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46710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A45ECA-9413-0F81-085A-48CF6F23E1DC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832104"/>
            <a:ext cx="11253668" cy="1225296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263640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1" y="6263640"/>
            <a:ext cx="1933553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7" y="3429001"/>
            <a:ext cx="11253669" cy="27735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88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60" y="1270390"/>
            <a:ext cx="7929980" cy="2060888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5" y="3794761"/>
            <a:ext cx="7932765" cy="15310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168F9-DE00-B9C1-AD77-139DA8AF3364}"/>
              </a:ext>
            </a:extLst>
          </p:cNvPr>
          <p:cNvCxnSpPr>
            <a:cxnSpLocks/>
          </p:cNvCxnSpPr>
          <p:nvPr/>
        </p:nvCxnSpPr>
        <p:spPr>
          <a:xfrm>
            <a:off x="0" y="3434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197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223554"/>
            <a:ext cx="11430000" cy="914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6083090"/>
            <a:ext cx="11429999" cy="5669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0694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E8472-319C-7663-7B71-2A6549DED7EF}"/>
              </a:ext>
            </a:extLst>
          </p:cNvPr>
          <p:cNvCxnSpPr>
            <a:cxnSpLocks/>
          </p:cNvCxnSpPr>
          <p:nvPr/>
        </p:nvCxnSpPr>
        <p:spPr>
          <a:xfrm>
            <a:off x="0" y="5068350"/>
            <a:ext cx="12188952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18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758952"/>
            <a:ext cx="7589520" cy="408736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5404104"/>
            <a:ext cx="11515277" cy="5760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54496"/>
            <a:ext cx="296369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1742" y="6254496"/>
            <a:ext cx="167964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54496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5C310B-ED34-BA33-630C-F8D5EB2A41A2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B77E3C-9D50-9277-C646-D9B5AB8122BB}"/>
              </a:ext>
            </a:extLst>
          </p:cNvPr>
          <p:cNvCxnSpPr>
            <a:cxnSpLocks/>
          </p:cNvCxnSpPr>
          <p:nvPr/>
        </p:nvCxnSpPr>
        <p:spPr>
          <a:xfrm>
            <a:off x="0" y="527477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105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C83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" y="1435608"/>
            <a:ext cx="11594592" cy="5559552"/>
          </a:xfrm>
        </p:spPr>
        <p:txBody>
          <a:bodyPr anchor="b">
            <a:normAutofit/>
          </a:bodyPr>
          <a:lstStyle>
            <a:lvl1pPr>
              <a:lnSpc>
                <a:spcPct val="67000"/>
              </a:lnSpc>
              <a:defRPr sz="1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3F3D2-CADD-A94F-6739-CCCDA6C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41E-3AF5-9564-CE04-E4B8645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72A7-7F28-0EB0-D243-BCC6917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16D65-B11C-E9B7-66BF-88E72C5DCEBA}"/>
              </a:ext>
            </a:extLst>
          </p:cNvPr>
          <p:cNvCxnSpPr>
            <a:cxnSpLocks/>
          </p:cNvCxnSpPr>
          <p:nvPr/>
        </p:nvCxnSpPr>
        <p:spPr>
          <a:xfrm>
            <a:off x="0" y="783822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757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7" y="886968"/>
            <a:ext cx="11405277" cy="1170432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99C6D-D164-AA94-72F8-241C1871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881" y="2832652"/>
            <a:ext cx="6893719" cy="3508951"/>
          </a:xfrm>
        </p:spPr>
        <p:txBody>
          <a:bodyPr anchor="t"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B50CAA-07B2-F8CA-1425-4249CE17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DEAD866-E26E-BF23-7B5D-9F689B2F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AC7CAE-FC19-2728-AA3B-1D2FE7879B25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1B3592-91FB-05F4-B422-A40D7CD4DE2D}"/>
              </a:ext>
            </a:extLst>
          </p:cNvPr>
          <p:cNvCxnSpPr>
            <a:cxnSpLocks/>
          </p:cNvCxnSpPr>
          <p:nvPr/>
        </p:nvCxnSpPr>
        <p:spPr>
          <a:xfrm>
            <a:off x="0" y="800100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21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944" y="521208"/>
            <a:ext cx="6647688" cy="1865376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D3A4126-4E48-DD2C-1468-6A36AE6C1D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7320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943" y="2651760"/>
            <a:ext cx="6327648" cy="3547872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1899" y="210312"/>
            <a:ext cx="2962656" cy="41148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3511" y="210312"/>
            <a:ext cx="1679642" cy="41148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633BE4-C9B9-310C-1EAE-191B5D344B59}"/>
              </a:ext>
            </a:extLst>
          </p:cNvPr>
          <p:cNvCxnSpPr>
            <a:cxnSpLocks/>
          </p:cNvCxnSpPr>
          <p:nvPr/>
        </p:nvCxnSpPr>
        <p:spPr>
          <a:xfrm>
            <a:off x="4923916" y="2452449"/>
            <a:ext cx="726808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010762-96A4-4E1C-CD5D-EE1C1D1FC6E2}"/>
              </a:ext>
            </a:extLst>
          </p:cNvPr>
          <p:cNvCxnSpPr>
            <a:cxnSpLocks/>
          </p:cNvCxnSpPr>
          <p:nvPr/>
        </p:nvCxnSpPr>
        <p:spPr>
          <a:xfrm flipV="1">
            <a:off x="4923916" y="0"/>
            <a:ext cx="0" cy="6858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313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2077374"/>
            <a:ext cx="4479107" cy="269141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DEB5EF-910B-9B2B-CB95-1AD374F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577" y="2210542"/>
            <a:ext cx="5869293" cy="2432477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4BD0F-0EF0-D5B9-5485-1ECB765D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1577" y="207982"/>
            <a:ext cx="1921315" cy="41336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B317-2D55-4797-E621-551FCA48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5311938" y="1550633"/>
            <a:ext cx="0" cy="375673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90D5D6-313A-8ACD-591F-F8BEC510B947}"/>
              </a:ext>
            </a:extLst>
          </p:cNvPr>
          <p:cNvCxnSpPr>
            <a:cxnSpLocks/>
          </p:cNvCxnSpPr>
          <p:nvPr/>
        </p:nvCxnSpPr>
        <p:spPr>
          <a:xfrm>
            <a:off x="0" y="5308844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6F1415-3933-6D89-472D-2FA4BBB279E7}"/>
              </a:ext>
            </a:extLst>
          </p:cNvPr>
          <p:cNvCxnSpPr>
            <a:cxnSpLocks/>
          </p:cNvCxnSpPr>
          <p:nvPr/>
        </p:nvCxnSpPr>
        <p:spPr>
          <a:xfrm>
            <a:off x="0" y="155063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89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1249959"/>
            <a:ext cx="4085912" cy="51256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B8121-E925-2131-A76A-FBDAB0BC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1249959"/>
            <a:ext cx="6440424" cy="5238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5BEFD-7245-BB4D-0F86-F1C3A32E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3852" y="207982"/>
            <a:ext cx="1921315" cy="413360"/>
          </a:xfrm>
        </p:spPr>
        <p:txBody>
          <a:bodyPr/>
          <a:lstStyle/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879897-4AF6-4B38-AB30-8DD979DC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4918746" y="805343"/>
            <a:ext cx="0" cy="60526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450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398EFF-E3C5-E79D-1BD3-016E84949F9C}"/>
              </a:ext>
            </a:extLst>
          </p:cNvPr>
          <p:cNvCxnSpPr>
            <a:cxnSpLocks/>
          </p:cNvCxnSpPr>
          <p:nvPr/>
        </p:nvCxnSpPr>
        <p:spPr>
          <a:xfrm>
            <a:off x="0" y="789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78947-1D67-18A4-7E48-5B4B2F9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935798"/>
            <a:ext cx="11253668" cy="665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08CA-9517-ABC1-E915-31EA6D7B7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559" y="1707581"/>
            <a:ext cx="11253668" cy="4848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3983D-E783-AAEC-26DB-4B3F651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73" y="207982"/>
            <a:ext cx="2963692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4426-0A97-D20B-FD06-9648AED77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0069" y="207982"/>
            <a:ext cx="1921315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fld id="{244589C6-CBB3-42B5-9698-B1D9E778F76E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3386-8E2A-2962-4804-81558038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8870" y="207982"/>
            <a:ext cx="546447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50" b="1" cap="all" baseline="0">
                <a:solidFill>
                  <a:schemeClr val="tx2"/>
                </a:solidFill>
              </a:defRPr>
            </a:lvl1pPr>
          </a:lstStyle>
          <a:p>
            <a:fld id="{C808CD9E-D3E6-4EF5-8802-7E1B23563FE5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143C14-E680-3360-0E4D-DA502AF50E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9780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Classified as Microsoft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7673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3816">
          <p15:clr>
            <a:srgbClr val="F26B43"/>
          </p15:clr>
        </p15:guide>
        <p15:guide id="5" pos="7200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4128">
          <p15:clr>
            <a:srgbClr val="F26B43"/>
          </p15:clr>
        </p15:guide>
        <p15:guide id="8" orient="horz" pos="1056">
          <p15:clr>
            <a:srgbClr val="F26B43"/>
          </p15:clr>
        </p15:guide>
        <p15:guide id="9" pos="4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itfl.com/anterior-myocardial-infarction-ecg-library/" TargetMode="External"/><Relationship Id="rId2" Type="http://schemas.openxmlformats.org/officeDocument/2006/relationships/hyperlink" Target="https://litfl.com/dilated-cardiomyopathy-dcm-ecg-librar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tfl.com/digoxin-toxicity-ecg-library/" TargetMode="External"/><Relationship Id="rId5" Type="http://schemas.openxmlformats.org/officeDocument/2006/relationships/hyperlink" Target="https://litfl.com/hyperkalaemia-ecg-library/" TargetMode="External"/><Relationship Id="rId4" Type="http://schemas.openxmlformats.org/officeDocument/2006/relationships/hyperlink" Target="https://litfl.com/lenegre-lev-disease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itfl.com/pacemaker-rhythms-normal-patterns/" TargetMode="External"/><Relationship Id="rId2" Type="http://schemas.openxmlformats.org/officeDocument/2006/relationships/hyperlink" Target="https://litfl.com/left-bundle-branch-block-lbbb-ecg-librar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tfl.com/elena-sgarbossa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litfl.com/lenegre-lev-disease/" TargetMode="External"/><Relationship Id="rId3" Type="http://schemas.openxmlformats.org/officeDocument/2006/relationships/hyperlink" Target="https://litfl.com/ecg-changes-in-pulmonary-embolism/" TargetMode="External"/><Relationship Id="rId7" Type="http://schemas.openxmlformats.org/officeDocument/2006/relationships/hyperlink" Target="https://litfl.com/dilated-cardiomyopathy-dcm-ecg-library/" TargetMode="External"/><Relationship Id="rId2" Type="http://schemas.openxmlformats.org/officeDocument/2006/relationships/hyperlink" Target="https://litfl.com/right-ventricular-hypertrophy-rvh-ecg-librar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tfl.com/myocarditis-ecg-library/" TargetMode="External"/><Relationship Id="rId5" Type="http://schemas.openxmlformats.org/officeDocument/2006/relationships/hyperlink" Target="https://litfl.com/congenital-heart-disease/" TargetMode="External"/><Relationship Id="rId4" Type="http://schemas.openxmlformats.org/officeDocument/2006/relationships/hyperlink" Target="https://litfl.com/myocardial-ischaemia-ecg-library/" TargetMode="External"/><Relationship Id="rId9" Type="http://schemas.openxmlformats.org/officeDocument/2006/relationships/hyperlink" Target="https://litfl.com/omi-replacing-the-stemi-misnomer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D4907-F434-548C-22B7-A7BF9DDD35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BUNDLE BRANCH BLOCKS AND </a:t>
            </a:r>
            <a:br>
              <a:rPr lang="en-IN" dirty="0"/>
            </a:br>
            <a:r>
              <a:rPr lang="en-IN" dirty="0"/>
              <a:t>HEMI-BLOCKS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A0E9D7-EA6C-0172-CE25-7AAC60025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4568" y="3301180"/>
            <a:ext cx="3681689" cy="2136058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latin typeface="Algerian" panose="04020705040A02060702" pitchFamily="82" charset="0"/>
              </a:rPr>
              <a:t>DR.MITHUN ANILKUMAR</a:t>
            </a:r>
          </a:p>
          <a:p>
            <a:pPr algn="ctr"/>
            <a:r>
              <a:rPr lang="en-IN" b="1" dirty="0">
                <a:latin typeface="Algerian" panose="04020705040A02060702" pitchFamily="82" charset="0"/>
              </a:rPr>
              <a:t>SENIOR RESIDENT</a:t>
            </a:r>
          </a:p>
          <a:p>
            <a:pPr algn="ctr"/>
            <a:r>
              <a:rPr lang="en-IN" b="1" dirty="0">
                <a:latin typeface="Algerian" panose="04020705040A02060702" pitchFamily="82" charset="0"/>
              </a:rPr>
              <a:t>DM CARDIOLOGY</a:t>
            </a:r>
          </a:p>
          <a:p>
            <a:pPr algn="ctr"/>
            <a:r>
              <a:rPr lang="en-IN" b="1" dirty="0">
                <a:latin typeface="Algerian" panose="04020705040A02060702" pitchFamily="82" charset="0"/>
              </a:rPr>
              <a:t>TDMC </a:t>
            </a:r>
          </a:p>
        </p:txBody>
      </p:sp>
    </p:spTree>
    <p:extLst>
      <p:ext uri="{BB962C8B-B14F-4D97-AF65-F5344CB8AC3E}">
        <p14:creationId xmlns:p14="http://schemas.microsoft.com/office/powerpoint/2010/main" val="150135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790DE-B029-79A3-98C1-3B02AC6A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br>
              <a:rPr lang="en-IN" dirty="0"/>
            </a:br>
            <a:r>
              <a:rPr lang="en-IN" dirty="0"/>
              <a:t>What about the ST elevation?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D6A6D-85D6-C33A-7C90-E22F38E53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4" y="1465006"/>
            <a:ext cx="11723957" cy="5392994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Appropriate discordance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refers to the fact that abnormal depolarisation should be followed by abnormal repolarisation, which appears discordant to the preceding QRS complex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Lateral leads with tall, broad R waves will often have associated ST-segment depression and T-wave inversion, and those with deep S waves can have an allowable amount of ST elevation that does not indicate ischaemia (generally viewed as &lt; 25% of the size of the preceding S wave)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 </a:t>
            </a:r>
            <a:r>
              <a:rPr lang="en-I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concordant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ST segment change is concerning for ischaemia. </a:t>
            </a:r>
            <a:br>
              <a:rPr lang="en-IN" dirty="0"/>
            </a:b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92429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251AF-F473-7909-573A-F28831B4C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Causes of Left Bundle Branch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8132-B64F-B1B8-1BEA-5C3C0B1D1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5352654" cy="4288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unusual for LBBB to exist in the absence of organic disease. Causes are varied and include: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Aortic stenosis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Ischaemic heart disease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Hypertension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Dilated cardiomyopathy</a:t>
            </a:r>
            <a:endParaRPr lang="en-I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Anterior MI</a:t>
            </a:r>
            <a:endParaRPr lang="en-I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IN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Lenègre</a:t>
            </a: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-Lev disease</a:t>
            </a: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primary degenerative disease (fibrosis) of the conducting system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Hyperkalaemia</a:t>
            </a:r>
            <a:endParaRPr lang="en-I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I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Digoxin toxicity</a:t>
            </a:r>
            <a:endParaRPr lang="en-I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80FDFF-DC30-ED48-C063-14D7F0524D42}"/>
              </a:ext>
            </a:extLst>
          </p:cNvPr>
          <p:cNvSpPr/>
          <p:nvPr/>
        </p:nvSpPr>
        <p:spPr>
          <a:xfrm>
            <a:off x="7000568" y="2035277"/>
            <a:ext cx="4306529" cy="44343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LBBB in the context of chest pain was once considered a “STEMI-equivalent” and part of the criteria for thrombolysis. However, more up-to-date data suggests that chest pain patients with new LBBB have little increased risk of acute myocardial infarction at the time of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566504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A296E-1850-0388-83FB-8A998BBFD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SGARBOSSA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A114D-D6C5-3859-3B94-5DDE704D0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I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patients with </a:t>
            </a:r>
            <a:r>
              <a:rPr lang="en-IN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left bundle branch block</a:t>
            </a:r>
            <a:r>
              <a:rPr lang="en-IN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(LBBB) or </a:t>
            </a:r>
            <a:r>
              <a:rPr lang="en-IN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ventricular paced rhythm</a:t>
            </a:r>
            <a:r>
              <a:rPr lang="en-I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infarct diagnosis based on the ECG can be difficult</a:t>
            </a:r>
          </a:p>
          <a:p>
            <a:pPr lvl="0"/>
            <a:r>
              <a:rPr lang="en-I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Abnormal depolarisation should be followed by abnormal repolarisation, manifesting as ST-segment and T-wave deviations that do not necessarily indicate acute ischaemia (“appropriate discordance”)</a:t>
            </a:r>
          </a:p>
          <a:p>
            <a:pPr lvl="0"/>
            <a:r>
              <a:rPr lang="en-I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1996, </a:t>
            </a:r>
            <a:r>
              <a:rPr lang="en-IN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Elena B Sgarbossa</a:t>
            </a:r>
            <a:r>
              <a:rPr lang="en-IN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described criteria to assist clinicians to diagnose infarction in the setting of LBBB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4572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C23C9-DE6B-5692-A531-B4D1A1D2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Original Sgarbossa Criteria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BF142-73D1-6297-2F89-F57FC4C2E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18" y="1825064"/>
            <a:ext cx="11969764" cy="49395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 </a:t>
            </a:r>
            <a:r>
              <a:rPr lang="en-I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criteria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used to diagnose infarction in patients with LBBB are: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Concordant ST elevation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1mm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leads with a positive QRS complex (score 5)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Concordant ST depression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1 mm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V1-V3 (score 3)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Excessively discordant ST elevation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5 mm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leads with a -ve QRS complex (score 2)</a:t>
            </a:r>
          </a:p>
          <a:p>
            <a:r>
              <a:rPr lang="en-I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criteria are specific, but not sensitive (36%) for myocardial infarction. </a:t>
            </a:r>
          </a:p>
          <a:p>
            <a:r>
              <a:rPr lang="en-I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total score of ≥ 3 is reported to have a specificity of 90% for diagnosing myocardial infarction.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right ventricular pacing the ECG also shows left bundle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brach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block and the above rules also apply for the diagnosis of myocardial infarction during pacing, however they are less specific.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6769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1DD1-4079-C9A1-865A-1F6C9334D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Smith-Modified Sgarbossa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BC66B-065B-E166-C897-5513C8D9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4" y="1877961"/>
            <a:ext cx="11690555" cy="4980039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important change is the modification of the rule for 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excessive discordance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 of a 5 mm cutoff for excessive discordance was arbitrary and non-specific — for example, patients with LBBB and large voltages will commonly have ST deviations &gt; 5 mm in the absence of ischaemia. The modified rule is positive for “STEMI” if there is discordant ST elevation with amplitude &gt; 25% of the depth of the preceding S-wave.</a:t>
            </a:r>
          </a:p>
          <a:p>
            <a:pPr marL="0" indent="0">
              <a:buNone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Smith-Modified Sgarbossa Criteria: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Concordant ST elevation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≥ 1 mm in ≥ 1 lead</a:t>
            </a: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Concordant ST depression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≥ 1 mm in ≥ 1 lead of V1-V3</a:t>
            </a:r>
          </a:p>
          <a:p>
            <a:pPr lvl="0"/>
            <a:r>
              <a:rPr lang="en-I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Proportionally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excessive discordant STE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≥ 1 lead anywhere with ≥ 1 mm STE, as defined by ≥ 25% of the depth of the preceding S-wave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05475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ADE31-62C2-5F2F-76D2-45317A46F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9" name="Content Placeholder 8" descr="Sgarbossa criteria T-wave_discordance">
            <a:extLst>
              <a:ext uri="{FF2B5EF4-FFF2-40B4-BE49-F238E27FC236}">
                <a16:creationId xmlns:a16="http://schemas.microsoft.com/office/drawing/2014/main" id="{78896FE7-10AD-D376-8755-07994CA516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283" y="1957514"/>
            <a:ext cx="5027615" cy="4287838"/>
          </a:xfrm>
          <a:prstGeom prst="rect">
            <a:avLst/>
          </a:prstGeom>
        </p:spPr>
      </p:pic>
      <p:pic>
        <p:nvPicPr>
          <p:cNvPr id="11" name="Picture 10" descr="Sgarbossa criteria LBBB Paced rhythm">
            <a:extLst>
              <a:ext uri="{FF2B5EF4-FFF2-40B4-BE49-F238E27FC236}">
                <a16:creationId xmlns:a16="http://schemas.microsoft.com/office/drawing/2014/main" id="{D7C317ED-4E41-8017-3671-30FB632D8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848" y="1957514"/>
            <a:ext cx="5979633" cy="420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65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65601-8315-FB9E-6F92-5806F779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1E29FD-2FDB-18DC-747C-D6DBAD853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470" b="4283"/>
          <a:stretch>
            <a:fillRect/>
          </a:stretch>
        </p:blipFill>
        <p:spPr>
          <a:xfrm>
            <a:off x="320559" y="377687"/>
            <a:ext cx="11035231" cy="598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69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C98FC-0616-BE9B-47DB-AFB8F657A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 BUNDLE BRANCH BLOCK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73171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11AF0-CAD2-75C4-CB5C-BA03534BB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Definition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22555-D8ED-CBBE-E3F9-50E26D40E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 is a delay or block of conduction within the right bundle branch.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RBBB: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QRS duration 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≥120 ms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RBBB: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QRS duration 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100–119 ms</a:t>
            </a:r>
            <a:r>
              <a:rPr lang="en-IN" dirty="0">
                <a:solidFill>
                  <a:srgbClr val="FF0000"/>
                </a:solidFill>
              </a:rPr>
              <a:t>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2923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0E0E8-3978-E6DF-6495-73EE2F26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ECG Criteria for Complete RBBB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B64E4-6CC5-C610-C8BD-31C1F6644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5598978" cy="4288536"/>
          </a:xfrm>
        </p:spPr>
        <p:txBody>
          <a:bodyPr>
            <a:normAutofit/>
          </a:bodyPr>
          <a:lstStyle/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 ≥120 ms. 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rsR′ pattern in lead V1, with a prominent terminal R′ wave. 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Slurred S wave in leads I and V6.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70F7EC-A73F-74F4-E6F1-5EEBFD266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139696"/>
            <a:ext cx="5775441" cy="392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37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EC53F-2521-C9DD-AF42-C113737D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CBA9A1-5348-315F-EFC3-7DF294DDA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949" b="3236"/>
          <a:stretch>
            <a:fillRect/>
          </a:stretch>
        </p:blipFill>
        <p:spPr>
          <a:xfrm>
            <a:off x="320559" y="308112"/>
            <a:ext cx="11447371" cy="624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77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74C69-83E1-FD97-53C3-7955F2970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Typical ECG Manifestations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A8AFF-973E-AA2F-267D-97110B0B7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470388" cy="4718304"/>
          </a:xfrm>
        </p:spPr>
        <p:txBody>
          <a:bodyPr>
            <a:normAutofit/>
          </a:bodyPr>
          <a:lstStyle/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V1: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Tall, broad, frequently notched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R′ deflection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Leads I, V5 and V6: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Prominent, delayed and widened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wave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complex: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Duration is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≥120 ms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Terminal S wave: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Delayed in leads I, II,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V4–V6.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ST-T changes: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ST-T changes are generally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opposite in direction to the terminal QRS deflection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 and aVR: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 depression with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T-wave inversion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be present. 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Left-oriented leads: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 elevation may occur with an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upright T wave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0938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8EECA-E3A7-642F-28BA-2D012455A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1490B-5E64-EF77-CE0A-2DDC29605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8" y="2139696"/>
            <a:ext cx="11871441" cy="4718304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normal cardiac conduction, impulses travel equally down the left and right bundles, with the septum activated from left to right and the formation of small Q waves in lateral leads</a:t>
            </a:r>
          </a:p>
          <a:p>
            <a:pPr lvl="0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RBBB, the left ventricle is activated normally, thus the early part of the QRS complex correlating to septal depolarisation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unchanged</a:t>
            </a:r>
          </a:p>
          <a:p>
            <a:pPr lvl="0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delayed activation of the right ventricle as depolarisation originates from the left ventricle across the septum. This produces a secondary R wave (R’) in the precordial leads, and a wide, slurred S wave in lateral leads</a:t>
            </a:r>
          </a:p>
          <a:p>
            <a:pPr lvl="0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activation of the left ventricle means that cardiac axis remains normal in isolated RBBB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32036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14264-1451-7C44-4749-55ACF8214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Electrophysiology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C57EB-6C3A-6958-C38A-AB9913D37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8" y="2149642"/>
            <a:ext cx="5775441" cy="4278590"/>
          </a:xfrm>
        </p:spPr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Sequence of conduction in RBBB:</a:t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Left ventricular activation via the left bundle (</a:t>
            </a:r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arrow) occurs normally</a:t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Septal depolarisation (</a:t>
            </a:r>
            <a:r>
              <a:rPr lang="en-IN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yellow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arrows) is thus unaffected, producing a normal early QRS complex</a:t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Activation of the RV originates across the septum. The resultant depolarisation vector </a:t>
            </a:r>
            <a:r>
              <a:rPr lang="en-IN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(red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arrow) produces delayed R waves in leads V1-3, and S waves in lateral leads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985B9C-B4F6-D42D-294A-9E70B8311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76992"/>
            <a:ext cx="5478227" cy="487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93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9D6B-1899-724B-0337-C056A3C4E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Significance of RBBB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F74F1-ACB3-9675-9A7B-5FACBF719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 may occur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in the absence of clinically apparent heart disease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been reported in approximately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0.8–2.9% of healthy individuals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RBBB may also occur with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cardiovascular and pulmonary diseases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conditions include: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Atrial septal defect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embolism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hypertension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structural heart diseases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the significance of RBBB depends on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setting and associated cardiac disease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 in a patient with an underlying cardiovascular disease may indicate a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significant substrate and worse prognosis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316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EC407-22BE-453C-7FE6-8FA10A64C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Causes of Right Bundle Branch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C96F9-FF24-3485-9483-28C9104CA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5" y="1860884"/>
            <a:ext cx="7892716" cy="456734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Right ventricular hypertrophy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/ </a:t>
            </a:r>
            <a:r>
              <a:rPr lang="en-I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pulmonale</a:t>
            </a:r>
          </a:p>
          <a:p>
            <a:pPr lvl="0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Pulmonary embolus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Ischaemic heart disease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Rheumatic heart disease</a:t>
            </a:r>
          </a:p>
          <a:p>
            <a:pPr lvl="0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Congenital heart disease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(e.g. atrial septal defect)</a:t>
            </a:r>
          </a:p>
          <a:p>
            <a:pPr lvl="0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Myocarditis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Cardiomyopathy</a:t>
            </a:r>
            <a:endParaRPr lang="en-I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Lenègre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-Lev disease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primary degenerative disease (fibrosis) of the conducting system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B4D42B-7716-C9AB-A2F3-668586308C67}"/>
              </a:ext>
            </a:extLst>
          </p:cNvPr>
          <p:cNvSpPr/>
          <p:nvPr/>
        </p:nvSpPr>
        <p:spPr>
          <a:xfrm>
            <a:off x="8005012" y="2149642"/>
            <a:ext cx="3569216" cy="4278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increasing literature suggesting that in the context of chest pain, a new RBBB is highly concerning for </a:t>
            </a:r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OMI</a:t>
            </a:r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 potential indication for immediate reperfusion therapy. The right bundle branch is supplied by LAD perforators in most patient populations and thus occlusion of this branch may manifest as a new RBBB +/- LAFB.</a:t>
            </a:r>
          </a:p>
        </p:txBody>
      </p:sp>
    </p:spTree>
    <p:extLst>
      <p:ext uri="{BB962C8B-B14F-4D97-AF65-F5344CB8AC3E}">
        <p14:creationId xmlns:p14="http://schemas.microsoft.com/office/powerpoint/2010/main" val="1876656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C9E7-39DD-0B93-FA5A-9A7E68A28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Significance of Anatomical Length of the Right Bundle Branch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B7450-0728-E875-7B4F-B69212B18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8" y="2139696"/>
            <a:ext cx="11630809" cy="4718304"/>
          </a:xfrm>
        </p:spPr>
        <p:txBody>
          <a:bodyPr>
            <a:normAutofit/>
          </a:bodyPr>
          <a:lstStyle/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right bundle branch is approximately 40 mm long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conduction velocity in the right bundle is approximately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m/s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conduction through the right bundle normally takes about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ms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conduction velocity decreases by only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cm/s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conduction time increases by approximately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ms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slowing of conduction can progressively increase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conduction velocity of approximately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20–30 cm/s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produce a QRS duration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90–110 ms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further slowing, the QRS duration may increase to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≥120 ms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resulting 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RBBB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even a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reduction in conduction velocity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produce a significant increase in QRS duration</a:t>
            </a:r>
            <a:r>
              <a:rPr lang="en-IN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3570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10252-D146-B74A-DE40-C8082B3AD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ST Segment and T-Wave Changes in RBBB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5C384-DCE8-2C9E-AC00-62CFB125C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8" y="2139696"/>
            <a:ext cx="11871441" cy="47183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Uncomplicated RBBB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segment and T wave show secondary repolarization changes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changes are generally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opposite in direction to the terminal QRS deflection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right-sided leads such as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terminal QRS is positive because of the R′ wave.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Therefore: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segment → depressed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wave → inverted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left-sided leads such as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V6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terminal QRS is predominantly negative because of the wide S wave.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Therefore: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segment → elevated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wave → upright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changes due to abnormal ventricular depolarization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rather than primary myocardial ischemia.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136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BF702-0002-F198-F536-B81CA88FF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Incomplete RBBB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0A696-3274-0FDA-1714-292B8AFB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RBBB may occur without obvious structural heart disease.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ECG may initially show only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subtle changes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earliest manifestation may be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diminution of the S wave in V2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increasing delay in right bundle conduction: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terminal R wave becomes more prominent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terminal R wave becomes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slurred or notched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ECG progressively approaches the pattern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RBBB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diagnosis of incomplete RBBB should therefore be interpreted according to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context and underlying pathology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17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1957E-4FC6-90FF-1DFF-ECBDB4D1A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D01D7B-67FA-2619-3F13-4CC402366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900" b="3791"/>
          <a:stretch>
            <a:fillRect/>
          </a:stretch>
        </p:blipFill>
        <p:spPr>
          <a:xfrm>
            <a:off x="320559" y="407504"/>
            <a:ext cx="11467250" cy="627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33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9EAAE-299F-C1B5-3D75-46E7B89C3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Fascicular blocks</a:t>
            </a:r>
          </a:p>
        </p:txBody>
      </p:sp>
    </p:spTree>
    <p:extLst>
      <p:ext uri="{BB962C8B-B14F-4D97-AF65-F5344CB8AC3E}">
        <p14:creationId xmlns:p14="http://schemas.microsoft.com/office/powerpoint/2010/main" val="3264970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C83C8-7E52-C488-FAB6-759F98406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LEFT BUNDLE BRANCH BLOCK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C14B2D-D333-ED13-AED6-6DEFB1DA15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29301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ABBE4-4F81-A10D-3352-82DF09FF1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Fascicular Block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6AB9A-D85E-29EB-759E-79891090F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Fascicular block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delay or interruption of conduction within one of the major divisions/fascicles of the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bundle branch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 fascicles are: </a:t>
            </a:r>
          </a:p>
          <a:p>
            <a:pPr lvl="1"/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anterior fascicle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posterior fascicle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septal fascicle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described as an additional fascicle in some models. </a:t>
            </a:r>
          </a:p>
          <a:p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007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0EF5-75BD-6546-ED50-CFFC54F47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FASCICLE ANATOMY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84072-1B23-DCEF-D240-4418C8DE1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8" y="2139696"/>
            <a:ext cx="11566641" cy="4590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left bundle branch divides into two major divisions: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Anterosuperior division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anteriorly and superiorly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Activates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anterolateral LV wall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Posteroinferior division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inferiorly and posteriorly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Activates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diaphragmatic/inferior LV wall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anatomical point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peripheral fibers of the two divisions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anastomose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forming a network with rapid conduction properties.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002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52407-6732-E664-AEED-9304C156F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320" y="914400"/>
            <a:ext cx="11779771" cy="5943600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anterosuperior fascicle is more susceptible to interruption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the posteroinferior fascicle.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Anterosuperior fascicle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Relatively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and thin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Posteroinferior fascicle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Relatively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and thick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supply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Posteroinferior division has a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blood supply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Anterosuperior division has a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blood supply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mainly from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septal branches of the LAD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anterosuperior division is located close to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aortic valve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may therefore be involved in disease affecting the aortic valve. 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implication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is much more common than LPFB.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337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0B715-4A18-6D31-2AF5-558BAD3098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Left anterior fascicular block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2335E2-C3F2-E943-9155-CB41606622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387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181A0-CFCB-E155-A3C8-855515C3C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Left Anterior Fascicular Block (LAFB)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1F78-D070-73A3-9C7A-960F3A264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occurs when conduction is delayed or interrupted in the anterosuperior division of the left bundle branch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Activation is preferentially transmitted through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posteroinferior fascicle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ventricular activation therefore proceeds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inferiorly and to the right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Subsequently, activation spreads toward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and superior regions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overall QRS vector shifts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superiorly and leftward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→ superior + leftward QRS axis → Left Axis Deviation.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3973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913F9-5CB8-DCA2-2ADE-BB2B958B6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Left Anterior Fascicular Block (LAFB) • LITFL • ECG Library Diagnosis">
            <a:extLst>
              <a:ext uri="{FF2B5EF4-FFF2-40B4-BE49-F238E27FC236}">
                <a16:creationId xmlns:a16="http://schemas.microsoft.com/office/drawing/2014/main" id="{C086D48B-91B2-77CA-749C-AAE96C251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668" y="612648"/>
            <a:ext cx="12177672" cy="558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33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61D26-5341-422B-6068-24BDD6639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Mechanism of LAFB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8D4D2-3014-F82D-D139-160B957F6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conduction-&gt;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Activation spreads through both major divisions of the left bundle.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LAFB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anterior fascicle is blocked.</a:t>
            </a:r>
          </a:p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Activation proceeds mainly through the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posteroinferior fascicle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Initial activation is directed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inferiorly and to the right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Later activation spreads toward the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and superior LV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Net QRS axis shifts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leftward and superiorly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does not primarily widen the QRS; it changes the direction of ventricular activation.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2083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A6FBF-E648-F558-48FF-A4E1D7985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ECG Characteristics of LAFB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546CD-0B43-E099-2144-F1308C672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60" y="1933731"/>
            <a:ext cx="5626833" cy="4811843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axis deviation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 QRS axis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−30° or more negative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more advanced LAFB, the axis may be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−45° to −60° or beyond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Prominent initial inferiorly/rightward vector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waves in leads I and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waves in II, III and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Delayed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intrinsicoid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deflection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 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CE0A58-77E5-1629-E210-E2FCF2E77F06}"/>
              </a:ext>
            </a:extLst>
          </p:cNvPr>
          <p:cNvSpPr txBox="1">
            <a:spLocks/>
          </p:cNvSpPr>
          <p:nvPr/>
        </p:nvSpPr>
        <p:spPr>
          <a:xfrm>
            <a:off x="6244609" y="1933731"/>
            <a:ext cx="5626833" cy="4605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Slight slurring or irregularity of QRS limbs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 is normal or only minimally prolonged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895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885B6-BC24-FBC4-9E48-D51F49082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LAFB: The Classic ECG Pattern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5A834-01CB-AB96-F6CE-A96C518ED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and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III,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Therefore:</a:t>
            </a:r>
          </a:p>
          <a:p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I/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inferior leads + LAD = LAFB</a:t>
            </a:r>
          </a:p>
          <a:p>
            <a:pPr marL="0" indent="0">
              <a:buNone/>
            </a:pPr>
            <a:b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5645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CCA77-BD98-E11D-C50A-31FA13C36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PRODUCE </a:t>
            </a:r>
            <a:r>
              <a:rPr lang="en-IN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n-IN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 AND AVL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457AF-4CE6-DF23-E432-6A9FD8A33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7" y="1903750"/>
            <a:ext cx="11871443" cy="4954249"/>
          </a:xfrm>
        </p:spPr>
        <p:txBody>
          <a:bodyPr>
            <a:no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20 ms vector is directed inferiorly and to the right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 and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vector moves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away from these leads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Initial negative deflection</a:t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wave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the major QRS forces move toward the left lateral leads.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Large positive deflection</a:t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wave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Therefore: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I/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pattern</a:t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33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BC8A5-7136-574E-7428-3DC5FD7F9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12648"/>
            <a:ext cx="11664964" cy="1106424"/>
          </a:xfrm>
        </p:spPr>
        <p:txBody>
          <a:bodyPr>
            <a:normAutofit/>
          </a:bodyPr>
          <a:lstStyle/>
          <a:p>
            <a:r>
              <a:rPr lang="en-IN" b="1" dirty="0"/>
              <a:t>ECG Diagnostic criteria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CE8B8-3118-D34C-FEF7-079A9F91A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900" y="1864393"/>
            <a:ext cx="11253668" cy="4288536"/>
          </a:xfrm>
        </p:spPr>
        <p:txBody>
          <a:bodyPr/>
          <a:lstStyle/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 </a:t>
            </a:r>
            <a:r>
              <a:rPr lang="en-IN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 120ms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 S wave in V1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 monophasic R wave in lateral leads (I, aVL, V5-6)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Absence of Q waves in lateral leads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Prolonged R wave peak time </a:t>
            </a:r>
            <a:r>
              <a:rPr lang="en-IN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60ms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leads V5-6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85879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BFE8E-FB72-FE74-C266-82CA0C7A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PRODUCE </a:t>
            </a:r>
            <a:r>
              <a:rPr lang="en-IN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IN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INFERIOR LEADS?</a:t>
            </a:r>
            <a:endParaRPr lang="en-IN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1EABA-2FC9-7251-AB7A-24C44DE67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87" y="1956816"/>
            <a:ext cx="11253668" cy="4288536"/>
          </a:xfrm>
        </p:spPr>
        <p:txBody>
          <a:bodyPr>
            <a:no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activation vector is directed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inferiorly and to the right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it moves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 the inferior leads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Initial positive deflection</a:t>
            </a:r>
            <a:b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wave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dominant later forces move superiorly.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Terminal negative deflection</a:t>
            </a:r>
            <a:b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wave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Therefore: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III,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pattern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794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BA32-DFD0-608A-C989-08B4B49AE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LAFB: QRS Axis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417D0-0B16-C58B-425E-1ACEB1C2F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19072"/>
            <a:ext cx="12192000" cy="5026502"/>
          </a:xfrm>
        </p:spPr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QRS axis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 approximately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−30° to +90°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axis shifts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superiorly and leftward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Mild LAFB → approximately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−30°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advanced LAFB → may reach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−45° to −60° or more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094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063B5-D63E-9818-3864-86D85614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Differential: Left Axis Deviation ≠ LAFB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A45D1-9249-5802-5D6E-B92528787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include: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 wall myocardial infarction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forms of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Wolff–Parkinson–White syndrome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Pacing from the ventricular apex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Ectopic ventricular rhythm from the LV apex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 obstructive airway disease (rare)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Congenital heart disease (endocardial cushion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defects,TA,Hypoplastic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right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ventricle,single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ventricle,corrected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TGA)</a:t>
            </a:r>
          </a:p>
          <a:p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point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LAD is not synonymous with LAFB.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morphology and clinical context must support the diagnosis.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7088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0FFFA-E0B5-9C43-77F7-F2A7DBEC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LAFB and LV Hypertrophy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08715-D975-0DC9-D94B-0DE52A1F7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5"/>
            <a:ext cx="11458486" cy="4605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diagnostic pitfall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causes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spatial reorientation of QRS forces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can increase QRS amplitudes in the frontal plane.</a:t>
            </a:r>
          </a:p>
          <a:p>
            <a:pPr marL="0" indent="0">
              <a:buNone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Therefore: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of LVH using limb-lead voltage criteria becomes more difficult.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 wave in V6 may be reduced.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LAFB can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mask LVH in the chest leads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may result 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underdiagnosis of LVH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message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LAFB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alter QRS voltage enough to interfere with conventional LVH criteria.</a:t>
            </a:r>
            <a:br>
              <a:rPr lang="en-IN" sz="2000" dirty="0"/>
            </a:br>
            <a:endParaRPr lang="en-IN" sz="2000" dirty="0"/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218907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116A-58DE-0838-784C-59852E91B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Clinical Significance of LAFB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2601D-289F-F4B1-385F-909231063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IN" b="1" dirty="0"/>
              <a:t>LAFB may occur with: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Ischemic heart disease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 hypertension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Cardiomyopathy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Aortic valve disease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Degenerative conduction system disease </a:t>
            </a:r>
          </a:p>
          <a:p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04773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38349-187A-D82D-EAD3-E4956272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concept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22162-ACCF-81E8-386B-6A6CFC7D3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LAFB is not necessarily associated with structural heart disease.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in an older patient or a patient with other conduction abnormalities, it may reflect 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underlying conduction-system fibrosis or structural heart disease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2748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47221-A2CF-B9BE-0D83-870A487E3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LEFT POSTERIOR FASCICULAR BOCK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8A16CA-25EB-62F1-F8F3-C85129F6D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44739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07019-0DA2-8064-60D5-7B5E9BE2F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D91A3-810A-8F1C-5925-66000B02F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Conduction delay/block in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posteroinferior division of the left bundle branch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rare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fascicular block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Activation occurs predominantly through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anterior fascicle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axis deviation (RAD)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088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8E44A-9551-31AE-CF62-102B52292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Why Does LPFB Cause RAD?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2C0DE-68E4-1096-29B3-FC1EFE14F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Posterior fascicle is blocked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Impulse travels predominantly through the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anterior fascicle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ventricular activation is directed: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Superiorly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Leftward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 approximately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−50°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Subsequent ventricular activation is directed predominantly: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Inferiorly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Rightward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→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axis deviation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11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94975-784E-6B88-842C-EEABA85FC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Left Posterior Fascicular Block (LPFB) • LITFL • ECG Library Diagnosis">
            <a:extLst>
              <a:ext uri="{FF2B5EF4-FFF2-40B4-BE49-F238E27FC236}">
                <a16:creationId xmlns:a16="http://schemas.microsoft.com/office/drawing/2014/main" id="{3681B62E-EA56-A9AC-5C38-3B944E08C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558" y="521430"/>
            <a:ext cx="10900719" cy="640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1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ft-Bundle-Branch-Block-LBBB ECG-Strip LITFL">
            <a:extLst>
              <a:ext uri="{FF2B5EF4-FFF2-40B4-BE49-F238E27FC236}">
                <a16:creationId xmlns:a16="http://schemas.microsoft.com/office/drawing/2014/main" id="{9E107814-7F6A-01F7-7F61-1BD857BDF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17" y="204096"/>
            <a:ext cx="10567365" cy="64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546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6711-3F3D-EF2A-F5DA-71F4D67FB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BD6B4-5CBE-578C-E2C4-1260F612D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PFB produces: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axis deviation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mean frontal-plane QRS axis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Superior and leftward deviation of the initial QRS vector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repolarization/T-wave changes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98530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E14C9-8153-6203-227D-8DD6FC08B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QRS Vector in LPFB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8CF6D-D6C1-1AE2-4693-6D5E6DED3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QRS vector is directed: </a:t>
            </a:r>
          </a:p>
          <a:p>
            <a:pPr lvl="1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Superiorly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left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−50°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Produces: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waves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II, III and 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initial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wave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lead I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Subsequent dominant forces are directed inferiorly/rightward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tall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waves in inferior leads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8255925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95D85-6568-FC83-23B1-A246F6380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Effects on Individual Leads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0F21D-0EBC-0075-38E9-CC679E8C9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I &amp;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Predominantly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negative QRS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Leads II, III &amp;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Predominantly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positive QRS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wave usually tallest in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III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05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24F2B-7317-7A69-7D46-A2A999537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Effects on T Wave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89DDC-3C6F-968B-690A-5B6B08399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LPFB produces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repolarization changes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T-wave vector tends to deviate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away from the main QRS vector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T-wave vector is approximately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−30°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ECG:</a:t>
            </a:r>
            <a:endParaRPr lang="en-IN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Low-to-inverted T waves in: </a:t>
            </a:r>
          </a:p>
          <a:p>
            <a:pPr lvl="1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Upright T wave in lead I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6546963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09AA7-50DA-0D84-27AD-6094328C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QRS DURATION AND AXIS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5ECCE-ADF6-B997-B14B-779719E11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 normal or minimally increased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axis deviation </a:t>
            </a:r>
          </a:p>
          <a:p>
            <a:pPr lvl="0"/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complexes in leads I and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complexes in leads II, III and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endParaRPr lang="en-IN" dirty="0"/>
          </a:p>
          <a:p>
            <a:pPr marL="0" indent="0">
              <a:buNone/>
            </a:pPr>
            <a:r>
              <a:rPr lang="en-IN" b="1" u="sng" dirty="0"/>
              <a:t>Important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 alone is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sufficient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diagnosis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causes of RAD must be excluded 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15437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3F0E8-5BE0-0B11-535B-3313FA5E0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Why Is LPFB Rare?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4B2B6-255F-D74F-AB5F-73C6458BE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posterior fascicle is: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Thick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Relatively well vascularized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blood supply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it is relatively resistant to ischemic injury </a:t>
            </a:r>
          </a:p>
          <a:p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Hence:LAFB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common → LPFB is rare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31032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F1303-8EDD-3824-B591-E2C8FF9E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Clinical Significance of LPFB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EC143-04EC-FA45-23CB-529F7E8D7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526884" cy="3734330"/>
          </a:xfrm>
        </p:spPr>
        <p:txBody>
          <a:bodyPr>
            <a:no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LPFB is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uncommon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prompt consideration of underlying cardiac disease </a:t>
            </a:r>
          </a:p>
          <a:p>
            <a:pPr lvl="0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associations: </a:t>
            </a:r>
          </a:p>
          <a:p>
            <a:pPr lvl="1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Ischemic heart disease </a:t>
            </a:r>
          </a:p>
          <a:p>
            <a:pPr lvl="1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Myocardial infarction </a:t>
            </a:r>
          </a:p>
          <a:p>
            <a:pPr lvl="1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Cardiomyopathy </a:t>
            </a:r>
          </a:p>
          <a:p>
            <a:pPr lvl="1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Conduction-system fibrosis/degeneration 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806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2A46-9705-14FB-00DC-AEA70494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LPFB + RBBB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7ADC0-F28B-19D8-97B4-2E853F6A2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BIFASCICULAR BLOCK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 → right bundle affected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LPFB → left posterior fascicle affected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Remaining major pathway: </a:t>
            </a:r>
          </a:p>
          <a:p>
            <a:pPr lvl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anterior fascicle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importance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Indicates more extensive conduction-system disease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progress to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AV block/complete heart block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 important in patients with structural heart disease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43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538E6-0DCD-CC18-CD02-39BE96379E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LEFT SEPTAL FASCICULAR BLOCK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FFC724-CF70-CE0C-D511-FD377ED47C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27269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9BB71-0598-B1F4-4ED2-DE3AEA991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2B4B6-EC5B-42AF-2084-AC7991B75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Delay/block in conduction through the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septal fascicle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Affects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septal activation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Septal activation normally contributes to the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35–40 ms of QRS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QRS duration may remain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or minimally increased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297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1FDAE-C594-0256-A5D4-778941130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Electrophysiology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51CA4-D28C-852B-911F-DB9D60701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1719072"/>
            <a:ext cx="11446408" cy="4709160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cardiac conduction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impulses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travel equally down the left and right bundles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with the septum activated from left to right and the formation of small Q waves in lateral leads</a:t>
            </a: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LBBB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conduction delay means that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impulses travel first via the right bundle branch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RV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then to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LV via the septum</a:t>
            </a: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Septal activation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thus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reversed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eliminating lateral Q waves</a:t>
            </a:r>
          </a:p>
          <a:p>
            <a:pPr lvl="0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depolarisation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to left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ventricle produces tall R waves in lateral leads (I, V5-6) and deep S waves in the right precordial leads (V1-3). The delay between activation of the RV and LV produces the characteristic “M-shaped” R wave seen in lateral leads</a:t>
            </a:r>
          </a:p>
          <a:p>
            <a:pPr lvl="0"/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Delayed overall conduction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to the LV extends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 to ≥ 120 ms</a:t>
            </a:r>
          </a:p>
        </p:txBody>
      </p:sp>
    </p:spTree>
    <p:extLst>
      <p:ext uri="{BB962C8B-B14F-4D97-AF65-F5344CB8AC3E}">
        <p14:creationId xmlns:p14="http://schemas.microsoft.com/office/powerpoint/2010/main" val="6673066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4371F-295E-E778-6BDD-3DAB869C1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Left septal fascicular block: Evidence, causes, and diagnostic criteria -  ScienceDirect">
            <a:extLst>
              <a:ext uri="{FF2B5EF4-FFF2-40B4-BE49-F238E27FC236}">
                <a16:creationId xmlns:a16="http://schemas.microsoft.com/office/drawing/2014/main" id="{3378964F-4350-074A-48DF-5E1DCCBEA1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9" y="418323"/>
            <a:ext cx="10505662" cy="623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99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F38BF-ED28-8DDF-5D71-84FF6C3B1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ECG Effects of LSFB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69BC2-6C63-F93F-333A-82A63A794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0910658" cy="2879565"/>
          </a:xfrm>
        </p:spPr>
        <p:txBody>
          <a:bodyPr>
            <a:noAutofit/>
          </a:bodyPr>
          <a:lstStyle/>
          <a:p>
            <a:pPr lvl="0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normal septal q waves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Prominent anterior forces </a:t>
            </a:r>
          </a:p>
          <a:p>
            <a:pPr lvl="0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Prominent R waves in V1–V3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Attenuated S waves in right precordial leads </a:t>
            </a:r>
          </a:p>
          <a:p>
            <a:pPr lvl="0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axis usually 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 usually 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normal/minimally increased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668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35A72-AC91-45D7-3E1C-CB76A2EBD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 Criteria for LSFB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91BF3-3FAF-B37F-EFCE-338ADD7D2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QRS duration normal or minimally increased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QRS axis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Prominent R waves in V1–V3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septal q waves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q waves in V1 and V2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exclusion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causes of prominent R waves in V1–V3 must be excluded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BF01B4-BD91-0730-7A33-1D22AC9F5F25}"/>
              </a:ext>
            </a:extLst>
          </p:cNvPr>
          <p:cNvSpPr/>
          <p:nvPr/>
        </p:nvSpPr>
        <p:spPr>
          <a:xfrm>
            <a:off x="6689035" y="1848678"/>
            <a:ext cx="5059017" cy="47608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dirty="0"/>
              <a:t>Causes/Associations of LSFB</a:t>
            </a:r>
          </a:p>
          <a:p>
            <a:r>
              <a:rPr lang="en-IN" dirty="0"/>
              <a:t>May be associated with: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/>
              <a:t>Coronary artery disease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/>
              <a:t>Cardiomyopathy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/>
              <a:t>Diabetes mellitus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N" dirty="0"/>
              <a:t>Chagas disease</a:t>
            </a:r>
          </a:p>
        </p:txBody>
      </p:sp>
    </p:spTree>
    <p:extLst>
      <p:ext uri="{BB962C8B-B14F-4D97-AF65-F5344CB8AC3E}">
        <p14:creationId xmlns:p14="http://schemas.microsoft.com/office/powerpoint/2010/main" val="12592302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71EAC-F754-690C-D1E5-744E7691A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mcq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8091F-ED0F-0D4A-D891-17D405F2A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IN" dirty="0"/>
              <a:t>A patient has an ECG showing QRS duration of 92 ms, QRS axis of −55°, </a:t>
            </a:r>
            <a:r>
              <a:rPr lang="en-IN" dirty="0" err="1"/>
              <a:t>qR</a:t>
            </a:r>
            <a:r>
              <a:rPr lang="en-IN" dirty="0"/>
              <a:t> complexes in leads I and </a:t>
            </a:r>
            <a:r>
              <a:rPr lang="en-IN" dirty="0" err="1"/>
              <a:t>aVL</a:t>
            </a:r>
            <a:r>
              <a:rPr lang="en-IN" dirty="0"/>
              <a:t>, and </a:t>
            </a:r>
            <a:r>
              <a:rPr lang="en-IN" dirty="0" err="1"/>
              <a:t>rS</a:t>
            </a:r>
            <a:r>
              <a:rPr lang="en-IN" dirty="0"/>
              <a:t> complexes in II, III and </a:t>
            </a:r>
            <a:r>
              <a:rPr lang="en-IN" dirty="0" err="1"/>
              <a:t>aVF</a:t>
            </a:r>
            <a:r>
              <a:rPr lang="en-IN" dirty="0"/>
              <a:t>. Which conduction abnormality is most likely?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0" indent="0">
              <a:buNone/>
            </a:pPr>
            <a:r>
              <a:rPr lang="en-IN" dirty="0"/>
              <a:t>A. Left posterior fascicular block</a:t>
            </a:r>
            <a:br>
              <a:rPr lang="en-IN" dirty="0"/>
            </a:br>
            <a:r>
              <a:rPr lang="en-IN" dirty="0"/>
              <a:t>B. Left anterior fascicular block</a:t>
            </a:r>
            <a:br>
              <a:rPr lang="en-IN" dirty="0"/>
            </a:br>
            <a:r>
              <a:rPr lang="en-IN" dirty="0"/>
              <a:t>C. Right bundle branch block</a:t>
            </a:r>
            <a:br>
              <a:rPr lang="en-IN" dirty="0"/>
            </a:br>
            <a:r>
              <a:rPr lang="en-IN" dirty="0"/>
              <a:t>D. Left septal fascicular block</a:t>
            </a:r>
          </a:p>
          <a:p>
            <a:pPr marL="0" indent="0">
              <a:buNone/>
            </a:pPr>
            <a:r>
              <a:rPr lang="en-IN" b="1" dirty="0"/>
              <a:t>Answer: B. Left anterior fascicular block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3458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E9E75-7700-F831-E89A-E9272572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MCQ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77A14-EA77-E5B9-BA31-3BCEBD688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367858" cy="4628852"/>
          </a:xfrm>
        </p:spPr>
        <p:txBody>
          <a:bodyPr>
            <a:normAutofit fontScale="70000" lnSpcReduction="20000"/>
          </a:bodyPr>
          <a:lstStyle/>
          <a:p>
            <a:r>
              <a:rPr lang="en-IN" dirty="0"/>
              <a:t>A 72-year-old man with previous anterior MI has an ECG showing: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/>
              <a:t>QRS duration 132 ms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/>
              <a:t>rsR′ in V1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/>
              <a:t>Broad S wave in V6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/>
              <a:t>QRS axis −55°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 err="1"/>
              <a:t>rS</a:t>
            </a:r>
            <a:r>
              <a:rPr lang="en-IN" dirty="0"/>
              <a:t> complexes in II, III and </a:t>
            </a:r>
            <a:r>
              <a:rPr lang="en-IN" dirty="0" err="1"/>
              <a:t>aVF</a:t>
            </a:r>
            <a:r>
              <a:rPr lang="en-IN" dirty="0"/>
              <a:t>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dirty="0" err="1"/>
              <a:t>qR</a:t>
            </a:r>
            <a:r>
              <a:rPr lang="en-IN" dirty="0"/>
              <a:t> complexes in I and </a:t>
            </a:r>
            <a:r>
              <a:rPr lang="en-IN" dirty="0" err="1"/>
              <a:t>aVL</a:t>
            </a:r>
            <a:r>
              <a:rPr lang="en-IN" dirty="0"/>
              <a:t> </a:t>
            </a:r>
          </a:p>
          <a:p>
            <a:r>
              <a:rPr lang="en-IN" dirty="0"/>
              <a:t>What is the diagnosis?</a:t>
            </a:r>
          </a:p>
          <a:p>
            <a:pPr marL="342900" indent="-342900">
              <a:buFont typeface="+mj-lt"/>
              <a:buAutoNum type="alphaUcPeriod"/>
            </a:pPr>
            <a:r>
              <a:rPr lang="en-IN" dirty="0"/>
              <a:t>RBBB alone</a:t>
            </a:r>
          </a:p>
          <a:p>
            <a:pPr marL="342900" indent="-342900">
              <a:buFont typeface="+mj-lt"/>
              <a:buAutoNum type="alphaUcPeriod"/>
            </a:pPr>
            <a:r>
              <a:rPr lang="en-IN" dirty="0"/>
              <a:t>LBBB</a:t>
            </a:r>
          </a:p>
          <a:p>
            <a:pPr marL="342900" indent="-342900">
              <a:buFont typeface="+mj-lt"/>
              <a:buAutoNum type="alphaUcPeriod"/>
            </a:pPr>
            <a:r>
              <a:rPr lang="en-IN" dirty="0"/>
              <a:t> RBBB + LPFB</a:t>
            </a:r>
          </a:p>
          <a:p>
            <a:pPr marL="342900" indent="-342900">
              <a:buFont typeface="+mj-lt"/>
              <a:buAutoNum type="alphaUcPeriod"/>
            </a:pPr>
            <a:r>
              <a:rPr lang="en-IN" dirty="0"/>
              <a:t>RBBB + LAFB</a:t>
            </a:r>
          </a:p>
          <a:p>
            <a:pPr marL="342900" indent="-342900">
              <a:buFont typeface="+mj-lt"/>
              <a:buAutoNum type="alphaUcPeriod"/>
            </a:pPr>
            <a:r>
              <a:rPr lang="en-IN" dirty="0"/>
              <a:t>LAFB alone</a:t>
            </a:r>
          </a:p>
          <a:p>
            <a:pPr marL="0" indent="0">
              <a:buNone/>
            </a:pPr>
            <a:r>
              <a:rPr lang="en-IN" dirty="0"/>
              <a:t>ANS</a:t>
            </a:r>
            <a:r>
              <a:rPr lang="en-IN" dirty="0">
                <a:sym typeface="Wingdings" panose="05000000000000000000" pitchFamily="2" charset="2"/>
              </a:rPr>
              <a:t>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 + LAFB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45278-F349-4FF0-0FAE-E6B54AAB6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371" y="2454926"/>
            <a:ext cx="6602786" cy="365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31FC0-312A-34CE-8CEB-CB86B180D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MCQ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A86E3-1730-4298-AA1C-3770A3C6E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 58-year-old patient has isolated RAD with suspected LPFB. Which anatomical feature makes isolated LPFB relatively uncommon?</a:t>
            </a:r>
          </a:p>
          <a:p>
            <a:pPr marL="0" indent="0">
              <a:buNone/>
            </a:pPr>
            <a:r>
              <a:rPr lang="en-IN" dirty="0"/>
              <a:t>A. Posterior fascicle is long and thin</a:t>
            </a:r>
            <a:br>
              <a:rPr lang="en-IN" dirty="0"/>
            </a:br>
            <a:r>
              <a:rPr lang="en-IN" dirty="0"/>
              <a:t>B. Posterior fascicle has a single blood supply</a:t>
            </a:r>
            <a:br>
              <a:rPr lang="en-IN" dirty="0"/>
            </a:br>
            <a:r>
              <a:rPr lang="en-IN" dirty="0"/>
              <a:t>C. Posterior fascicle is short, thick and has dual blood supply</a:t>
            </a:r>
            <a:br>
              <a:rPr lang="en-IN" dirty="0"/>
            </a:br>
            <a:r>
              <a:rPr lang="en-IN" dirty="0"/>
              <a:t>D. Posterior fascicle is supplied only by the LAD</a:t>
            </a:r>
            <a:br>
              <a:rPr lang="en-IN" dirty="0"/>
            </a:br>
            <a:r>
              <a:rPr lang="en-IN" dirty="0"/>
              <a:t>E. Posterior fascicle has no anastomoses</a:t>
            </a:r>
          </a:p>
          <a:p>
            <a:pPr marL="0" indent="0">
              <a:buNone/>
            </a:pPr>
            <a:r>
              <a:rPr lang="en-IN" dirty="0"/>
              <a:t>Answer: C. </a:t>
            </a:r>
            <a:r>
              <a:rPr lang="en-IN" b="1" dirty="0"/>
              <a:t>Posterior fascicle is short, thick and has dual blood supply</a:t>
            </a:r>
          </a:p>
        </p:txBody>
      </p:sp>
    </p:spTree>
    <p:extLst>
      <p:ext uri="{BB962C8B-B14F-4D97-AF65-F5344CB8AC3E}">
        <p14:creationId xmlns:p14="http://schemas.microsoft.com/office/powerpoint/2010/main" val="306534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63E9-569C-B97E-3464-5A24E36E2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MCQ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3600F-F7E3-3A6C-6D92-B71ADDDA3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A 55-year-old man has an ECG showing prominent R waves in V1–V3. There is no obvious RVH. QRS duration is 90 ms.</a:t>
            </a:r>
          </a:p>
          <a:p>
            <a:r>
              <a:rPr lang="en-IN" dirty="0"/>
              <a:t>Which of the following is </a:t>
            </a:r>
            <a:r>
              <a:rPr lang="en-IN" b="1" dirty="0"/>
              <a:t>least likely</a:t>
            </a:r>
            <a:r>
              <a:rPr lang="en-IN" dirty="0"/>
              <a:t> to be a cause?</a:t>
            </a:r>
          </a:p>
          <a:p>
            <a:pPr marL="0" indent="0">
              <a:buNone/>
            </a:pPr>
            <a:r>
              <a:rPr lang="en-IN" dirty="0"/>
              <a:t>A. Posterior myocardial infarction</a:t>
            </a:r>
            <a:br>
              <a:rPr lang="en-IN" dirty="0"/>
            </a:br>
            <a:r>
              <a:rPr lang="en-IN" dirty="0"/>
              <a:t>B. RBBB</a:t>
            </a:r>
            <a:br>
              <a:rPr lang="en-IN" dirty="0"/>
            </a:br>
            <a:r>
              <a:rPr lang="en-IN" dirty="0"/>
              <a:t>C. Left septal fascicular block</a:t>
            </a:r>
            <a:br>
              <a:rPr lang="en-IN" dirty="0"/>
            </a:br>
            <a:r>
              <a:rPr lang="en-IN" dirty="0"/>
              <a:t>D. Wolff-Parkinson-White syndrome</a:t>
            </a:r>
            <a:br>
              <a:rPr lang="en-IN" dirty="0"/>
            </a:br>
            <a:r>
              <a:rPr lang="en-IN" dirty="0"/>
              <a:t>E. Anterior myocardial infarction</a:t>
            </a:r>
          </a:p>
          <a:p>
            <a:pPr marL="0" indent="0">
              <a:buNone/>
            </a:pPr>
            <a:r>
              <a:rPr lang="en-IN" b="1" dirty="0"/>
              <a:t>Answer: E. Anterior myocardial infarction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8013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09C2F-40CF-734B-2693-1FB68A946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MCQ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84A7D-EA16-ADFB-06CD-ACA85D00F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A patient with complete LBBB undergoes echocardiography. Which ECG conduction abnormality explains the FINDING?</a:t>
            </a:r>
          </a:p>
          <a:p>
            <a:pPr marL="0" indent="0">
              <a:buNone/>
            </a:pPr>
            <a:r>
              <a:rPr lang="en-IN" dirty="0"/>
              <a:t>A. Early left-to-right septal activation</a:t>
            </a:r>
            <a:br>
              <a:rPr lang="en-IN" dirty="0"/>
            </a:br>
            <a:r>
              <a:rPr lang="en-IN" dirty="0"/>
              <a:t>B. Delayed right-to-left septal activation</a:t>
            </a:r>
            <a:br>
              <a:rPr lang="en-IN" dirty="0"/>
            </a:br>
            <a:r>
              <a:rPr lang="en-IN" dirty="0"/>
              <a:t>C. Simultaneous activation of both ventricles</a:t>
            </a:r>
            <a:br>
              <a:rPr lang="en-IN" dirty="0"/>
            </a:br>
            <a:r>
              <a:rPr lang="en-IN" dirty="0"/>
              <a:t>D. Isolated delayed RV activation</a:t>
            </a:r>
            <a:br>
              <a:rPr lang="en-IN" dirty="0"/>
            </a:br>
            <a:r>
              <a:rPr lang="en-IN" dirty="0"/>
              <a:t>E. Accelerated LV activation</a:t>
            </a:r>
          </a:p>
          <a:p>
            <a:pPr marL="0" indent="0">
              <a:buNone/>
            </a:pPr>
            <a:r>
              <a:rPr lang="en-IN" b="1" dirty="0"/>
              <a:t>Answer: B. Delayed right-to-left septal activation</a:t>
            </a:r>
            <a:endParaRPr lang="en-IN" dirty="0"/>
          </a:p>
          <a:p>
            <a:endParaRPr lang="en-IN" dirty="0"/>
          </a:p>
        </p:txBody>
      </p:sp>
      <p:pic>
        <p:nvPicPr>
          <p:cNvPr id="4" name="20260815-0110-41.7355944">
            <a:hlinkClick r:id="" action="ppaction://media"/>
            <a:extLst>
              <a:ext uri="{FF2B5EF4-FFF2-40B4-BE49-F238E27FC236}">
                <a16:creationId xmlns:a16="http://schemas.microsoft.com/office/drawing/2014/main" id="{41347A9C-3311-E395-5CEA-B53D89D373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848" end="9498.854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46832" y="2970154"/>
            <a:ext cx="5493715" cy="332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C6D93-05A3-A063-3034-60AEE649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MCQ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D9A83-E545-5146-94C4-21D2527D5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dirty="0"/>
              <a:t>A 78-year-old man presents with recurrent unexplained syncope. ECG shows:</a:t>
            </a:r>
          </a:p>
          <a:p>
            <a:pPr lvl="0"/>
            <a:r>
              <a:rPr lang="en-IN" dirty="0"/>
              <a:t>Complete RBBB </a:t>
            </a:r>
          </a:p>
          <a:p>
            <a:pPr lvl="0"/>
            <a:r>
              <a:rPr lang="en-IN" dirty="0"/>
              <a:t>LAFB </a:t>
            </a:r>
          </a:p>
          <a:p>
            <a:pPr lvl="0"/>
            <a:r>
              <a:rPr lang="en-IN" dirty="0"/>
              <a:t>PR 220 ms </a:t>
            </a:r>
          </a:p>
          <a:p>
            <a:pPr marL="0" indent="0">
              <a:buNone/>
            </a:pPr>
            <a:r>
              <a:rPr lang="en-IN" dirty="0"/>
              <a:t>What is the major clinical concern?</a:t>
            </a:r>
          </a:p>
          <a:p>
            <a:pPr marL="0" indent="0">
              <a:buNone/>
            </a:pPr>
            <a:r>
              <a:rPr lang="en-IN" dirty="0"/>
              <a:t>A. Acute pericarditis</a:t>
            </a:r>
            <a:br>
              <a:rPr lang="en-IN" dirty="0"/>
            </a:br>
            <a:r>
              <a:rPr lang="en-IN" dirty="0"/>
              <a:t>B. Progression to high-grade AV block</a:t>
            </a:r>
            <a:br>
              <a:rPr lang="en-IN" dirty="0"/>
            </a:br>
            <a:r>
              <a:rPr lang="en-IN" dirty="0"/>
              <a:t>C. Development of atrial fibrillation</a:t>
            </a:r>
            <a:br>
              <a:rPr lang="en-IN" dirty="0"/>
            </a:br>
            <a:r>
              <a:rPr lang="en-IN" dirty="0"/>
              <a:t>D. Development of WPW</a:t>
            </a:r>
            <a:br>
              <a:rPr lang="en-IN" dirty="0"/>
            </a:br>
            <a:r>
              <a:rPr lang="en-IN" dirty="0"/>
              <a:t>E. Acute myocarditis in all cases</a:t>
            </a:r>
          </a:p>
          <a:p>
            <a:pPr marL="0" indent="0">
              <a:buNone/>
            </a:pPr>
            <a:r>
              <a:rPr lang="en-IN" b="1" dirty="0"/>
              <a:t>Answer: B. Progression to high-grade AV block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849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41881-ADC1-AC0F-ABF8-EC8EE401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TRIFASCICULAR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8A26B-A4ED-7E2E-3BBA-DFD44CF19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RBBB+LAFB+1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DEGREE HB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RBBB+LPFB+1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DEGREE HB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RBBB+ALTERNATING LAFB/LPFB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LBBB + 1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DEGREE HB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ALTERNATING LBBB AND RBBB</a:t>
            </a:r>
          </a:p>
          <a:p>
            <a:pPr marL="342900" indent="-342900">
              <a:buFont typeface="+mj-lt"/>
              <a:buAutoNum type="arabicPeriod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738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37F82-E851-FF0C-7F1D-F97660ED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Electrophysiology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A31E0-B6FC-3667-EBFC-54B4D46FF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6158899" cy="4288536"/>
          </a:xfrm>
        </p:spPr>
        <p:txBody>
          <a:bodyPr>
            <a:normAutofit fontScale="92500" lnSpcReduction="20000"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Sequence of conduction in LBBB:</a:t>
            </a:r>
            <a:b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Conduction delay means impulses travel first via the right bundle branch (black arrow)</a:t>
            </a:r>
            <a:b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Septum is activated from right-to-left (yellow arrows)</a:t>
            </a:r>
            <a:b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Overall depolarisation vector is directed towards lateral leads (red arrow)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89A94C-B756-A32A-1D70-F3EAD8121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881" y="1959493"/>
            <a:ext cx="5324988" cy="469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719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09BC3-9DDC-4427-B343-0887D51FF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4F99C-10E3-A823-7FEE-C24266F41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512D7F-848B-D6D5-D3E3-A1240155813E}"/>
              </a:ext>
            </a:extLst>
          </p:cNvPr>
          <p:cNvSpPr/>
          <p:nvPr/>
        </p:nvSpPr>
        <p:spPr>
          <a:xfrm>
            <a:off x="4151110" y="2967335"/>
            <a:ext cx="508234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0937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D2067-B727-1833-E3A4-560F72952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ECG QRS Morphology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462BD-48CA-7394-095A-016D29F62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QRS MORPHOLOGY IN THE LATERAL LEADS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 wave in the lateral leads may be either “M-shaped”, notched, monophasic, or an RS complex</a:t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 descr="LBBB QRS morphology notched R wave">
            <a:extLst>
              <a:ext uri="{FF2B5EF4-FFF2-40B4-BE49-F238E27FC236}">
                <a16:creationId xmlns:a16="http://schemas.microsoft.com/office/drawing/2014/main" id="{2C97E8C3-68ED-9E13-3224-BFAED31E0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510" y="3289072"/>
            <a:ext cx="3872891" cy="1569580"/>
          </a:xfrm>
          <a:prstGeom prst="rect">
            <a:avLst/>
          </a:prstGeom>
        </p:spPr>
      </p:pic>
      <p:pic>
        <p:nvPicPr>
          <p:cNvPr id="5" name="Picture 4" descr="LBBB QRS morphology 'M'-shaped">
            <a:extLst>
              <a:ext uri="{FF2B5EF4-FFF2-40B4-BE49-F238E27FC236}">
                <a16:creationId xmlns:a16="http://schemas.microsoft.com/office/drawing/2014/main" id="{47561D58-0788-C0F8-D27B-21FE466C2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52" y="3289072"/>
            <a:ext cx="3872891" cy="1569580"/>
          </a:xfrm>
          <a:prstGeom prst="rect">
            <a:avLst/>
          </a:prstGeom>
        </p:spPr>
      </p:pic>
      <p:pic>
        <p:nvPicPr>
          <p:cNvPr id="6" name="Picture 5" descr="LBBB QRS morphology RS complex">
            <a:extLst>
              <a:ext uri="{FF2B5EF4-FFF2-40B4-BE49-F238E27FC236}">
                <a16:creationId xmlns:a16="http://schemas.microsoft.com/office/drawing/2014/main" id="{8400446E-2ADA-F4AD-1A7D-2B1A9DA9D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651" y="5014451"/>
            <a:ext cx="3872891" cy="1569580"/>
          </a:xfrm>
          <a:prstGeom prst="rect">
            <a:avLst/>
          </a:prstGeom>
        </p:spPr>
      </p:pic>
      <p:pic>
        <p:nvPicPr>
          <p:cNvPr id="7" name="Picture 6" descr="LBBB QRS morphology monophasic R wave">
            <a:extLst>
              <a:ext uri="{FF2B5EF4-FFF2-40B4-BE49-F238E27FC236}">
                <a16:creationId xmlns:a16="http://schemas.microsoft.com/office/drawing/2014/main" id="{30F51201-3853-E93A-B495-115955A72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2510" y="5183132"/>
            <a:ext cx="3872890" cy="140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49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27DC1-9C73-8257-1726-40C5B1C07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ECG QRS Morphology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6801F-6136-F915-106C-ACBFEF1E9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5775441" cy="4288536"/>
          </a:xfrm>
        </p:spPr>
        <p:txBody>
          <a:bodyPr/>
          <a:lstStyle/>
          <a:p>
            <a:pPr marL="0" indent="0">
              <a:buNone/>
            </a:pPr>
            <a:r>
              <a:rPr lang="en-IN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QRS MORPHOLOGY IN V1</a:t>
            </a:r>
          </a:p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QRS complex in V1 may be either:</a:t>
            </a:r>
          </a:p>
          <a:p>
            <a:pPr lvl="0"/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(small R wave, deep S wave)</a:t>
            </a:r>
          </a:p>
          <a:p>
            <a:pPr lvl="0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QS complex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(deep Q/S wave with no preceding R wave)</a:t>
            </a:r>
          </a:p>
          <a:p>
            <a:endParaRPr lang="en-IN" dirty="0"/>
          </a:p>
        </p:txBody>
      </p:sp>
      <p:pic>
        <p:nvPicPr>
          <p:cNvPr id="4" name="Picture 3" descr="ECG LBBB changes in precordial leads">
            <a:extLst>
              <a:ext uri="{FF2B5EF4-FFF2-40B4-BE49-F238E27FC236}">
                <a16:creationId xmlns:a16="http://schemas.microsoft.com/office/drawing/2014/main" id="{6F8FBDAC-9D7D-AE05-9786-6E6915B64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19072"/>
            <a:ext cx="5899355" cy="507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76290"/>
      </p:ext>
    </p:extLst>
  </p:cSld>
  <p:clrMapOvr>
    <a:masterClrMapping/>
  </p:clrMapOvr>
</p:sld>
</file>

<file path=ppt/theme/theme1.xml><?xml version="1.0" encoding="utf-8"?>
<a:theme xmlns:a="http://schemas.openxmlformats.org/drawingml/2006/main" name="Editorial">
  <a:themeElements>
    <a:clrScheme name="Editorial">
      <a:dk1>
        <a:sysClr val="windowText" lastClr="000000"/>
      </a:dk1>
      <a:lt1>
        <a:sysClr val="window" lastClr="FFFFFF"/>
      </a:lt1>
      <a:dk2>
        <a:srgbClr val="171717"/>
      </a:dk2>
      <a:lt2>
        <a:srgbClr val="F7F6F3"/>
      </a:lt2>
      <a:accent1>
        <a:srgbClr val="C8350F"/>
      </a:accent1>
      <a:accent2>
        <a:srgbClr val="B6A992"/>
      </a:accent2>
      <a:accent3>
        <a:srgbClr val="D59A6D"/>
      </a:accent3>
      <a:accent4>
        <a:srgbClr val="C7793D"/>
      </a:accent4>
      <a:accent5>
        <a:srgbClr val="DB8464"/>
      </a:accent5>
      <a:accent6>
        <a:srgbClr val="3F7699"/>
      </a:accent6>
      <a:hlink>
        <a:srgbClr val="C8350F"/>
      </a:hlink>
      <a:folHlink>
        <a:srgbClr val="DB8464"/>
      </a:folHlink>
    </a:clrScheme>
    <a:fontScheme name="Custom 22">
      <a:majorFont>
        <a:latin typeface="Haettenschweiler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itorial" id="{71EC1670-473B-4381-BA1C-B02CC96DD716}" vid="{C5D3EF77-ADD0-40FD-A769-C339DAE739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Editorial</Template>
  <TotalTime>686</TotalTime>
  <Words>3654</Words>
  <Application>Microsoft Office PowerPoint</Application>
  <PresentationFormat>Widescreen</PresentationFormat>
  <Paragraphs>415</Paragraphs>
  <Slides>70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9" baseType="lpstr">
      <vt:lpstr>Algerian</vt:lpstr>
      <vt:lpstr>Aptos</vt:lpstr>
      <vt:lpstr>Arial</vt:lpstr>
      <vt:lpstr>Arial Black</vt:lpstr>
      <vt:lpstr>Haettenschweiler</vt:lpstr>
      <vt:lpstr>Times New Roman</vt:lpstr>
      <vt:lpstr>Trade Gothic Next Light</vt:lpstr>
      <vt:lpstr>Wingdings</vt:lpstr>
      <vt:lpstr>Editorial</vt:lpstr>
      <vt:lpstr>BUNDLE BRANCH BLOCKS AND  HEMI-BLOCKS</vt:lpstr>
      <vt:lpstr>PowerPoint Presentation</vt:lpstr>
      <vt:lpstr>LEFT BUNDLE BRANCH BLOCK</vt:lpstr>
      <vt:lpstr>ECG Diagnostic criteria</vt:lpstr>
      <vt:lpstr>PowerPoint Presentation</vt:lpstr>
      <vt:lpstr>Electrophysiology</vt:lpstr>
      <vt:lpstr>Electrophysiology</vt:lpstr>
      <vt:lpstr>ECG QRS Morphology</vt:lpstr>
      <vt:lpstr>ECG QRS Morphology</vt:lpstr>
      <vt:lpstr> What about the ST elevation?</vt:lpstr>
      <vt:lpstr>Causes of Left Bundle Branch Block</vt:lpstr>
      <vt:lpstr>SGARBOSSA CRITERIA</vt:lpstr>
      <vt:lpstr>Original Sgarbossa Criteria</vt:lpstr>
      <vt:lpstr>Smith-Modified Sgarbossa Criteria</vt:lpstr>
      <vt:lpstr>PowerPoint Presentation</vt:lpstr>
      <vt:lpstr>PowerPoint Presentation</vt:lpstr>
      <vt:lpstr>RIGHT BUNDLE BRANCH BLOCK</vt:lpstr>
      <vt:lpstr>Definition</vt:lpstr>
      <vt:lpstr>ECG Criteria for Complete RBBB</vt:lpstr>
      <vt:lpstr>Typical ECG Manifestations</vt:lpstr>
      <vt:lpstr>Electrophysiology</vt:lpstr>
      <vt:lpstr>Electrophysiology</vt:lpstr>
      <vt:lpstr>Significance of RBBB</vt:lpstr>
      <vt:lpstr>Causes of Right Bundle Branch Block</vt:lpstr>
      <vt:lpstr>Significance of Anatomical Length of the Right Bundle Branch</vt:lpstr>
      <vt:lpstr>ST Segment and T-Wave Changes in RBBB</vt:lpstr>
      <vt:lpstr>Incomplete RBBB</vt:lpstr>
      <vt:lpstr>PowerPoint Presentation</vt:lpstr>
      <vt:lpstr>Fascicular blocks</vt:lpstr>
      <vt:lpstr>Fascicular Block</vt:lpstr>
      <vt:lpstr>FASCICLE ANATOMY</vt:lpstr>
      <vt:lpstr>PowerPoint Presentation</vt:lpstr>
      <vt:lpstr>Left anterior fascicular block</vt:lpstr>
      <vt:lpstr>Left Anterior Fascicular Block (LAFB)</vt:lpstr>
      <vt:lpstr>PowerPoint Presentation</vt:lpstr>
      <vt:lpstr>Mechanism of LAFB</vt:lpstr>
      <vt:lpstr>ECG Characteristics of LAFB</vt:lpstr>
      <vt:lpstr>LAFB: The Classic ECG Pattern</vt:lpstr>
      <vt:lpstr>LAFB PRODUCE qR IN I AND AVL</vt:lpstr>
      <vt:lpstr>LAFB PRODUCE rS IN INFERIOR LEADS?</vt:lpstr>
      <vt:lpstr>LAFB: QRS Axis</vt:lpstr>
      <vt:lpstr>Important Differential: Left Axis Deviation ≠ LAFB</vt:lpstr>
      <vt:lpstr>LAFB and LV Hypertrophy</vt:lpstr>
      <vt:lpstr>Clinical Significance of LAFB</vt:lpstr>
      <vt:lpstr>Important concept</vt:lpstr>
      <vt:lpstr>LEFT POSTERIOR FASCICULAR BOCK</vt:lpstr>
      <vt:lpstr>DEFINITION</vt:lpstr>
      <vt:lpstr>Why Does LPFB Cause RAD?</vt:lpstr>
      <vt:lpstr>PowerPoint Presentation</vt:lpstr>
      <vt:lpstr>PowerPoint Presentation</vt:lpstr>
      <vt:lpstr>Initial QRS Vector in LPFB</vt:lpstr>
      <vt:lpstr>Effects on Individual Leads</vt:lpstr>
      <vt:lpstr>Effects on T Wave</vt:lpstr>
      <vt:lpstr>QRS DURATION AND AXIS</vt:lpstr>
      <vt:lpstr>Why Is LPFB Rare?</vt:lpstr>
      <vt:lpstr>Clinical Significance of LPFB</vt:lpstr>
      <vt:lpstr>LPFB + RBBB</vt:lpstr>
      <vt:lpstr>LEFT SEPTAL FASCICULAR BLOCK</vt:lpstr>
      <vt:lpstr>DEFINITION</vt:lpstr>
      <vt:lpstr>PowerPoint Presentation</vt:lpstr>
      <vt:lpstr>ECG Effects of LSFB</vt:lpstr>
      <vt:lpstr> Criteria for LSFB</vt:lpstr>
      <vt:lpstr>mcq</vt:lpstr>
      <vt:lpstr>MCQ</vt:lpstr>
      <vt:lpstr>MCQ</vt:lpstr>
      <vt:lpstr>MCQ</vt:lpstr>
      <vt:lpstr>MCQ</vt:lpstr>
      <vt:lpstr>MCQ</vt:lpstr>
      <vt:lpstr>TRIFASCICULAR BLOCK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Mithun Anilkumar</dc:creator>
  <cp:lastModifiedBy>Mithun Anilkumar</cp:lastModifiedBy>
  <cp:revision>23</cp:revision>
  <dcterms:created xsi:type="dcterms:W3CDTF">2026-08-09T16:02:37Z</dcterms:created>
  <dcterms:modified xsi:type="dcterms:W3CDTF">2026-08-15T01:50:50Z</dcterms:modified>
</cp:coreProperties>
</file>