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32"/>
  </p:notesMasterIdLst>
  <p:sldIdLst>
    <p:sldId id="256" r:id="rId2"/>
    <p:sldId id="257" r:id="rId3"/>
    <p:sldId id="258" r:id="rId4"/>
    <p:sldId id="260" r:id="rId5"/>
    <p:sldId id="261" r:id="rId6"/>
    <p:sldId id="262" r:id="rId7"/>
    <p:sldId id="263" r:id="rId8"/>
    <p:sldId id="265" r:id="rId9"/>
    <p:sldId id="266" r:id="rId10"/>
    <p:sldId id="268" r:id="rId11"/>
    <p:sldId id="269" r:id="rId12"/>
    <p:sldId id="270" r:id="rId13"/>
    <p:sldId id="271" r:id="rId14"/>
    <p:sldId id="272" r:id="rId15"/>
    <p:sldId id="273" r:id="rId16"/>
    <p:sldId id="276" r:id="rId17"/>
    <p:sldId id="277" r:id="rId18"/>
    <p:sldId id="278" r:id="rId19"/>
    <p:sldId id="279" r:id="rId20"/>
    <p:sldId id="280" r:id="rId21"/>
    <p:sldId id="281" r:id="rId22"/>
    <p:sldId id="287" r:id="rId23"/>
    <p:sldId id="289" r:id="rId24"/>
    <p:sldId id="291" r:id="rId25"/>
    <p:sldId id="294" r:id="rId26"/>
    <p:sldId id="295" r:id="rId27"/>
    <p:sldId id="297" r:id="rId28"/>
    <p:sldId id="298" r:id="rId29"/>
    <p:sldId id="299" r:id="rId30"/>
    <p:sldId id="300" r:id="rId31"/>
  </p:sldIdLst>
  <p:sldSz cx="12192000" cy="6858000"/>
  <p:notesSz cx="6858000" cy="12192000"/>
  <p:embeddedFontLst>
    <p:embeddedFont>
      <p:font typeface="Blackadder ITC" panose="04020505051007020D02" pitchFamily="82" charset="0"/>
      <p:regular r:id="rId33"/>
    </p:embeddedFont>
    <p:embeddedFont>
      <p:font typeface="Calibri" panose="020F0502020204030204" pitchFamily="34" charset="0"/>
      <p:regular r:id="rId34"/>
      <p:bold r:id="rId35"/>
      <p:italic r:id="rId36"/>
      <p:boldItalic r:id="rId37"/>
    </p:embeddedFont>
    <p:embeddedFont>
      <p:font typeface="Kanit Light" panose="020B0604020202020204" charset="-34"/>
      <p:regular r:id="rId38"/>
    </p:embeddedFont>
    <p:embeddedFont>
      <p:font typeface="Martel Sans" panose="020B0604020202020204" charset="0"/>
      <p:regular r:id="rId39"/>
    </p:embeddedFont>
    <p:embeddedFont>
      <p:font typeface="Martel Sans Bold" panose="020B0604020202020204" charset="0"/>
      <p:bold r:id="rId40"/>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04" d="100"/>
          <a:sy n="104"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EBF4F3"/>
          </a:solidFill>
        </p:spPr>
      </p:sp>
      <p:sp>
        <p:nvSpPr>
          <p:cNvPr id="3" name="Shape 1"/>
          <p:cNvSpPr/>
          <p:nvPr/>
        </p:nvSpPr>
        <p:spPr>
          <a:xfrm>
            <a:off x="0" y="0"/>
            <a:ext cx="12191695" cy="6858000"/>
          </a:xfrm>
          <a:prstGeom prst="rect">
            <a:avLst/>
          </a:prstGeom>
          <a:solidFill>
            <a:srgbClr val="FFFFFF"/>
          </a:solidFill>
        </p:spPr>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sv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1886" cy="6858000"/>
          </a:xfrm>
          <a:prstGeom prst="rect">
            <a:avLst/>
          </a:prstGeom>
        </p:spPr>
      </p:pic>
      <p:sp>
        <p:nvSpPr>
          <p:cNvPr id="3" name="Text 0"/>
          <p:cNvSpPr/>
          <p:nvPr/>
        </p:nvSpPr>
        <p:spPr>
          <a:xfrm>
            <a:off x="5233360" y="1907580"/>
            <a:ext cx="6296860" cy="1550194"/>
          </a:xfrm>
          <a:prstGeom prst="rect">
            <a:avLst/>
          </a:prstGeom>
          <a:noFill/>
        </p:spPr>
        <p:txBody>
          <a:bodyPr wrap="square" lIns="0" tIns="0" rIns="0" bIns="0" rtlCol="0" anchor="t">
            <a:normAutofit/>
          </a:bodyPr>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The CARE Trial: Pravastatin in Post-MI Patients with Average Cholesterol</a:t>
            </a:r>
            <a:endParaRPr lang="en-US" sz="3250" dirty="0"/>
          </a:p>
        </p:txBody>
      </p:sp>
      <p:sp>
        <p:nvSpPr>
          <p:cNvPr id="4" name="Text 1"/>
          <p:cNvSpPr/>
          <p:nvPr/>
        </p:nvSpPr>
        <p:spPr>
          <a:xfrm>
            <a:off x="5233360" y="3705820"/>
            <a:ext cx="6296860" cy="1244501"/>
          </a:xfrm>
          <a:prstGeom prst="rect">
            <a:avLst/>
          </a:prstGeom>
          <a:noFill/>
        </p:spPr>
        <p:txBody>
          <a:bodyPr wrap="square" lIns="0" tIns="0" rIns="0" bIns="0" rtlCol="0" anchor="t">
            <a:normAutofit/>
          </a:bodyPr>
          <a:lstStyle/>
          <a:p>
            <a:pPr marL="0" indent="0" algn="l">
              <a:lnSpc>
                <a:spcPct val="133000"/>
              </a:lnSpc>
              <a:spcAft>
                <a:spcPts val="1450"/>
              </a:spcAft>
              <a:buNone/>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Cholesterol and Recurrent Events (CARE) Trial — </a:t>
            </a:r>
            <a:r>
              <a:rPr lang="en-US" sz="1300" i="1"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New England Journal of Medicine</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October 3, 1996, Volume 335, Number 14</a:t>
            </a:r>
            <a:endParaRPr lang="en-US" sz="1300" dirty="0"/>
          </a:p>
          <a:p>
            <a:pPr marL="0" indent="0" algn="l">
              <a:lnSpc>
                <a:spcPct val="133000"/>
              </a:lnSpc>
              <a:buNone/>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Sacks FM, Pfeffer MA, Moye LA, et al. | Brigham and Women's Hospital / Harvard Medical School</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661475" y="2497038"/>
            <a:ext cx="915072" cy="251420"/>
          </a:xfrm>
          <a:prstGeom prst="roundRect">
            <a:avLst>
              <a:gd name="adj" fmla="val 22103"/>
            </a:avLst>
          </a:prstGeom>
          <a:solidFill>
            <a:srgbClr val="DFECE9"/>
          </a:solidFill>
        </p:spPr>
      </p:sp>
      <p:sp>
        <p:nvSpPr>
          <p:cNvPr id="3" name="Text 1"/>
          <p:cNvSpPr/>
          <p:nvPr/>
        </p:nvSpPr>
        <p:spPr>
          <a:xfrm>
            <a:off x="760691" y="2546648"/>
            <a:ext cx="1326224" cy="152202"/>
          </a:xfrm>
          <a:prstGeom prst="rect">
            <a:avLst/>
          </a:prstGeom>
          <a:noFill/>
        </p:spPr>
        <p:txBody>
          <a:bodyPr wrap="none" lIns="0" tIns="0" rIns="0" bIns="0" rtlCol="0" anchor="t"/>
          <a:lstStyle/>
          <a:p>
            <a:pPr marL="0" indent="0" algn="l">
              <a:lnSpc>
                <a:spcPct val="96000"/>
              </a:lnSpc>
              <a:buNone/>
            </a:pPr>
            <a:r>
              <a:rPr lang="en-US" sz="10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CHAPTER 3</a:t>
            </a:r>
            <a:endParaRPr lang="en-US" sz="1000" dirty="0"/>
          </a:p>
        </p:txBody>
      </p:sp>
      <p:sp>
        <p:nvSpPr>
          <p:cNvPr id="4" name="Text 2"/>
          <p:cNvSpPr/>
          <p:nvPr/>
        </p:nvSpPr>
        <p:spPr>
          <a:xfrm>
            <a:off x="661475" y="2814538"/>
            <a:ext cx="10868745" cy="1033661"/>
          </a:xfrm>
          <a:prstGeom prst="rect">
            <a:avLst/>
          </a:prstGeom>
          <a:noFill/>
        </p:spPr>
        <p:txBody>
          <a:bodyPr wrap="none" lIns="0" tIns="0" rIns="0" bIns="0" rtlCol="0" anchor="t"/>
          <a:lstStyle/>
          <a:p>
            <a:pPr marL="0" indent="0" algn="l">
              <a:lnSpc>
                <a:spcPct val="104000"/>
              </a:lnSpc>
              <a:buNone/>
            </a:pPr>
            <a:r>
              <a:rPr lang="en-US" sz="6500" dirty="0">
                <a:solidFill>
                  <a:srgbClr val="272D45"/>
                </a:solidFill>
                <a:latin typeface="Kanit Light" pitchFamily="34" charset="0"/>
                <a:ea typeface="Kanit Light" pitchFamily="34" charset="-122"/>
                <a:cs typeface="Kanit Light" pitchFamily="34" charset="-120"/>
              </a:rPr>
              <a:t>Results</a:t>
            </a:r>
            <a:endParaRPr lang="en-US" sz="6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75" y="502940"/>
            <a:ext cx="10868745" cy="427930"/>
          </a:xfrm>
          <a:prstGeom prst="rect">
            <a:avLst/>
          </a:prstGeom>
          <a:noFill/>
        </p:spPr>
        <p:txBody>
          <a:bodyPr wrap="none" lIns="0" tIns="0" rIns="0" bIns="0" rtlCol="0" anchor="t"/>
          <a:lstStyle/>
          <a:p>
            <a:pPr marL="0" indent="0" algn="l">
              <a:lnSpc>
                <a:spcPct val="104000"/>
              </a:lnSpc>
              <a:buNone/>
            </a:pPr>
            <a:r>
              <a:rPr lang="en-US" sz="2650" dirty="0">
                <a:solidFill>
                  <a:srgbClr val="272D45"/>
                </a:solidFill>
                <a:latin typeface="Kanit Light" pitchFamily="34" charset="0"/>
                <a:ea typeface="Kanit Light" pitchFamily="34" charset="-122"/>
                <a:cs typeface="Kanit Light" pitchFamily="34" charset="-120"/>
              </a:rPr>
              <a:t>Table 2: All Cardiovascular Events by Study Group</a:t>
            </a:r>
            <a:endParaRPr lang="en-US" sz="2650" dirty="0"/>
          </a:p>
        </p:txBody>
      </p:sp>
      <p:sp>
        <p:nvSpPr>
          <p:cNvPr id="3" name="Text 1"/>
          <p:cNvSpPr/>
          <p:nvPr/>
        </p:nvSpPr>
        <p:spPr>
          <a:xfrm>
            <a:off x="661475" y="1157684"/>
            <a:ext cx="10868745" cy="400447"/>
          </a:xfrm>
          <a:prstGeom prst="rect">
            <a:avLst/>
          </a:prstGeom>
          <a:noFill/>
        </p:spPr>
        <p:txBody>
          <a:bodyPr wrap="square" lIns="0" tIns="0" rIns="0" bIns="0" rtlCol="0" anchor="t">
            <a:normAutofit/>
          </a:bodyPr>
          <a:lstStyle/>
          <a:p>
            <a:pPr marL="0" indent="0" algn="l">
              <a:lnSpc>
                <a:spcPct val="122000"/>
              </a:lnSpc>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Pravastatin significantly reduced all major coronary endpoints. Unstable angina and fatal CHD alone did not reach individual statistical significance.</a:t>
            </a:r>
            <a:endParaRPr lang="en-US" sz="1050" dirty="0"/>
          </a:p>
        </p:txBody>
      </p:sp>
      <p:graphicFrame>
        <p:nvGraphicFramePr>
          <p:cNvPr id="15" name="Table 0"/>
          <p:cNvGraphicFramePr>
            <a:graphicFrameLocks noGrp="1"/>
          </p:cNvGraphicFramePr>
          <p:nvPr/>
        </p:nvGraphicFramePr>
        <p:xfrm>
          <a:off x="661475" y="1685727"/>
          <a:ext cx="10868745" cy="4656416"/>
        </p:xfrm>
        <a:graphic>
          <a:graphicData uri="http://schemas.openxmlformats.org/drawingml/2006/table">
            <a:tbl>
              <a:tblPr/>
              <a:tblGrid>
                <a:gridCol w="2173749">
                  <a:extLst>
                    <a:ext uri="{9D8B030D-6E8A-4147-A177-3AD203B41FA5}">
                      <a16:colId xmlns:a16="http://schemas.microsoft.com/office/drawing/2014/main" val="20000"/>
                    </a:ext>
                  </a:extLst>
                </a:gridCol>
                <a:gridCol w="2173749">
                  <a:extLst>
                    <a:ext uri="{9D8B030D-6E8A-4147-A177-3AD203B41FA5}">
                      <a16:colId xmlns:a16="http://schemas.microsoft.com/office/drawing/2014/main" val="20001"/>
                    </a:ext>
                  </a:extLst>
                </a:gridCol>
                <a:gridCol w="2173749">
                  <a:extLst>
                    <a:ext uri="{9D8B030D-6E8A-4147-A177-3AD203B41FA5}">
                      <a16:colId xmlns:a16="http://schemas.microsoft.com/office/drawing/2014/main" val="20002"/>
                    </a:ext>
                  </a:extLst>
                </a:gridCol>
                <a:gridCol w="2173749">
                  <a:extLst>
                    <a:ext uri="{9D8B030D-6E8A-4147-A177-3AD203B41FA5}">
                      <a16:colId xmlns:a16="http://schemas.microsoft.com/office/drawing/2014/main" val="20003"/>
                    </a:ext>
                  </a:extLst>
                </a:gridCol>
                <a:gridCol w="2173749">
                  <a:extLst>
                    <a:ext uri="{9D8B030D-6E8A-4147-A177-3AD203B41FA5}">
                      <a16:colId xmlns:a16="http://schemas.microsoft.com/office/drawing/2014/main" val="20004"/>
                    </a:ext>
                  </a:extLst>
                </a:gridCol>
              </a:tblGrid>
              <a:tr h="352019">
                <a:tc>
                  <a:txBody>
                    <a:bodyPr/>
                    <a:lstStyle/>
                    <a:p>
                      <a:pPr marL="0" indent="0">
                        <a:buNone/>
                      </a:pPr>
                      <a:r>
                        <a:rPr lang="en-US" sz="1050" b="1"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Event</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C5D2C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b="1"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Placebo N (%)</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b="1"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Pravastatin N (%)</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b="1"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Risk Reduction (95% CI)</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b="1"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P value</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C5D2C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extLst>
                  <a:ext uri="{0D108BD9-81ED-4DB2-BD59-A6C34878D82A}">
                    <a16:rowId xmlns:a16="http://schemas.microsoft.com/office/drawing/2014/main" val="10000"/>
                  </a:ext>
                </a:extLst>
              </a:tr>
              <a:tr h="555413">
                <a:tc>
                  <a:txBody>
                    <a:bodyPr/>
                    <a:lstStyle/>
                    <a:p>
                      <a:pPr marL="0" indent="0">
                        <a:buNone/>
                      </a:pPr>
                      <a:r>
                        <a:rPr lang="en-US" sz="1050" b="1"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Fatal CHD or Nonfatal MI (Primary)</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C5D2C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274 (13.2%)</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212 (10.2%)</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24% (9–36%)</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b="1"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0.003</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C5D2C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extLst>
                  <a:ext uri="{0D108BD9-81ED-4DB2-BD59-A6C34878D82A}">
                    <a16:rowId xmlns:a16="http://schemas.microsoft.com/office/drawing/2014/main" val="10001"/>
                  </a:ext>
                </a:extLst>
              </a:tr>
              <a:tr h="355194">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Death from CHD</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C5D2C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119 (5.7%)</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96 (4.6%)</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20% (−5 to 39%)</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0.10</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C5D2C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extLst>
                  <a:ext uri="{0D108BD9-81ED-4DB2-BD59-A6C34878D82A}">
                    <a16:rowId xmlns:a16="http://schemas.microsoft.com/office/drawing/2014/main" val="10002"/>
                  </a:ext>
                </a:extLst>
              </a:tr>
              <a:tr h="355194">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Nonfatal MI</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C5D2C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173 (8.3%)</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135 (6.5%)</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23% (4–39%)</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0.02</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C5D2C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extLst>
                  <a:ext uri="{0D108BD9-81ED-4DB2-BD59-A6C34878D82A}">
                    <a16:rowId xmlns:a16="http://schemas.microsoft.com/office/drawing/2014/main" val="10003"/>
                  </a:ext>
                </a:extLst>
              </a:tr>
              <a:tr h="355194">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Fatal MI</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C5D2C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38 (1.8%)</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24 (1.2%)</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37% (−5 to 62%)</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0.07</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C5D2C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extLst>
                  <a:ext uri="{0D108BD9-81ED-4DB2-BD59-A6C34878D82A}">
                    <a16:rowId xmlns:a16="http://schemas.microsoft.com/office/drawing/2014/main" val="10004"/>
                  </a:ext>
                </a:extLst>
              </a:tr>
              <a:tr h="555413">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Fatal MI or confirmed nonfatal MI</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C5D2C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207 (10.0%)</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157 (7.5%)</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25% (8–39%)</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0.006</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C5D2C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extLst>
                  <a:ext uri="{0D108BD9-81ED-4DB2-BD59-A6C34878D82A}">
                    <a16:rowId xmlns:a16="http://schemas.microsoft.com/office/drawing/2014/main" val="10005"/>
                  </a:ext>
                </a:extLst>
              </a:tr>
              <a:tr h="355194">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Clinical nonfatal MI</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C5D2C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231 (11.1%)</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182 (8.7%)</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23% (6–36%)</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0.01</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C5D2C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extLst>
                  <a:ext uri="{0D108BD9-81ED-4DB2-BD59-A6C34878D82A}">
                    <a16:rowId xmlns:a16="http://schemas.microsoft.com/office/drawing/2014/main" val="10006"/>
                  </a:ext>
                </a:extLst>
              </a:tr>
              <a:tr h="355194">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CABG</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C5D2C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207 (10.0%)</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156 (7.5%)</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26% (8–40%)</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0.005</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C5D2C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extLst>
                  <a:ext uri="{0D108BD9-81ED-4DB2-BD59-A6C34878D82A}">
                    <a16:rowId xmlns:a16="http://schemas.microsoft.com/office/drawing/2014/main" val="10007"/>
                  </a:ext>
                </a:extLst>
              </a:tr>
              <a:tr h="355194">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PTCA</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C5D2C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219 (10.5%)</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172 (8.3%)</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23% (6–37%)</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0.01</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C5D2C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extLst>
                  <a:ext uri="{0D108BD9-81ED-4DB2-BD59-A6C34878D82A}">
                    <a16:rowId xmlns:a16="http://schemas.microsoft.com/office/drawing/2014/main" val="10008"/>
                  </a:ext>
                </a:extLst>
              </a:tr>
              <a:tr h="355194">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CABG or PTCA</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C5D2C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391 (18.8%)</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294 (14.1%)</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27% (15–37%)</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&lt;0.001</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C5D2C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extLst>
                  <a:ext uri="{0D108BD9-81ED-4DB2-BD59-A6C34878D82A}">
                    <a16:rowId xmlns:a16="http://schemas.microsoft.com/office/drawing/2014/main" val="10009"/>
                  </a:ext>
                </a:extLst>
              </a:tr>
              <a:tr h="355194">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Unstable angina</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C5D2C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359 (17.3%)</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317 (15.2%)</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13% (−1 to 25%)</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0.07</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C5D2C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extLst>
                  <a:ext uri="{0D108BD9-81ED-4DB2-BD59-A6C34878D82A}">
                    <a16:rowId xmlns:a16="http://schemas.microsoft.com/office/drawing/2014/main" val="10010"/>
                  </a:ext>
                </a:extLst>
              </a:tr>
              <a:tr h="352019">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Stroke</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C5D2C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78 (3.8%)</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54 (2.6%)</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31% (3–52%)</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0.03</a:t>
                      </a:r>
                      <a:endParaRPr lang="en-US" sz="1050" dirty="0">
                        <a:latin typeface="Martel Sans" panose="00000500000000000000" pitchFamily="34" charset="0"/>
                        <a:ea typeface="Martel Sans" panose="00000500000000000000" pitchFamily="34" charset="0"/>
                        <a:cs typeface="Martel Sans" panose="00000500000000000000" pitchFamily="34" charset="0"/>
                      </a:endParaRPr>
                    </a:p>
                  </a:txBody>
                  <a:tcPr marL="136965" marR="136965" marT="6350" marB="6350" anchor="ctr">
                    <a:lnL w="12700" cap="flat" cmpd="sng" algn="ctr">
                      <a:solidFill>
                        <a:srgbClr val="FFFFFF"/>
                      </a:solidFill>
                      <a:prstDash val="solid"/>
                      <a:round/>
                      <a:headEnd type="none" w="med" len="med"/>
                      <a:tailEnd type="none" w="med" len="med"/>
                    </a:lnL>
                    <a:lnR w="12700" cap="flat" cmpd="sng" algn="ctr">
                      <a:solidFill>
                        <a:srgbClr val="C5D2C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extLst>
                  <a:ext uri="{0D108BD9-81ED-4DB2-BD59-A6C34878D82A}">
                    <a16:rowId xmlns:a16="http://schemas.microsoft.com/office/drawing/2014/main" val="10011"/>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75" y="477937"/>
            <a:ext cx="10868745" cy="419894"/>
          </a:xfrm>
          <a:prstGeom prst="rect">
            <a:avLst/>
          </a:prstGeom>
          <a:noFill/>
        </p:spPr>
        <p:txBody>
          <a:bodyPr wrap="none" lIns="0" tIns="0" rIns="0" bIns="0" rtlCol="0" anchor="t"/>
          <a:lstStyle/>
          <a:p>
            <a:pPr marL="0" indent="0" algn="l">
              <a:lnSpc>
                <a:spcPct val="104000"/>
              </a:lnSpc>
              <a:buNone/>
            </a:pPr>
            <a:r>
              <a:rPr lang="en-US" sz="2600" dirty="0">
                <a:solidFill>
                  <a:srgbClr val="272D45"/>
                </a:solidFill>
                <a:latin typeface="Kanit Light" pitchFamily="34" charset="0"/>
                <a:ea typeface="Kanit Light" pitchFamily="34" charset="-122"/>
                <a:cs typeface="Kanit Light" pitchFamily="34" charset="-120"/>
              </a:rPr>
              <a:t>Primary Endpoint: 24% Reduction in Fatal CHD or Nonfatal MI</a:t>
            </a:r>
            <a:endParaRPr lang="en-US" sz="2600" dirty="0"/>
          </a:p>
        </p:txBody>
      </p:sp>
      <p:sp>
        <p:nvSpPr>
          <p:cNvPr id="4" name="Text 2"/>
          <p:cNvSpPr/>
          <p:nvPr/>
        </p:nvSpPr>
        <p:spPr>
          <a:xfrm>
            <a:off x="699078" y="1170682"/>
            <a:ext cx="5195261" cy="209947"/>
          </a:xfrm>
          <a:prstGeom prst="rect">
            <a:avLst/>
          </a:prstGeom>
          <a:noFill/>
        </p:spPr>
        <p:txBody>
          <a:bodyPr wrap="none" lIns="0" tIns="0" rIns="0" bIns="0" rtlCol="0" anchor="t"/>
          <a:lstStyle/>
          <a:p>
            <a:pPr marL="0" indent="0" algn="l">
              <a:lnSpc>
                <a:spcPct val="104000"/>
              </a:lnSpc>
              <a:buNone/>
            </a:pPr>
            <a:r>
              <a:rPr lang="en-US" sz="1300" dirty="0">
                <a:solidFill>
                  <a:srgbClr val="FFFFFF"/>
                </a:solidFill>
                <a:latin typeface="Kanit Light" pitchFamily="34" charset="0"/>
                <a:ea typeface="Kanit Light" pitchFamily="34" charset="-122"/>
                <a:cs typeface="Kanit Light" pitchFamily="34" charset="-120"/>
              </a:rPr>
              <a:t>Primary Outcome at a Glance</a:t>
            </a:r>
            <a:endParaRPr lang="en-US" sz="1300" dirty="0"/>
          </a:p>
        </p:txBody>
      </p:sp>
      <p:sp>
        <p:nvSpPr>
          <p:cNvPr id="5" name="Text 3"/>
          <p:cNvSpPr/>
          <p:nvPr/>
        </p:nvSpPr>
        <p:spPr>
          <a:xfrm>
            <a:off x="699078" y="1489770"/>
            <a:ext cx="5195261" cy="975519"/>
          </a:xfrm>
          <a:prstGeom prst="rect">
            <a:avLst/>
          </a:prstGeom>
          <a:noFill/>
        </p:spPr>
        <p:txBody>
          <a:bodyPr wrap="square" lIns="0" tIns="0" rIns="0" bIns="0" rtlCol="0" anchor="t"/>
          <a:lstStyle/>
          <a:p>
            <a:pPr marL="0" indent="0" algn="l">
              <a:lnSpc>
                <a:spcPct val="121000"/>
              </a:lnSpc>
              <a:spcAft>
                <a:spcPts val="750"/>
              </a:spcAft>
              <a:buNone/>
            </a:pPr>
            <a:r>
              <a:rPr lang="en-US" sz="1050" b="1" dirty="0">
                <a:solidFill>
                  <a:srgbClr val="FFFFFF"/>
                </a:solidFill>
                <a:latin typeface="Martel Sans Bold" panose="00000800000000000000" pitchFamily="34" charset="0"/>
                <a:ea typeface="Martel Sans Bold" panose="00000800000000000000" pitchFamily="34" charset="-122"/>
                <a:cs typeface="Martel Sans Bold" panose="00000800000000000000" pitchFamily="34" charset="-120"/>
              </a:rPr>
              <a:t>Pravastatin group:</a:t>
            </a:r>
            <a:r>
              <a:rPr lang="en-US" sz="105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 212 patients (10.2%) experienced the primary endpoint.</a:t>
            </a:r>
            <a:endParaRPr lang="en-US" sz="1050" dirty="0"/>
          </a:p>
          <a:p>
            <a:pPr marL="0" indent="0" algn="l">
              <a:lnSpc>
                <a:spcPct val="121000"/>
              </a:lnSpc>
              <a:spcAft>
                <a:spcPts val="750"/>
              </a:spcAft>
              <a:buNone/>
            </a:pPr>
            <a:r>
              <a:rPr lang="en-US" sz="1050" b="1" dirty="0">
                <a:solidFill>
                  <a:srgbClr val="FFFFFF"/>
                </a:solidFill>
                <a:latin typeface="Martel Sans Bold" panose="00000800000000000000" pitchFamily="34" charset="0"/>
                <a:ea typeface="Martel Sans Bold" panose="00000800000000000000" pitchFamily="34" charset="-122"/>
                <a:cs typeface="Martel Sans Bold" panose="00000800000000000000" pitchFamily="34" charset="-120"/>
              </a:rPr>
              <a:t>Placebo group:</a:t>
            </a:r>
            <a:r>
              <a:rPr lang="en-US" sz="105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 274 patients (13.2%) experienced the primary endpoint.</a:t>
            </a:r>
            <a:endParaRPr lang="en-US" sz="1050" dirty="0"/>
          </a:p>
          <a:p>
            <a:pPr marL="0" indent="0" algn="l">
              <a:lnSpc>
                <a:spcPct val="121000"/>
              </a:lnSpc>
              <a:buNone/>
            </a:pPr>
            <a:r>
              <a:rPr lang="en-US" sz="1050" b="1" dirty="0">
                <a:solidFill>
                  <a:srgbClr val="FFFFFF"/>
                </a:solidFill>
                <a:latin typeface="Martel Sans Bold" panose="00000800000000000000" pitchFamily="34" charset="0"/>
                <a:ea typeface="Martel Sans Bold" panose="00000800000000000000" pitchFamily="34" charset="-122"/>
                <a:cs typeface="Martel Sans Bold" panose="00000800000000000000" pitchFamily="34" charset="-120"/>
              </a:rPr>
              <a:t>Absolute risk reduction:</a:t>
            </a:r>
            <a:r>
              <a:rPr lang="en-US" sz="105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 3.0 percentage points</a:t>
            </a:r>
            <a:endParaRPr lang="en-US" sz="1050" dirty="0"/>
          </a:p>
          <a:p>
            <a:pPr marL="0" indent="0" algn="l">
              <a:lnSpc>
                <a:spcPct val="121000"/>
              </a:lnSpc>
              <a:buNone/>
            </a:pPr>
            <a:r>
              <a:rPr lang="en-US" sz="1050" b="1" dirty="0">
                <a:solidFill>
                  <a:srgbClr val="FFFFFF"/>
                </a:solidFill>
                <a:latin typeface="Martel Sans Bold" panose="00000800000000000000" pitchFamily="34" charset="0"/>
                <a:ea typeface="Martel Sans Bold" panose="00000800000000000000" pitchFamily="34" charset="-122"/>
                <a:cs typeface="Martel Sans Bold" panose="00000800000000000000" pitchFamily="34" charset="-120"/>
              </a:rPr>
              <a:t>Relative risk reduction:</a:t>
            </a:r>
            <a:r>
              <a:rPr lang="en-US" sz="105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 24% (95% CI: 9–36%; </a:t>
            </a:r>
            <a:r>
              <a:rPr lang="en-US" sz="1050" b="1" dirty="0">
                <a:solidFill>
                  <a:srgbClr val="FFFFFF"/>
                </a:solidFill>
                <a:latin typeface="Martel Sans Bold" panose="00000800000000000000" pitchFamily="34" charset="0"/>
                <a:ea typeface="Martel Sans Bold" panose="00000800000000000000" pitchFamily="34" charset="-122"/>
                <a:cs typeface="Martel Sans Bold" panose="00000800000000000000" pitchFamily="34" charset="-120"/>
              </a:rPr>
              <a:t>P=0.003</a:t>
            </a:r>
            <a:r>
              <a:rPr lang="en-US" sz="105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a:t>
            </a:r>
            <a:endParaRPr lang="en-US" sz="1050" dirty="0"/>
          </a:p>
        </p:txBody>
      </p:sp>
      <p:pic>
        <p:nvPicPr>
          <p:cNvPr id="6" name="Image 0" descr="preencoded.png"/>
          <p:cNvPicPr>
            <a:picLocks noChangeAspect="1"/>
          </p:cNvPicPr>
          <p:nvPr/>
        </p:nvPicPr>
        <p:blipFill>
          <a:blip r:embed="rId3"/>
          <a:stretch>
            <a:fillRect/>
          </a:stretch>
        </p:blipFill>
        <p:spPr>
          <a:xfrm>
            <a:off x="2858693" y="1164054"/>
            <a:ext cx="5270467" cy="3793728"/>
          </a:xfrm>
          <a:prstGeom prst="rect">
            <a:avLst/>
          </a:prstGeom>
        </p:spPr>
      </p:pic>
      <p:sp>
        <p:nvSpPr>
          <p:cNvPr id="7" name="Shape 4"/>
          <p:cNvSpPr/>
          <p:nvPr/>
        </p:nvSpPr>
        <p:spPr>
          <a:xfrm>
            <a:off x="661475" y="5223768"/>
            <a:ext cx="2635283" cy="1156295"/>
          </a:xfrm>
          <a:prstGeom prst="roundRect">
            <a:avLst>
              <a:gd name="adj" fmla="val 4881"/>
            </a:avLst>
          </a:prstGeom>
          <a:solidFill>
            <a:srgbClr val="DFECE9"/>
          </a:solidFill>
          <a:ln w="6350">
            <a:solidFill>
              <a:srgbClr val="C5D2CF"/>
            </a:solidFill>
            <a:prstDash val="solid"/>
          </a:ln>
        </p:spPr>
      </p:sp>
      <p:sp>
        <p:nvSpPr>
          <p:cNvPr id="8" name="Text 5"/>
          <p:cNvSpPr/>
          <p:nvPr/>
        </p:nvSpPr>
        <p:spPr>
          <a:xfrm>
            <a:off x="802164" y="5364460"/>
            <a:ext cx="2353906" cy="209947"/>
          </a:xfrm>
          <a:prstGeom prst="rect">
            <a:avLst/>
          </a:prstGeom>
          <a:noFill/>
        </p:spPr>
        <p:txBody>
          <a:bodyPr wrap="none" lIns="0" tIns="0" rIns="0" bIns="0" rtlCol="0" anchor="t"/>
          <a:lstStyle/>
          <a:p>
            <a:pPr marL="0" indent="0" algn="l">
              <a:lnSpc>
                <a:spcPct val="104000"/>
              </a:lnSpc>
              <a:buNone/>
            </a:pPr>
            <a:r>
              <a:rPr lang="en-US" sz="1300" dirty="0">
                <a:solidFill>
                  <a:srgbClr val="2C3249"/>
                </a:solidFill>
                <a:latin typeface="Kanit Light" pitchFamily="34" charset="0"/>
                <a:ea typeface="Kanit Light" pitchFamily="34" charset="-122"/>
                <a:cs typeface="Kanit Light" pitchFamily="34" charset="-120"/>
              </a:rPr>
              <a:t>Nonfatal MI Alone</a:t>
            </a:r>
            <a:endParaRPr lang="en-US" sz="1300" dirty="0"/>
          </a:p>
        </p:txBody>
      </p:sp>
      <p:sp>
        <p:nvSpPr>
          <p:cNvPr id="9" name="Text 6"/>
          <p:cNvSpPr/>
          <p:nvPr/>
        </p:nvSpPr>
        <p:spPr>
          <a:xfrm>
            <a:off x="802164" y="5639891"/>
            <a:ext cx="2353906" cy="389533"/>
          </a:xfrm>
          <a:prstGeom prst="rect">
            <a:avLst/>
          </a:prstGeom>
          <a:noFill/>
        </p:spPr>
        <p:txBody>
          <a:bodyPr wrap="square" lIns="0" tIns="0" rIns="0" bIns="0" rtlCol="0" anchor="t">
            <a:normAutofit/>
          </a:bodyPr>
          <a:lstStyle/>
          <a:p>
            <a:pPr marL="0" indent="0" algn="l">
              <a:lnSpc>
                <a:spcPct val="121000"/>
              </a:lnSpc>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135 (6.5%) vs. 173 (8.3%) — </a:t>
            </a:r>
            <a:r>
              <a:rPr lang="en-US" sz="105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23% RRR</a:t>
            </a: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(P=0.02)</a:t>
            </a:r>
            <a:endParaRPr lang="en-US" sz="1050" dirty="0"/>
          </a:p>
        </p:txBody>
      </p:sp>
      <p:sp>
        <p:nvSpPr>
          <p:cNvPr id="10" name="Shape 7"/>
          <p:cNvSpPr/>
          <p:nvPr/>
        </p:nvSpPr>
        <p:spPr>
          <a:xfrm>
            <a:off x="3405896" y="5223768"/>
            <a:ext cx="2635383" cy="1156295"/>
          </a:xfrm>
          <a:prstGeom prst="roundRect">
            <a:avLst>
              <a:gd name="adj" fmla="val 4881"/>
            </a:avLst>
          </a:prstGeom>
          <a:solidFill>
            <a:srgbClr val="DFECE9"/>
          </a:solidFill>
          <a:ln w="6350">
            <a:solidFill>
              <a:srgbClr val="C5D2CF"/>
            </a:solidFill>
            <a:prstDash val="solid"/>
          </a:ln>
        </p:spPr>
      </p:sp>
      <p:sp>
        <p:nvSpPr>
          <p:cNvPr id="11" name="Text 8"/>
          <p:cNvSpPr/>
          <p:nvPr/>
        </p:nvSpPr>
        <p:spPr>
          <a:xfrm>
            <a:off x="3546585" y="5364460"/>
            <a:ext cx="2354005" cy="209947"/>
          </a:xfrm>
          <a:prstGeom prst="rect">
            <a:avLst/>
          </a:prstGeom>
          <a:noFill/>
        </p:spPr>
        <p:txBody>
          <a:bodyPr wrap="none" lIns="0" tIns="0" rIns="0" bIns="0" rtlCol="0" anchor="t"/>
          <a:lstStyle/>
          <a:p>
            <a:pPr marL="0" indent="0" algn="l">
              <a:lnSpc>
                <a:spcPct val="104000"/>
              </a:lnSpc>
              <a:buNone/>
            </a:pPr>
            <a:r>
              <a:rPr lang="en-US" sz="1300" dirty="0">
                <a:solidFill>
                  <a:srgbClr val="2C3249"/>
                </a:solidFill>
                <a:latin typeface="Kanit Light" pitchFamily="34" charset="0"/>
                <a:ea typeface="Kanit Light" pitchFamily="34" charset="-122"/>
                <a:cs typeface="Kanit Light" pitchFamily="34" charset="-120"/>
              </a:rPr>
              <a:t>Fatal MI Alone</a:t>
            </a:r>
            <a:endParaRPr lang="en-US" sz="1300" dirty="0"/>
          </a:p>
        </p:txBody>
      </p:sp>
      <p:sp>
        <p:nvSpPr>
          <p:cNvPr id="12" name="Text 9"/>
          <p:cNvSpPr/>
          <p:nvPr/>
        </p:nvSpPr>
        <p:spPr>
          <a:xfrm>
            <a:off x="3546585" y="5639891"/>
            <a:ext cx="2354005" cy="389533"/>
          </a:xfrm>
          <a:prstGeom prst="rect">
            <a:avLst/>
          </a:prstGeom>
          <a:noFill/>
        </p:spPr>
        <p:txBody>
          <a:bodyPr wrap="square" lIns="0" tIns="0" rIns="0" bIns="0" rtlCol="0" anchor="t">
            <a:normAutofit/>
          </a:bodyPr>
          <a:lstStyle/>
          <a:p>
            <a:pPr marL="0" indent="0" algn="l">
              <a:lnSpc>
                <a:spcPct val="121000"/>
              </a:lnSpc>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24 (1.2%) vs. 38 (1.8%) — </a:t>
            </a:r>
            <a:r>
              <a:rPr lang="en-US" sz="105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37% RRR</a:t>
            </a: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(P=0.07, NS)</a:t>
            </a:r>
            <a:endParaRPr lang="en-US" sz="1050" dirty="0"/>
          </a:p>
        </p:txBody>
      </p:sp>
      <p:sp>
        <p:nvSpPr>
          <p:cNvPr id="13" name="Shape 10"/>
          <p:cNvSpPr/>
          <p:nvPr/>
        </p:nvSpPr>
        <p:spPr>
          <a:xfrm>
            <a:off x="6150416" y="5223768"/>
            <a:ext cx="2635283" cy="1156295"/>
          </a:xfrm>
          <a:prstGeom prst="roundRect">
            <a:avLst>
              <a:gd name="adj" fmla="val 4881"/>
            </a:avLst>
          </a:prstGeom>
          <a:solidFill>
            <a:srgbClr val="DFECE9"/>
          </a:solidFill>
          <a:ln w="6350">
            <a:solidFill>
              <a:srgbClr val="C5D2CF"/>
            </a:solidFill>
            <a:prstDash val="solid"/>
          </a:ln>
        </p:spPr>
      </p:sp>
      <p:sp>
        <p:nvSpPr>
          <p:cNvPr id="14" name="Text 11"/>
          <p:cNvSpPr/>
          <p:nvPr/>
        </p:nvSpPr>
        <p:spPr>
          <a:xfrm>
            <a:off x="6291105" y="5364460"/>
            <a:ext cx="2353906" cy="209947"/>
          </a:xfrm>
          <a:prstGeom prst="rect">
            <a:avLst/>
          </a:prstGeom>
          <a:noFill/>
        </p:spPr>
        <p:txBody>
          <a:bodyPr wrap="none" lIns="0" tIns="0" rIns="0" bIns="0" rtlCol="0" anchor="t"/>
          <a:lstStyle/>
          <a:p>
            <a:pPr marL="0" indent="0" algn="l">
              <a:lnSpc>
                <a:spcPct val="104000"/>
              </a:lnSpc>
              <a:buNone/>
            </a:pPr>
            <a:r>
              <a:rPr lang="en-US" sz="1300" dirty="0">
                <a:solidFill>
                  <a:srgbClr val="2C3249"/>
                </a:solidFill>
                <a:latin typeface="Kanit Light" pitchFamily="34" charset="0"/>
                <a:ea typeface="Kanit Light" pitchFamily="34" charset="-122"/>
                <a:cs typeface="Kanit Light" pitchFamily="34" charset="-120"/>
              </a:rPr>
              <a:t>Fatal CHD Alone</a:t>
            </a:r>
            <a:endParaRPr lang="en-US" sz="1300" dirty="0"/>
          </a:p>
        </p:txBody>
      </p:sp>
      <p:sp>
        <p:nvSpPr>
          <p:cNvPr id="15" name="Text 12"/>
          <p:cNvSpPr/>
          <p:nvPr/>
        </p:nvSpPr>
        <p:spPr>
          <a:xfrm>
            <a:off x="6291105" y="5639891"/>
            <a:ext cx="2353906" cy="389533"/>
          </a:xfrm>
          <a:prstGeom prst="rect">
            <a:avLst/>
          </a:prstGeom>
          <a:noFill/>
        </p:spPr>
        <p:txBody>
          <a:bodyPr wrap="square" lIns="0" tIns="0" rIns="0" bIns="0" rtlCol="0" anchor="t">
            <a:normAutofit/>
          </a:bodyPr>
          <a:lstStyle/>
          <a:p>
            <a:pPr marL="0" indent="0" algn="l">
              <a:lnSpc>
                <a:spcPct val="121000"/>
              </a:lnSpc>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96 (4.6%) vs. 119 (5.7%) — </a:t>
            </a:r>
            <a:r>
              <a:rPr lang="en-US" sz="105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20% RRR</a:t>
            </a: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(P=0.10, NS)</a:t>
            </a:r>
            <a:endParaRPr lang="en-US" sz="1050" dirty="0"/>
          </a:p>
        </p:txBody>
      </p:sp>
      <p:sp>
        <p:nvSpPr>
          <p:cNvPr id="16" name="Shape 13"/>
          <p:cNvSpPr/>
          <p:nvPr/>
        </p:nvSpPr>
        <p:spPr>
          <a:xfrm>
            <a:off x="8894838" y="5223768"/>
            <a:ext cx="2635383" cy="1156295"/>
          </a:xfrm>
          <a:prstGeom prst="roundRect">
            <a:avLst>
              <a:gd name="adj" fmla="val 4881"/>
            </a:avLst>
          </a:prstGeom>
          <a:solidFill>
            <a:srgbClr val="DFECE9"/>
          </a:solidFill>
          <a:ln w="6350">
            <a:solidFill>
              <a:srgbClr val="C5D2CF"/>
            </a:solidFill>
            <a:prstDash val="solid"/>
          </a:ln>
        </p:spPr>
      </p:sp>
      <p:sp>
        <p:nvSpPr>
          <p:cNvPr id="17" name="Text 14"/>
          <p:cNvSpPr/>
          <p:nvPr/>
        </p:nvSpPr>
        <p:spPr>
          <a:xfrm>
            <a:off x="9035526" y="5364460"/>
            <a:ext cx="2354005" cy="419894"/>
          </a:xfrm>
          <a:prstGeom prst="rect">
            <a:avLst/>
          </a:prstGeom>
          <a:noFill/>
        </p:spPr>
        <p:txBody>
          <a:bodyPr wrap="square" lIns="0" tIns="0" rIns="0" bIns="0" rtlCol="0" anchor="t">
            <a:normAutofit/>
          </a:bodyPr>
          <a:lstStyle/>
          <a:p>
            <a:pPr marL="0" indent="0" algn="l">
              <a:lnSpc>
                <a:spcPct val="104000"/>
              </a:lnSpc>
              <a:buNone/>
            </a:pPr>
            <a:r>
              <a:rPr lang="en-US" sz="1300" dirty="0">
                <a:solidFill>
                  <a:srgbClr val="2C3249"/>
                </a:solidFill>
                <a:latin typeface="Kanit Light" pitchFamily="34" charset="0"/>
                <a:ea typeface="Kanit Light" pitchFamily="34" charset="-122"/>
                <a:cs typeface="Kanit Light" pitchFamily="34" charset="-120"/>
              </a:rPr>
              <a:t>Total MI (Fatal + Confirmed Nonfatal)</a:t>
            </a:r>
            <a:endParaRPr lang="en-US" sz="1300" dirty="0"/>
          </a:p>
        </p:txBody>
      </p:sp>
      <p:sp>
        <p:nvSpPr>
          <p:cNvPr id="18" name="Text 15"/>
          <p:cNvSpPr/>
          <p:nvPr/>
        </p:nvSpPr>
        <p:spPr>
          <a:xfrm>
            <a:off x="9035526" y="5849838"/>
            <a:ext cx="2354005" cy="389533"/>
          </a:xfrm>
          <a:prstGeom prst="rect">
            <a:avLst/>
          </a:prstGeom>
          <a:noFill/>
        </p:spPr>
        <p:txBody>
          <a:bodyPr wrap="square" lIns="0" tIns="0" rIns="0" bIns="0" rtlCol="0" anchor="t">
            <a:normAutofit/>
          </a:bodyPr>
          <a:lstStyle/>
          <a:p>
            <a:pPr marL="0" indent="0" algn="l">
              <a:lnSpc>
                <a:spcPct val="121000"/>
              </a:lnSpc>
              <a:buNone/>
            </a:pP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157 (7.5%) vs. 207 (10.0%) — </a:t>
            </a:r>
            <a:r>
              <a:rPr lang="en-US" sz="105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25% RRR</a:t>
            </a:r>
            <a:r>
              <a:rPr lang="en-US" sz="10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(P=0.006)</a:t>
            </a:r>
            <a:endParaRPr lang="en-US" sz="10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75" y="487958"/>
            <a:ext cx="10868745" cy="985242"/>
          </a:xfrm>
          <a:prstGeom prst="rect">
            <a:avLst/>
          </a:prstGeom>
          <a:noFill/>
        </p:spPr>
        <p:txBody>
          <a:bodyPr wrap="square" lIns="0" tIns="0" rIns="0" bIns="0" rtlCol="0" anchor="t">
            <a:normAutofit/>
          </a:bodyPr>
          <a:lstStyle/>
          <a:p>
            <a:pPr marL="0" indent="0" algn="l">
              <a:lnSpc>
                <a:spcPct val="104000"/>
              </a:lnSpc>
              <a:buNone/>
            </a:pPr>
            <a:r>
              <a:rPr lang="en-US" sz="3100" dirty="0">
                <a:solidFill>
                  <a:srgbClr val="272D45"/>
                </a:solidFill>
                <a:latin typeface="Kanit Light" pitchFamily="34" charset="0"/>
                <a:ea typeface="Kanit Light" pitchFamily="34" charset="-122"/>
                <a:cs typeface="Kanit Light" pitchFamily="34" charset="-120"/>
              </a:rPr>
              <a:t>Figure 1: Kaplan-Meier Curves — Coronary Event Incidence Over 5 Years</a:t>
            </a:r>
            <a:endParaRPr lang="en-US" sz="3100" dirty="0"/>
          </a:p>
        </p:txBody>
      </p:sp>
      <p:pic>
        <p:nvPicPr>
          <p:cNvPr id="3" name="Image 0" descr="preencoded.png"/>
          <p:cNvPicPr>
            <a:picLocks noChangeAspect="1"/>
          </p:cNvPicPr>
          <p:nvPr/>
        </p:nvPicPr>
        <p:blipFill>
          <a:blip r:embed="rId3"/>
          <a:stretch>
            <a:fillRect/>
          </a:stretch>
        </p:blipFill>
        <p:spPr>
          <a:xfrm>
            <a:off x="2551394" y="1551107"/>
            <a:ext cx="6938730" cy="2636952"/>
          </a:xfrm>
          <a:prstGeom prst="rect">
            <a:avLst/>
          </a:prstGeom>
        </p:spPr>
      </p:pic>
      <p:sp>
        <p:nvSpPr>
          <p:cNvPr id="4" name="Text 1"/>
          <p:cNvSpPr/>
          <p:nvPr/>
        </p:nvSpPr>
        <p:spPr>
          <a:xfrm>
            <a:off x="661475" y="4495611"/>
            <a:ext cx="5242092" cy="246261"/>
          </a:xfrm>
          <a:prstGeom prst="rect">
            <a:avLst/>
          </a:prstGeom>
          <a:noFill/>
        </p:spPr>
        <p:txBody>
          <a:bodyPr wrap="none" lIns="0" tIns="0" rIns="0" bIns="0" rtlCol="0" anchor="t"/>
          <a:lstStyle/>
          <a:p>
            <a:pPr marL="0" indent="0" algn="l">
              <a:lnSpc>
                <a:spcPct val="104000"/>
              </a:lnSpc>
              <a:buNone/>
            </a:pPr>
            <a:r>
              <a:rPr lang="en-US" sz="1550" dirty="0">
                <a:solidFill>
                  <a:srgbClr val="272D45"/>
                </a:solidFill>
                <a:latin typeface="Kanit Light" pitchFamily="34" charset="0"/>
                <a:ea typeface="Kanit Light" pitchFamily="34" charset="-122"/>
                <a:cs typeface="Kanit Light" pitchFamily="34" charset="-120"/>
              </a:rPr>
              <a:t>Left Panel — Primary Endpoint (Fatal CHD or Nonfatal MI)</a:t>
            </a:r>
            <a:endParaRPr lang="en-US" sz="1550" dirty="0"/>
          </a:p>
        </p:txBody>
      </p:sp>
      <p:sp>
        <p:nvSpPr>
          <p:cNvPr id="5" name="Text 2"/>
          <p:cNvSpPr/>
          <p:nvPr/>
        </p:nvSpPr>
        <p:spPr>
          <a:xfrm>
            <a:off x="661475" y="5040331"/>
            <a:ext cx="5242092" cy="738783"/>
          </a:xfrm>
          <a:prstGeom prst="rect">
            <a:avLst/>
          </a:prstGeom>
          <a:noFill/>
        </p:spPr>
        <p:txBody>
          <a:bodyPr wrap="square" lIns="0" tIns="0" rIns="0" bIns="0" rtlCol="0" anchor="t">
            <a:normAutofit/>
          </a:bodyPr>
          <a:lstStyle/>
          <a:p>
            <a:pPr marL="0" indent="0" algn="l">
              <a:lnSpc>
                <a:spcPct val="130000"/>
              </a:lnSpc>
              <a:buNone/>
            </a:pPr>
            <a:r>
              <a:rPr lang="en-US" sz="12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Pravastatin (solid line) consistently below placebo (dotted line) from year 1 onward. </a:t>
            </a:r>
            <a:r>
              <a:rPr lang="en-US" sz="12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24% risk reduction, P=0.003.</a:t>
            </a:r>
            <a:r>
              <a:rPr lang="en-US" sz="12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a:t>
            </a:r>
            <a:endParaRPr lang="en-US" sz="1200" dirty="0"/>
          </a:p>
        </p:txBody>
      </p:sp>
      <p:sp>
        <p:nvSpPr>
          <p:cNvPr id="6" name="Text 3"/>
          <p:cNvSpPr/>
          <p:nvPr/>
        </p:nvSpPr>
        <p:spPr>
          <a:xfrm>
            <a:off x="6258469" y="4486518"/>
            <a:ext cx="5242092" cy="246261"/>
          </a:xfrm>
          <a:prstGeom prst="rect">
            <a:avLst/>
          </a:prstGeom>
          <a:noFill/>
        </p:spPr>
        <p:txBody>
          <a:bodyPr wrap="none" lIns="0" tIns="0" rIns="0" bIns="0" rtlCol="0" anchor="t"/>
          <a:lstStyle/>
          <a:p>
            <a:pPr marL="0" indent="0" algn="l">
              <a:lnSpc>
                <a:spcPct val="104000"/>
              </a:lnSpc>
              <a:buNone/>
            </a:pPr>
            <a:r>
              <a:rPr lang="en-US" sz="1550" dirty="0">
                <a:solidFill>
                  <a:srgbClr val="272D45"/>
                </a:solidFill>
                <a:latin typeface="Kanit Light" pitchFamily="34" charset="0"/>
                <a:ea typeface="Kanit Light" pitchFamily="34" charset="-122"/>
                <a:cs typeface="Kanit Light" pitchFamily="34" charset="-120"/>
              </a:rPr>
              <a:t>Right Panel — CABG or Angioplasty</a:t>
            </a:r>
            <a:endParaRPr lang="en-US" sz="1550" dirty="0"/>
          </a:p>
        </p:txBody>
      </p:sp>
      <p:sp>
        <p:nvSpPr>
          <p:cNvPr id="7" name="Text 4"/>
          <p:cNvSpPr/>
          <p:nvPr/>
        </p:nvSpPr>
        <p:spPr>
          <a:xfrm>
            <a:off x="6294478" y="4991397"/>
            <a:ext cx="5242092" cy="738783"/>
          </a:xfrm>
          <a:prstGeom prst="rect">
            <a:avLst/>
          </a:prstGeom>
          <a:noFill/>
        </p:spPr>
        <p:txBody>
          <a:bodyPr wrap="square" lIns="0" tIns="0" rIns="0" bIns="0" rtlCol="0" anchor="t">
            <a:normAutofit/>
          </a:bodyPr>
          <a:lstStyle/>
          <a:p>
            <a:pPr marL="0" indent="0" algn="l">
              <a:lnSpc>
                <a:spcPct val="130000"/>
              </a:lnSpc>
              <a:buNone/>
            </a:pPr>
            <a:r>
              <a:rPr lang="en-US" sz="12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Pravastatin group diverges from placebo progressively over 5 years. </a:t>
            </a:r>
            <a:r>
              <a:rPr lang="en-US" sz="12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27% risk reduction, P&lt;0.001.</a:t>
            </a:r>
            <a:r>
              <a:rPr lang="en-US" sz="12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a:t>
            </a:r>
            <a:endParaRPr lang="en-US" sz="1200" dirty="0"/>
          </a:p>
        </p:txBody>
      </p:sp>
      <p:sp>
        <p:nvSpPr>
          <p:cNvPr id="8" name="Shape 5"/>
          <p:cNvSpPr/>
          <p:nvPr/>
        </p:nvSpPr>
        <p:spPr>
          <a:xfrm>
            <a:off x="649426" y="5965646"/>
            <a:ext cx="10868745" cy="856655"/>
          </a:xfrm>
          <a:prstGeom prst="roundRect">
            <a:avLst>
              <a:gd name="adj" fmla="val 7729"/>
            </a:avLst>
          </a:prstGeom>
          <a:solidFill>
            <a:srgbClr val="DFECE9"/>
          </a:solidFill>
        </p:spPr>
      </p:sp>
      <p:pic>
        <p:nvPicPr>
          <p:cNvPr id="9" name="Image 1" descr="preencoded.png"/>
          <p:cNvPicPr>
            <a:picLocks noChangeAspect="1"/>
          </p:cNvPicPr>
          <p:nvPr/>
        </p:nvPicPr>
        <p:blipFill>
          <a:blip r:embed="rId4"/>
          <a:stretch>
            <a:fillRect/>
          </a:stretch>
        </p:blipFill>
        <p:spPr>
          <a:xfrm>
            <a:off x="819030" y="5730180"/>
            <a:ext cx="197044" cy="157559"/>
          </a:xfrm>
          <a:prstGeom prst="rect">
            <a:avLst/>
          </a:prstGeom>
        </p:spPr>
      </p:pic>
      <p:sp>
        <p:nvSpPr>
          <p:cNvPr id="10" name="Text 6"/>
          <p:cNvSpPr/>
          <p:nvPr/>
        </p:nvSpPr>
        <p:spPr>
          <a:xfrm>
            <a:off x="1194960" y="6236621"/>
            <a:ext cx="10199035" cy="492522"/>
          </a:xfrm>
          <a:prstGeom prst="rect">
            <a:avLst/>
          </a:prstGeom>
          <a:noFill/>
        </p:spPr>
        <p:txBody>
          <a:bodyPr wrap="square" lIns="0" tIns="0" rIns="0" bIns="0" rtlCol="0" anchor="t">
            <a:normAutofit/>
          </a:bodyPr>
          <a:lstStyle/>
          <a:p>
            <a:pPr marL="0" indent="0" algn="l">
              <a:lnSpc>
                <a:spcPct val="130000"/>
              </a:lnSpc>
              <a:buNone/>
            </a:pPr>
            <a:r>
              <a:rPr lang="en-US" sz="1200" dirty="0">
                <a:solidFill>
                  <a:srgbClr val="000000"/>
                </a:solidFill>
                <a:latin typeface="Martel Sans" panose="00000500000000000000" pitchFamily="34" charset="0"/>
                <a:ea typeface="Martel Sans" panose="00000500000000000000" pitchFamily="34" charset="-122"/>
                <a:cs typeface="Martel Sans" panose="00000500000000000000" pitchFamily="34" charset="-120"/>
              </a:rPr>
              <a:t>Curve separation begins within the first year and widens progressively — indicating early onset and sustained duration of benefit from pravastatin therapy.</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75" y="454819"/>
            <a:ext cx="10868745" cy="258465"/>
          </a:xfrm>
          <a:prstGeom prst="rect">
            <a:avLst/>
          </a:prstGeom>
          <a:noFill/>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Secondary Endpoints: Revascularization &amp; Stroke</a:t>
            </a:r>
            <a:endParaRPr lang="en-US" sz="1600" dirty="0"/>
          </a:p>
        </p:txBody>
      </p:sp>
      <p:pic>
        <p:nvPicPr>
          <p:cNvPr id="3" name="Image 0" descr="preencoded.png"/>
          <p:cNvPicPr>
            <a:picLocks noChangeAspect="1"/>
          </p:cNvPicPr>
          <p:nvPr/>
        </p:nvPicPr>
        <p:blipFill>
          <a:blip r:embed="rId3"/>
          <a:stretch>
            <a:fillRect/>
          </a:stretch>
        </p:blipFill>
        <p:spPr>
          <a:xfrm>
            <a:off x="661475" y="795933"/>
            <a:ext cx="10868745" cy="6086574"/>
          </a:xfrm>
          <a:prstGeom prst="rect">
            <a:avLst/>
          </a:prstGeom>
        </p:spPr>
      </p:pic>
      <p:sp>
        <p:nvSpPr>
          <p:cNvPr id="4" name="Shape 1"/>
          <p:cNvSpPr/>
          <p:nvPr/>
        </p:nvSpPr>
        <p:spPr>
          <a:xfrm>
            <a:off x="661475" y="6928941"/>
            <a:ext cx="2686181" cy="431105"/>
          </a:xfrm>
          <a:prstGeom prst="roundRect">
            <a:avLst>
              <a:gd name="adj" fmla="val 8057"/>
            </a:avLst>
          </a:prstGeom>
          <a:solidFill>
            <a:srgbClr val="DFECE9"/>
          </a:solidFill>
          <a:ln w="6350">
            <a:solidFill>
              <a:srgbClr val="C5D2CF"/>
            </a:solidFill>
            <a:prstDash val="solid"/>
          </a:ln>
        </p:spPr>
      </p:sp>
      <p:sp>
        <p:nvSpPr>
          <p:cNvPr id="5" name="Text 2"/>
          <p:cNvSpPr/>
          <p:nvPr/>
        </p:nvSpPr>
        <p:spPr>
          <a:xfrm>
            <a:off x="750472" y="7017941"/>
            <a:ext cx="2508187" cy="129183"/>
          </a:xfrm>
          <a:prstGeom prst="rect">
            <a:avLst/>
          </a:prstGeom>
          <a:noFill/>
        </p:spPr>
        <p:txBody>
          <a:bodyPr wrap="none" lIns="0" tIns="0" rIns="0" bIns="0" rtlCol="0" anchor="t"/>
          <a:lstStyle/>
          <a:p>
            <a:pPr marL="0" indent="0" algn="l">
              <a:lnSpc>
                <a:spcPct val="104000"/>
              </a:lnSpc>
              <a:buNone/>
            </a:pPr>
            <a:r>
              <a:rPr lang="en-US" sz="800" dirty="0">
                <a:solidFill>
                  <a:srgbClr val="2C3249"/>
                </a:solidFill>
                <a:latin typeface="Kanit Light" pitchFamily="34" charset="0"/>
                <a:ea typeface="Kanit Light" pitchFamily="34" charset="-122"/>
                <a:cs typeface="Kanit Light" pitchFamily="34" charset="-120"/>
              </a:rPr>
              <a:t>CABG: ↓26%</a:t>
            </a:r>
            <a:endParaRPr lang="en-US" sz="800" dirty="0"/>
          </a:p>
        </p:txBody>
      </p:sp>
      <p:sp>
        <p:nvSpPr>
          <p:cNvPr id="6" name="Text 3"/>
          <p:cNvSpPr/>
          <p:nvPr/>
        </p:nvSpPr>
        <p:spPr>
          <a:xfrm>
            <a:off x="750472" y="7171928"/>
            <a:ext cx="2508187" cy="99120"/>
          </a:xfrm>
          <a:prstGeom prst="rect">
            <a:avLst/>
          </a:prstGeom>
          <a:noFill/>
        </p:spPr>
        <p:txBody>
          <a:bodyPr wrap="none" lIns="0" tIns="0" rIns="0" bIns="0" rtlCol="0" anchor="t"/>
          <a:lstStyle/>
          <a:p>
            <a:pPr marL="0" indent="0" algn="l">
              <a:lnSpc>
                <a:spcPct val="100000"/>
              </a:lnSpc>
              <a:buNone/>
            </a:pPr>
            <a:r>
              <a:rPr lang="en-US" sz="6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156 (7.5%) vs. 207 (10.0%) — 95% CI: 8–40%; </a:t>
            </a:r>
            <a:r>
              <a:rPr lang="en-US" sz="65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P=0.005</a:t>
            </a:r>
            <a:endParaRPr lang="en-US" sz="650" dirty="0"/>
          </a:p>
        </p:txBody>
      </p:sp>
      <p:sp>
        <p:nvSpPr>
          <p:cNvPr id="7" name="Shape 4"/>
          <p:cNvSpPr/>
          <p:nvPr/>
        </p:nvSpPr>
        <p:spPr>
          <a:xfrm>
            <a:off x="3388930" y="6928941"/>
            <a:ext cx="2686280" cy="431105"/>
          </a:xfrm>
          <a:prstGeom prst="roundRect">
            <a:avLst>
              <a:gd name="adj" fmla="val 8057"/>
            </a:avLst>
          </a:prstGeom>
          <a:solidFill>
            <a:srgbClr val="DFECE9"/>
          </a:solidFill>
          <a:ln w="6350">
            <a:solidFill>
              <a:srgbClr val="C5D2CF"/>
            </a:solidFill>
            <a:prstDash val="solid"/>
          </a:ln>
        </p:spPr>
      </p:sp>
      <p:sp>
        <p:nvSpPr>
          <p:cNvPr id="8" name="Text 5"/>
          <p:cNvSpPr/>
          <p:nvPr/>
        </p:nvSpPr>
        <p:spPr>
          <a:xfrm>
            <a:off x="3477927" y="7017941"/>
            <a:ext cx="2508286" cy="129183"/>
          </a:xfrm>
          <a:prstGeom prst="rect">
            <a:avLst/>
          </a:prstGeom>
          <a:noFill/>
        </p:spPr>
        <p:txBody>
          <a:bodyPr wrap="none" lIns="0" tIns="0" rIns="0" bIns="0" rtlCol="0" anchor="t"/>
          <a:lstStyle/>
          <a:p>
            <a:pPr marL="0" indent="0" algn="l">
              <a:lnSpc>
                <a:spcPct val="104000"/>
              </a:lnSpc>
              <a:buNone/>
            </a:pPr>
            <a:r>
              <a:rPr lang="en-US" sz="800" dirty="0">
                <a:solidFill>
                  <a:srgbClr val="2C3249"/>
                </a:solidFill>
                <a:latin typeface="Kanit Light" pitchFamily="34" charset="0"/>
                <a:ea typeface="Kanit Light" pitchFamily="34" charset="-122"/>
                <a:cs typeface="Kanit Light" pitchFamily="34" charset="-120"/>
              </a:rPr>
              <a:t>PTCA: ↓23%</a:t>
            </a:r>
            <a:endParaRPr lang="en-US" sz="800" dirty="0"/>
          </a:p>
        </p:txBody>
      </p:sp>
      <p:sp>
        <p:nvSpPr>
          <p:cNvPr id="9" name="Text 6"/>
          <p:cNvSpPr/>
          <p:nvPr/>
        </p:nvSpPr>
        <p:spPr>
          <a:xfrm>
            <a:off x="3477927" y="7171928"/>
            <a:ext cx="2508286" cy="99120"/>
          </a:xfrm>
          <a:prstGeom prst="rect">
            <a:avLst/>
          </a:prstGeom>
          <a:noFill/>
        </p:spPr>
        <p:txBody>
          <a:bodyPr wrap="none" lIns="0" tIns="0" rIns="0" bIns="0" rtlCol="0" anchor="t"/>
          <a:lstStyle/>
          <a:p>
            <a:pPr marL="0" indent="0" algn="l">
              <a:lnSpc>
                <a:spcPct val="100000"/>
              </a:lnSpc>
              <a:buNone/>
            </a:pPr>
            <a:r>
              <a:rPr lang="en-US" sz="6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172 (8.3%) vs. 219 (10.5%) — 95% CI: 6–37%; </a:t>
            </a:r>
            <a:r>
              <a:rPr lang="en-US" sz="65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P=0.01</a:t>
            </a:r>
            <a:endParaRPr lang="en-US" sz="650" dirty="0"/>
          </a:p>
        </p:txBody>
      </p:sp>
      <p:sp>
        <p:nvSpPr>
          <p:cNvPr id="10" name="Shape 7"/>
          <p:cNvSpPr/>
          <p:nvPr/>
        </p:nvSpPr>
        <p:spPr>
          <a:xfrm>
            <a:off x="6116484" y="6928941"/>
            <a:ext cx="2686181" cy="431105"/>
          </a:xfrm>
          <a:prstGeom prst="roundRect">
            <a:avLst>
              <a:gd name="adj" fmla="val 8057"/>
            </a:avLst>
          </a:prstGeom>
          <a:solidFill>
            <a:srgbClr val="DFECE9"/>
          </a:solidFill>
          <a:ln w="6350">
            <a:solidFill>
              <a:srgbClr val="C5D2CF"/>
            </a:solidFill>
            <a:prstDash val="solid"/>
          </a:ln>
        </p:spPr>
      </p:sp>
      <p:sp>
        <p:nvSpPr>
          <p:cNvPr id="11" name="Text 8"/>
          <p:cNvSpPr/>
          <p:nvPr/>
        </p:nvSpPr>
        <p:spPr>
          <a:xfrm>
            <a:off x="6205481" y="7017941"/>
            <a:ext cx="2508187" cy="129183"/>
          </a:xfrm>
          <a:prstGeom prst="rect">
            <a:avLst/>
          </a:prstGeom>
          <a:noFill/>
        </p:spPr>
        <p:txBody>
          <a:bodyPr wrap="none" lIns="0" tIns="0" rIns="0" bIns="0" rtlCol="0" anchor="t"/>
          <a:lstStyle/>
          <a:p>
            <a:pPr marL="0" indent="0" algn="l">
              <a:lnSpc>
                <a:spcPct val="104000"/>
              </a:lnSpc>
              <a:buNone/>
            </a:pPr>
            <a:r>
              <a:rPr lang="en-US" sz="800" dirty="0">
                <a:solidFill>
                  <a:srgbClr val="2C3249"/>
                </a:solidFill>
                <a:latin typeface="Kanit Light" pitchFamily="34" charset="0"/>
                <a:ea typeface="Kanit Light" pitchFamily="34" charset="-122"/>
                <a:cs typeface="Kanit Light" pitchFamily="34" charset="-120"/>
              </a:rPr>
              <a:t>CABG+PTCA: ↓27%</a:t>
            </a:r>
            <a:endParaRPr lang="en-US" sz="800" dirty="0"/>
          </a:p>
        </p:txBody>
      </p:sp>
      <p:sp>
        <p:nvSpPr>
          <p:cNvPr id="12" name="Text 9"/>
          <p:cNvSpPr/>
          <p:nvPr/>
        </p:nvSpPr>
        <p:spPr>
          <a:xfrm>
            <a:off x="6205481" y="7171928"/>
            <a:ext cx="2508187" cy="99120"/>
          </a:xfrm>
          <a:prstGeom prst="rect">
            <a:avLst/>
          </a:prstGeom>
          <a:noFill/>
        </p:spPr>
        <p:txBody>
          <a:bodyPr wrap="none" lIns="0" tIns="0" rIns="0" bIns="0" rtlCol="0" anchor="t"/>
          <a:lstStyle/>
          <a:p>
            <a:pPr marL="0" indent="0" algn="l">
              <a:lnSpc>
                <a:spcPct val="100000"/>
              </a:lnSpc>
              <a:buNone/>
            </a:pPr>
            <a:r>
              <a:rPr lang="en-US" sz="6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294 (14.1%) vs. 391 (18.8%) — 95% CI: 15–37%; </a:t>
            </a:r>
            <a:r>
              <a:rPr lang="en-US" sz="65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P&lt;0.001</a:t>
            </a:r>
            <a:endParaRPr lang="en-US" sz="650" dirty="0"/>
          </a:p>
        </p:txBody>
      </p:sp>
      <p:sp>
        <p:nvSpPr>
          <p:cNvPr id="13" name="Shape 10"/>
          <p:cNvSpPr/>
          <p:nvPr/>
        </p:nvSpPr>
        <p:spPr>
          <a:xfrm>
            <a:off x="8843940" y="6928941"/>
            <a:ext cx="2686280" cy="431105"/>
          </a:xfrm>
          <a:prstGeom prst="roundRect">
            <a:avLst>
              <a:gd name="adj" fmla="val 8057"/>
            </a:avLst>
          </a:prstGeom>
          <a:solidFill>
            <a:srgbClr val="DFECE9"/>
          </a:solidFill>
          <a:ln w="6350">
            <a:solidFill>
              <a:srgbClr val="C5D2CF"/>
            </a:solidFill>
            <a:prstDash val="solid"/>
          </a:ln>
        </p:spPr>
      </p:sp>
      <p:sp>
        <p:nvSpPr>
          <p:cNvPr id="14" name="Text 11"/>
          <p:cNvSpPr/>
          <p:nvPr/>
        </p:nvSpPr>
        <p:spPr>
          <a:xfrm>
            <a:off x="8932937" y="7017941"/>
            <a:ext cx="2508286" cy="129183"/>
          </a:xfrm>
          <a:prstGeom prst="rect">
            <a:avLst/>
          </a:prstGeom>
          <a:noFill/>
        </p:spPr>
        <p:txBody>
          <a:bodyPr wrap="none" lIns="0" tIns="0" rIns="0" bIns="0" rtlCol="0" anchor="t"/>
          <a:lstStyle/>
          <a:p>
            <a:pPr marL="0" indent="0" algn="l">
              <a:lnSpc>
                <a:spcPct val="104000"/>
              </a:lnSpc>
              <a:buNone/>
            </a:pPr>
            <a:r>
              <a:rPr lang="en-US" sz="800" dirty="0">
                <a:solidFill>
                  <a:srgbClr val="2C3249"/>
                </a:solidFill>
                <a:latin typeface="Kanit Light" pitchFamily="34" charset="0"/>
                <a:ea typeface="Kanit Light" pitchFamily="34" charset="-122"/>
                <a:cs typeface="Kanit Light" pitchFamily="34" charset="-120"/>
              </a:rPr>
              <a:t>Stroke: ↓31%</a:t>
            </a:r>
            <a:endParaRPr lang="en-US" sz="800" dirty="0"/>
          </a:p>
        </p:txBody>
      </p:sp>
      <p:sp>
        <p:nvSpPr>
          <p:cNvPr id="15" name="Text 12"/>
          <p:cNvSpPr/>
          <p:nvPr/>
        </p:nvSpPr>
        <p:spPr>
          <a:xfrm>
            <a:off x="8932937" y="7171928"/>
            <a:ext cx="2508286" cy="99120"/>
          </a:xfrm>
          <a:prstGeom prst="rect">
            <a:avLst/>
          </a:prstGeom>
          <a:noFill/>
        </p:spPr>
        <p:txBody>
          <a:bodyPr wrap="none" lIns="0" tIns="0" rIns="0" bIns="0" rtlCol="0" anchor="t"/>
          <a:lstStyle/>
          <a:p>
            <a:pPr marL="0" indent="0" algn="l">
              <a:lnSpc>
                <a:spcPct val="100000"/>
              </a:lnSpc>
              <a:buNone/>
            </a:pPr>
            <a:r>
              <a:rPr lang="en-US" sz="6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54 (2.6%) vs. 78 (3.8%) — 95% CI: 3–52%; </a:t>
            </a:r>
            <a:r>
              <a:rPr lang="en-US" sz="65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P=0.03</a:t>
            </a:r>
            <a:endParaRPr lang="en-US" sz="6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75" y="968871"/>
            <a:ext cx="10868745" cy="516731"/>
          </a:xfrm>
          <a:prstGeom prst="rect">
            <a:avLst/>
          </a:prstGeom>
          <a:noFill/>
        </p:spPr>
        <p:txBody>
          <a:bodyPr wrap="none" lIns="0" tIns="0" rIns="0" bIns="0" rtlCol="0" anchor="t"/>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All-Cause Mortality &amp; Non-Cardiovascular Deaths</a:t>
            </a:r>
            <a:endParaRPr lang="en-US" sz="3250" dirty="0"/>
          </a:p>
        </p:txBody>
      </p:sp>
      <p:sp>
        <p:nvSpPr>
          <p:cNvPr id="3" name="Shape 1"/>
          <p:cNvSpPr/>
          <p:nvPr/>
        </p:nvSpPr>
        <p:spPr>
          <a:xfrm>
            <a:off x="542415" y="1733649"/>
            <a:ext cx="5470785" cy="4155380"/>
          </a:xfrm>
          <a:prstGeom prst="roundRect">
            <a:avLst>
              <a:gd name="adj" fmla="val 2866"/>
            </a:avLst>
          </a:prstGeom>
          <a:solidFill>
            <a:srgbClr val="437066"/>
          </a:solidFill>
        </p:spPr>
      </p:sp>
      <p:sp>
        <p:nvSpPr>
          <p:cNvPr id="4" name="Text 2"/>
          <p:cNvSpPr/>
          <p:nvPr/>
        </p:nvSpPr>
        <p:spPr>
          <a:xfrm>
            <a:off x="707710" y="1898948"/>
            <a:ext cx="5140196" cy="258465"/>
          </a:xfrm>
          <a:prstGeom prst="rect">
            <a:avLst/>
          </a:prstGeom>
          <a:noFill/>
        </p:spPr>
        <p:txBody>
          <a:bodyPr wrap="none" lIns="0" tIns="0" rIns="0" bIns="0" rtlCol="0" anchor="t"/>
          <a:lstStyle/>
          <a:p>
            <a:pPr marL="0" indent="0" algn="l">
              <a:lnSpc>
                <a:spcPct val="104000"/>
              </a:lnSpc>
              <a:buNone/>
            </a:pPr>
            <a:r>
              <a:rPr lang="en-US" sz="1600" dirty="0">
                <a:solidFill>
                  <a:srgbClr val="FFFFFF"/>
                </a:solidFill>
                <a:latin typeface="Kanit Light" pitchFamily="34" charset="0"/>
                <a:ea typeface="Kanit Light" pitchFamily="34" charset="-122"/>
                <a:cs typeface="Kanit Light" pitchFamily="34" charset="-120"/>
              </a:rPr>
              <a:t>All-Cause Mortality</a:t>
            </a:r>
            <a:endParaRPr lang="en-US" sz="1600" dirty="0"/>
          </a:p>
        </p:txBody>
      </p:sp>
      <p:sp>
        <p:nvSpPr>
          <p:cNvPr id="5" name="Text 3"/>
          <p:cNvSpPr/>
          <p:nvPr/>
        </p:nvSpPr>
        <p:spPr>
          <a:xfrm>
            <a:off x="707710" y="2332871"/>
            <a:ext cx="5140196" cy="2414588"/>
          </a:xfrm>
          <a:prstGeom prst="rect">
            <a:avLst/>
          </a:prstGeom>
          <a:noFill/>
        </p:spPr>
        <p:txBody>
          <a:bodyPr wrap="square" lIns="0" tIns="0" rIns="0" bIns="0" rtlCol="0" anchor="t">
            <a:normAutofit/>
          </a:bodyPr>
          <a:lstStyle/>
          <a:p>
            <a:pPr marL="0" indent="0" algn="l">
              <a:lnSpc>
                <a:spcPct val="133000"/>
              </a:lnSpc>
              <a:spcAft>
                <a:spcPts val="1150"/>
              </a:spcAft>
              <a:buNone/>
            </a:pPr>
            <a:r>
              <a:rPr lang="en-US" sz="1300" b="1" dirty="0">
                <a:solidFill>
                  <a:srgbClr val="FFFFFF"/>
                </a:solidFill>
                <a:latin typeface="Martel Sans Bold" panose="00000800000000000000" pitchFamily="34" charset="0"/>
                <a:ea typeface="Martel Sans Bold" panose="00000800000000000000" pitchFamily="34" charset="-122"/>
                <a:cs typeface="Martel Sans Bold" panose="00000800000000000000" pitchFamily="34" charset="-120"/>
              </a:rPr>
              <a:t>180 deaths</a:t>
            </a:r>
            <a:r>
              <a:rPr lang="en-US" sz="13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 in pravastatin group vs. </a:t>
            </a:r>
            <a:r>
              <a:rPr lang="en-US" sz="1300" b="1" dirty="0">
                <a:solidFill>
                  <a:srgbClr val="FFFFFF"/>
                </a:solidFill>
                <a:latin typeface="Martel Sans Bold" panose="00000800000000000000" pitchFamily="34" charset="0"/>
                <a:ea typeface="Martel Sans Bold" panose="00000800000000000000" pitchFamily="34" charset="-122"/>
                <a:cs typeface="Martel Sans Bold" panose="00000800000000000000" pitchFamily="34" charset="-120"/>
              </a:rPr>
              <a:t>196 deaths</a:t>
            </a:r>
            <a:r>
              <a:rPr lang="en-US" sz="13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 in placebo group.</a:t>
            </a:r>
            <a:endParaRPr lang="en-US" sz="1300" dirty="0"/>
          </a:p>
          <a:p>
            <a:pPr marL="0" indent="0" algn="l">
              <a:lnSpc>
                <a:spcPct val="133000"/>
              </a:lnSpc>
              <a:spcAft>
                <a:spcPts val="1150"/>
              </a:spcAft>
              <a:buNone/>
            </a:pPr>
            <a:r>
              <a:rPr lang="en-US" sz="13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9% RRR (95% CI: −12 to 26%; P=0.37) — </a:t>
            </a:r>
            <a:r>
              <a:rPr lang="en-US" sz="1300" b="1" dirty="0">
                <a:solidFill>
                  <a:srgbClr val="FFFFFF"/>
                </a:solidFill>
                <a:latin typeface="Martel Sans Bold" panose="00000800000000000000" pitchFamily="34" charset="0"/>
                <a:ea typeface="Martel Sans Bold" panose="00000800000000000000" pitchFamily="34" charset="-122"/>
                <a:cs typeface="Martel Sans Bold" panose="00000800000000000000" pitchFamily="34" charset="-120"/>
              </a:rPr>
              <a:t>not statistically significant.</a:t>
            </a:r>
            <a:endParaRPr lang="en-US" sz="1300" dirty="0"/>
          </a:p>
          <a:p>
            <a:pPr marL="0" indent="0" algn="l">
              <a:lnSpc>
                <a:spcPct val="133000"/>
              </a:lnSpc>
              <a:buNone/>
            </a:pPr>
            <a:endParaRPr lang="en-US" sz="1300" dirty="0"/>
          </a:p>
        </p:txBody>
      </p:sp>
      <p:sp>
        <p:nvSpPr>
          <p:cNvPr id="6" name="Text 4"/>
          <p:cNvSpPr/>
          <p:nvPr/>
        </p:nvSpPr>
        <p:spPr>
          <a:xfrm>
            <a:off x="6303904" y="1898948"/>
            <a:ext cx="5232666" cy="258465"/>
          </a:xfrm>
          <a:prstGeom prst="rect">
            <a:avLst/>
          </a:prstGeom>
          <a:noFill/>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Breakdown of Non-Coronary Deaths</a:t>
            </a:r>
            <a:endParaRPr lang="en-US" sz="1600" dirty="0"/>
          </a:p>
        </p:txBody>
      </p:sp>
      <p:graphicFrame>
        <p:nvGraphicFramePr>
          <p:cNvPr id="19" name="Table 0"/>
          <p:cNvGraphicFramePr>
            <a:graphicFrameLocks noGrp="1"/>
          </p:cNvGraphicFramePr>
          <p:nvPr/>
        </p:nvGraphicFramePr>
        <p:xfrm>
          <a:off x="6303904" y="2343448"/>
          <a:ext cx="5232666" cy="2668720"/>
        </p:xfrm>
        <a:graphic>
          <a:graphicData uri="http://schemas.openxmlformats.org/drawingml/2006/table">
            <a:tbl>
              <a:tblPr/>
              <a:tblGrid>
                <a:gridCol w="1744222">
                  <a:extLst>
                    <a:ext uri="{9D8B030D-6E8A-4147-A177-3AD203B41FA5}">
                      <a16:colId xmlns:a16="http://schemas.microsoft.com/office/drawing/2014/main" val="20000"/>
                    </a:ext>
                  </a:extLst>
                </a:gridCol>
                <a:gridCol w="1744222">
                  <a:extLst>
                    <a:ext uri="{9D8B030D-6E8A-4147-A177-3AD203B41FA5}">
                      <a16:colId xmlns:a16="http://schemas.microsoft.com/office/drawing/2014/main" val="20001"/>
                    </a:ext>
                  </a:extLst>
                </a:gridCol>
                <a:gridCol w="1744222">
                  <a:extLst>
                    <a:ext uri="{9D8B030D-6E8A-4147-A177-3AD203B41FA5}">
                      <a16:colId xmlns:a16="http://schemas.microsoft.com/office/drawing/2014/main" val="20002"/>
                    </a:ext>
                  </a:extLst>
                </a:gridCol>
              </a:tblGrid>
              <a:tr h="478917">
                <a:tc>
                  <a:txBody>
                    <a:bodyPr/>
                    <a:lstStyle/>
                    <a:p>
                      <a:pPr marL="0" indent="0">
                        <a:buNone/>
                      </a:pPr>
                      <a:r>
                        <a:rPr lang="en-US" sz="1300" b="1"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Cause</a:t>
                      </a:r>
                      <a:endParaRPr lang="en-US" sz="1300" dirty="0">
                        <a:latin typeface="Martel Sans" panose="00000500000000000000" pitchFamily="34" charset="0"/>
                        <a:ea typeface="Martel Sans" panose="00000500000000000000" pitchFamily="34" charset="0"/>
                        <a:cs typeface="Martel Sans" panose="00000500000000000000" pitchFamily="34" charset="0"/>
                      </a:endParaRPr>
                    </a:p>
                  </a:txBody>
                  <a:tcPr marL="165391" marR="165391" marT="6350" marB="6350" anchor="ctr">
                    <a:lnL w="12700" cap="flat" cmpd="sng" algn="ctr">
                      <a:solidFill>
                        <a:srgbClr val="C5D2C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300" b="1"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Pravastatin</a:t>
                      </a:r>
                      <a:endParaRPr lang="en-US" sz="1300" dirty="0">
                        <a:latin typeface="Martel Sans" panose="00000500000000000000" pitchFamily="34" charset="0"/>
                        <a:ea typeface="Martel Sans" panose="00000500000000000000" pitchFamily="34" charset="0"/>
                        <a:cs typeface="Martel Sans" panose="00000500000000000000" pitchFamily="34" charset="0"/>
                      </a:endParaRPr>
                    </a:p>
                  </a:txBody>
                  <a:tcPr marL="165391" marR="165391"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300" b="1"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Placebo</a:t>
                      </a:r>
                      <a:endParaRPr lang="en-US" sz="1300" dirty="0">
                        <a:latin typeface="Martel Sans" panose="00000500000000000000" pitchFamily="34" charset="0"/>
                        <a:ea typeface="Martel Sans" panose="00000500000000000000" pitchFamily="34" charset="0"/>
                        <a:cs typeface="Martel Sans" panose="00000500000000000000" pitchFamily="34" charset="0"/>
                      </a:endParaRPr>
                    </a:p>
                  </a:txBody>
                  <a:tcPr marL="165391" marR="165391" marT="6350" marB="6350" anchor="ctr">
                    <a:lnL w="12700" cap="flat" cmpd="sng" algn="ctr">
                      <a:solidFill>
                        <a:srgbClr val="FFFFFF"/>
                      </a:solidFill>
                      <a:prstDash val="solid"/>
                      <a:round/>
                      <a:headEnd type="none" w="med" len="med"/>
                      <a:tailEnd type="none" w="med" len="med"/>
                    </a:lnL>
                    <a:lnR w="12700" cap="flat" cmpd="sng" algn="ctr">
                      <a:solidFill>
                        <a:srgbClr val="C5D2C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extLst>
                  <a:ext uri="{0D108BD9-81ED-4DB2-BD59-A6C34878D82A}">
                    <a16:rowId xmlns:a16="http://schemas.microsoft.com/office/drawing/2014/main" val="10000"/>
                  </a:ext>
                </a:extLst>
              </a:tr>
              <a:tr h="746702">
                <a:tc>
                  <a:txBody>
                    <a:bodyPr/>
                    <a:lstStyle/>
                    <a:p>
                      <a:pPr marL="0" indent="0">
                        <a:buNone/>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Non-coronary CV deaths</a:t>
                      </a:r>
                      <a:endParaRPr lang="en-US" sz="1300" dirty="0">
                        <a:latin typeface="Martel Sans" panose="00000500000000000000" pitchFamily="34" charset="0"/>
                        <a:ea typeface="Martel Sans" panose="00000500000000000000" pitchFamily="34" charset="0"/>
                        <a:cs typeface="Martel Sans" panose="00000500000000000000" pitchFamily="34" charset="0"/>
                      </a:endParaRPr>
                    </a:p>
                  </a:txBody>
                  <a:tcPr marL="165391" marR="165391" marT="6350" marB="6350" anchor="ctr">
                    <a:lnL w="12700" cap="flat" cmpd="sng" algn="ctr">
                      <a:solidFill>
                        <a:srgbClr val="C5D2C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16</a:t>
                      </a:r>
                      <a:endParaRPr lang="en-US" sz="1300" dirty="0">
                        <a:latin typeface="Martel Sans" panose="00000500000000000000" pitchFamily="34" charset="0"/>
                        <a:ea typeface="Martel Sans" panose="00000500000000000000" pitchFamily="34" charset="0"/>
                        <a:cs typeface="Martel Sans" panose="00000500000000000000" pitchFamily="34" charset="0"/>
                      </a:endParaRPr>
                    </a:p>
                  </a:txBody>
                  <a:tcPr marL="165391" marR="165391"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11</a:t>
                      </a:r>
                      <a:endParaRPr lang="en-US" sz="1300" dirty="0">
                        <a:latin typeface="Martel Sans" panose="00000500000000000000" pitchFamily="34" charset="0"/>
                        <a:ea typeface="Martel Sans" panose="00000500000000000000" pitchFamily="34" charset="0"/>
                        <a:cs typeface="Martel Sans" panose="00000500000000000000" pitchFamily="34" charset="0"/>
                      </a:endParaRPr>
                    </a:p>
                  </a:txBody>
                  <a:tcPr marL="165391" marR="165391" marT="6350" marB="6350" anchor="ctr">
                    <a:lnL w="12700" cap="flat" cmpd="sng" algn="ctr">
                      <a:solidFill>
                        <a:srgbClr val="FFFFFF"/>
                      </a:solidFill>
                      <a:prstDash val="solid"/>
                      <a:round/>
                      <a:headEnd type="none" w="med" len="med"/>
                      <a:tailEnd type="none" w="med" len="med"/>
                    </a:lnL>
                    <a:lnR w="12700" cap="flat" cmpd="sng" algn="ctr">
                      <a:solidFill>
                        <a:srgbClr val="C5D2C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extLst>
                  <a:ext uri="{0D108BD9-81ED-4DB2-BD59-A6C34878D82A}">
                    <a16:rowId xmlns:a16="http://schemas.microsoft.com/office/drawing/2014/main" val="10001"/>
                  </a:ext>
                </a:extLst>
              </a:tr>
              <a:tr h="482092">
                <a:tc>
                  <a:txBody>
                    <a:bodyPr/>
                    <a:lstStyle/>
                    <a:p>
                      <a:pPr marL="0" indent="0">
                        <a:buNone/>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Cancer deaths</a:t>
                      </a:r>
                      <a:endParaRPr lang="en-US" sz="1300" dirty="0">
                        <a:latin typeface="Martel Sans" panose="00000500000000000000" pitchFamily="34" charset="0"/>
                        <a:ea typeface="Martel Sans" panose="00000500000000000000" pitchFamily="34" charset="0"/>
                        <a:cs typeface="Martel Sans" panose="00000500000000000000" pitchFamily="34" charset="0"/>
                      </a:endParaRPr>
                    </a:p>
                  </a:txBody>
                  <a:tcPr marL="165391" marR="165391" marT="6350" marB="6350" anchor="ctr">
                    <a:lnL w="12700" cap="flat" cmpd="sng" algn="ctr">
                      <a:solidFill>
                        <a:srgbClr val="C5D2C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49</a:t>
                      </a:r>
                      <a:endParaRPr lang="en-US" sz="1300" dirty="0">
                        <a:latin typeface="Martel Sans" panose="00000500000000000000" pitchFamily="34" charset="0"/>
                        <a:ea typeface="Martel Sans" panose="00000500000000000000" pitchFamily="34" charset="0"/>
                        <a:cs typeface="Martel Sans" panose="00000500000000000000" pitchFamily="34" charset="0"/>
                      </a:endParaRPr>
                    </a:p>
                  </a:txBody>
                  <a:tcPr marL="165391" marR="165391"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45</a:t>
                      </a:r>
                      <a:endParaRPr lang="en-US" sz="1300" dirty="0">
                        <a:latin typeface="Martel Sans" panose="00000500000000000000" pitchFamily="34" charset="0"/>
                        <a:ea typeface="Martel Sans" panose="00000500000000000000" pitchFamily="34" charset="0"/>
                        <a:cs typeface="Martel Sans" panose="00000500000000000000" pitchFamily="34" charset="0"/>
                      </a:endParaRPr>
                    </a:p>
                  </a:txBody>
                  <a:tcPr marL="165391" marR="165391" marT="6350" marB="6350" anchor="ctr">
                    <a:lnL w="12700" cap="flat" cmpd="sng" algn="ctr">
                      <a:solidFill>
                        <a:srgbClr val="FFFFFF"/>
                      </a:solidFill>
                      <a:prstDash val="solid"/>
                      <a:round/>
                      <a:headEnd type="none" w="med" len="med"/>
                      <a:tailEnd type="none" w="med" len="med"/>
                    </a:lnL>
                    <a:lnR w="12700" cap="flat" cmpd="sng" algn="ctr">
                      <a:solidFill>
                        <a:srgbClr val="C5D2C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extLst>
                  <a:ext uri="{0D108BD9-81ED-4DB2-BD59-A6C34878D82A}">
                    <a16:rowId xmlns:a16="http://schemas.microsoft.com/office/drawing/2014/main" val="10002"/>
                  </a:ext>
                </a:extLst>
              </a:tr>
              <a:tr h="482092">
                <a:tc>
                  <a:txBody>
                    <a:bodyPr/>
                    <a:lstStyle/>
                    <a:p>
                      <a:pPr marL="0" indent="0">
                        <a:buNone/>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Violent deaths</a:t>
                      </a:r>
                      <a:endParaRPr lang="en-US" sz="1300" dirty="0">
                        <a:latin typeface="Martel Sans" panose="00000500000000000000" pitchFamily="34" charset="0"/>
                        <a:ea typeface="Martel Sans" panose="00000500000000000000" pitchFamily="34" charset="0"/>
                        <a:cs typeface="Martel Sans" panose="00000500000000000000" pitchFamily="34" charset="0"/>
                      </a:endParaRPr>
                    </a:p>
                  </a:txBody>
                  <a:tcPr marL="165391" marR="165391" marT="6350" marB="6350" anchor="ctr">
                    <a:lnL w="12700" cap="flat" cmpd="sng" algn="ctr">
                      <a:solidFill>
                        <a:srgbClr val="C5D2C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8</a:t>
                      </a:r>
                      <a:endParaRPr lang="en-US" sz="1300" dirty="0">
                        <a:latin typeface="Martel Sans" panose="00000500000000000000" pitchFamily="34" charset="0"/>
                        <a:ea typeface="Martel Sans" panose="00000500000000000000" pitchFamily="34" charset="0"/>
                        <a:cs typeface="Martel Sans" panose="00000500000000000000" pitchFamily="34" charset="0"/>
                      </a:endParaRPr>
                    </a:p>
                  </a:txBody>
                  <a:tcPr marL="165391" marR="165391"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4</a:t>
                      </a:r>
                      <a:endParaRPr lang="en-US" sz="1300" dirty="0">
                        <a:latin typeface="Martel Sans" panose="00000500000000000000" pitchFamily="34" charset="0"/>
                        <a:ea typeface="Martel Sans" panose="00000500000000000000" pitchFamily="34" charset="0"/>
                        <a:cs typeface="Martel Sans" panose="00000500000000000000" pitchFamily="34" charset="0"/>
                      </a:endParaRPr>
                    </a:p>
                  </a:txBody>
                  <a:tcPr marL="165391" marR="165391" marT="6350" marB="6350" anchor="ctr">
                    <a:lnL w="12700" cap="flat" cmpd="sng" algn="ctr">
                      <a:solidFill>
                        <a:srgbClr val="FFFFFF"/>
                      </a:solidFill>
                      <a:prstDash val="solid"/>
                      <a:round/>
                      <a:headEnd type="none" w="med" len="med"/>
                      <a:tailEnd type="none" w="med" len="med"/>
                    </a:lnL>
                    <a:lnR w="12700" cap="flat" cmpd="sng" algn="ctr">
                      <a:solidFill>
                        <a:srgbClr val="C5D2C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extLst>
                  <a:ext uri="{0D108BD9-81ED-4DB2-BD59-A6C34878D82A}">
                    <a16:rowId xmlns:a16="http://schemas.microsoft.com/office/drawing/2014/main" val="10003"/>
                  </a:ext>
                </a:extLst>
              </a:tr>
              <a:tr h="478917">
                <a:tc>
                  <a:txBody>
                    <a:bodyPr/>
                    <a:lstStyle/>
                    <a:p>
                      <a:pPr marL="0" indent="0">
                        <a:buNone/>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Other causes</a:t>
                      </a:r>
                      <a:endParaRPr lang="en-US" sz="1300" dirty="0">
                        <a:latin typeface="Martel Sans" panose="00000500000000000000" pitchFamily="34" charset="0"/>
                        <a:ea typeface="Martel Sans" panose="00000500000000000000" pitchFamily="34" charset="0"/>
                        <a:cs typeface="Martel Sans" panose="00000500000000000000" pitchFamily="34" charset="0"/>
                      </a:endParaRPr>
                    </a:p>
                  </a:txBody>
                  <a:tcPr marL="165391" marR="165391" marT="6350" marB="6350" anchor="ctr">
                    <a:lnL w="12700" cap="flat" cmpd="sng" algn="ctr">
                      <a:solidFill>
                        <a:srgbClr val="C5D2C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11</a:t>
                      </a:r>
                      <a:endParaRPr lang="en-US" sz="1300" dirty="0">
                        <a:latin typeface="Martel Sans" panose="00000500000000000000" pitchFamily="34" charset="0"/>
                        <a:ea typeface="Martel Sans" panose="00000500000000000000" pitchFamily="34" charset="0"/>
                        <a:cs typeface="Martel Sans" panose="00000500000000000000" pitchFamily="34" charset="0"/>
                      </a:endParaRPr>
                    </a:p>
                  </a:txBody>
                  <a:tcPr marL="165391" marR="165391" marT="6350" marB="63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tc>
                  <a:txBody>
                    <a:bodyPr/>
                    <a:lstStyle/>
                    <a:p>
                      <a:pPr marL="0" indent="0">
                        <a:buNone/>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15</a:t>
                      </a:r>
                      <a:endParaRPr lang="en-US" sz="1300" dirty="0">
                        <a:latin typeface="Martel Sans" panose="00000500000000000000" pitchFamily="34" charset="0"/>
                        <a:ea typeface="Martel Sans" panose="00000500000000000000" pitchFamily="34" charset="0"/>
                        <a:cs typeface="Martel Sans" panose="00000500000000000000" pitchFamily="34" charset="0"/>
                      </a:endParaRPr>
                    </a:p>
                  </a:txBody>
                  <a:tcPr marL="165391" marR="165391" marT="6350" marB="6350" anchor="ctr">
                    <a:lnL w="12700" cap="flat" cmpd="sng" algn="ctr">
                      <a:solidFill>
                        <a:srgbClr val="FFFFFF"/>
                      </a:solidFill>
                      <a:prstDash val="solid"/>
                      <a:round/>
                      <a:headEnd type="none" w="med" len="med"/>
                      <a:tailEnd type="none" w="med" len="med"/>
                    </a:lnL>
                    <a:lnR w="12700" cap="flat" cmpd="sng" algn="ctr">
                      <a:solidFill>
                        <a:srgbClr val="C5D2CF"/>
                      </a:solidFill>
                      <a:prstDash val="solid"/>
                      <a:round/>
                      <a:headEnd type="none" w="med" len="med"/>
                      <a:tailEnd type="none" w="med" len="med"/>
                    </a:lnR>
                    <a:lnT w="12700" cap="flat" cmpd="sng" algn="ctr">
                      <a:solidFill>
                        <a:srgbClr val="C5D2CF"/>
                      </a:solidFill>
                      <a:prstDash val="solid"/>
                      <a:round/>
                      <a:headEnd type="none" w="med" len="med"/>
                      <a:tailEnd type="none" w="med" len="med"/>
                    </a:lnT>
                    <a:lnB w="12700" cap="flat" cmpd="sng" algn="ctr">
                      <a:solidFill>
                        <a:srgbClr val="C5D2CF"/>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8" name="Text 5"/>
          <p:cNvSpPr/>
          <p:nvPr/>
        </p:nvSpPr>
        <p:spPr>
          <a:xfrm>
            <a:off x="6303904" y="5210969"/>
            <a:ext cx="5232666" cy="529233"/>
          </a:xfrm>
          <a:prstGeom prst="rect">
            <a:avLst/>
          </a:prstGeom>
          <a:noFill/>
        </p:spPr>
        <p:txBody>
          <a:bodyPr wrap="square" lIns="0" tIns="0" rIns="0" bIns="0" rtlCol="0" anchor="t">
            <a:normAutofit/>
          </a:bodyPr>
          <a:lstStyle/>
          <a:p>
            <a:pPr marL="0" indent="0" algn="l">
              <a:lnSpc>
                <a:spcPct val="133000"/>
              </a:lnSpc>
              <a:buNone/>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No significant differences in any non-cardiovascular cause of death between groups.</a:t>
            </a:r>
            <a:endParaRPr lang="en-US" sz="13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75" y="530820"/>
            <a:ext cx="10868745" cy="516731"/>
          </a:xfrm>
          <a:prstGeom prst="rect">
            <a:avLst/>
          </a:prstGeom>
          <a:noFill/>
        </p:spPr>
        <p:txBody>
          <a:bodyPr wrap="none" lIns="0" tIns="0" rIns="0" bIns="0" rtlCol="0" anchor="t"/>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Effect by Sex: Women Benefit More Than Men</a:t>
            </a:r>
            <a:endParaRPr lang="en-US" sz="3250" dirty="0"/>
          </a:p>
        </p:txBody>
      </p:sp>
      <p:pic>
        <p:nvPicPr>
          <p:cNvPr id="3" name="Image 0" descr="preencoded.png"/>
          <p:cNvPicPr>
            <a:picLocks noChangeAspect="1"/>
          </p:cNvPicPr>
          <p:nvPr/>
        </p:nvPicPr>
        <p:blipFill>
          <a:blip r:embed="rId3"/>
          <a:stretch>
            <a:fillRect/>
          </a:stretch>
        </p:blipFill>
        <p:spPr>
          <a:xfrm>
            <a:off x="661475" y="1500106"/>
            <a:ext cx="5232666" cy="3766542"/>
          </a:xfrm>
          <a:prstGeom prst="rect">
            <a:avLst/>
          </a:prstGeom>
        </p:spPr>
      </p:pic>
      <p:sp>
        <p:nvSpPr>
          <p:cNvPr id="4" name="Text 1"/>
          <p:cNvSpPr/>
          <p:nvPr/>
        </p:nvSpPr>
        <p:spPr>
          <a:xfrm>
            <a:off x="6303904" y="1460897"/>
            <a:ext cx="5232666" cy="258465"/>
          </a:xfrm>
          <a:prstGeom prst="rect">
            <a:avLst/>
          </a:prstGeom>
          <a:noFill/>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Sex-Specific Risk Reductions</a:t>
            </a:r>
            <a:endParaRPr lang="en-US" sz="1600" dirty="0"/>
          </a:p>
        </p:txBody>
      </p:sp>
      <p:sp>
        <p:nvSpPr>
          <p:cNvPr id="5" name="Text 2"/>
          <p:cNvSpPr/>
          <p:nvPr/>
        </p:nvSpPr>
        <p:spPr>
          <a:xfrm>
            <a:off x="6303904" y="1884660"/>
            <a:ext cx="5232666" cy="1703388"/>
          </a:xfrm>
          <a:prstGeom prst="rect">
            <a:avLst/>
          </a:prstGeom>
          <a:noFill/>
        </p:spPr>
        <p:txBody>
          <a:bodyPr wrap="square" lIns="0" tIns="0" rIns="0" bIns="0" rtlCol="0" anchor="t">
            <a:normAutofit/>
          </a:bodyPr>
          <a:lstStyle/>
          <a:p>
            <a:pPr marL="264160" indent="-264160" algn="l">
              <a:lnSpc>
                <a:spcPct val="133000"/>
              </a:lnSpc>
              <a:buSzPct val="100000"/>
              <a:buChar char="•"/>
            </a:pPr>
            <a:r>
              <a:rPr lang="en-US" sz="13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Women (n=576):</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a:t>
            </a:r>
            <a:r>
              <a:rPr lang="en-US" sz="1300" b="1" dirty="0">
                <a:solidFill>
                  <a:srgbClr val="437066"/>
                </a:solidFill>
                <a:latin typeface="Martel Sans Bold" panose="00000800000000000000" pitchFamily="34" charset="0"/>
                <a:ea typeface="Martel Sans Bold" panose="00000800000000000000" pitchFamily="34" charset="-122"/>
                <a:cs typeface="Martel Sans Bold" panose="00000800000000000000" pitchFamily="34" charset="-120"/>
              </a:rPr>
              <a:t>46% RRR</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in major coronary events (80 vs. 46 events; P=0.001)</a:t>
            </a:r>
            <a:endParaRPr lang="en-US" sz="1300" dirty="0"/>
          </a:p>
          <a:p>
            <a:pPr marL="264160" indent="-264160" algn="l">
              <a:lnSpc>
                <a:spcPct val="133000"/>
              </a:lnSpc>
              <a:buSzPct val="100000"/>
              <a:buChar char="•"/>
            </a:pPr>
            <a:r>
              <a:rPr lang="en-US" sz="13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Men (n=3,583):</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a:t>
            </a:r>
            <a:r>
              <a:rPr lang="en-US" sz="1300" b="1" dirty="0">
                <a:solidFill>
                  <a:srgbClr val="437066"/>
                </a:solidFill>
                <a:latin typeface="Martel Sans Bold" panose="00000800000000000000" pitchFamily="34" charset="0"/>
                <a:ea typeface="Martel Sans Bold" panose="00000800000000000000" pitchFamily="34" charset="-122"/>
                <a:cs typeface="Martel Sans Bold" panose="00000800000000000000" pitchFamily="34" charset="-120"/>
              </a:rPr>
              <a:t>20% RRR</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in major coronary events (469 vs. 384 events; P=0.001)</a:t>
            </a:r>
            <a:endParaRPr lang="en-US" sz="1300" dirty="0"/>
          </a:p>
          <a:p>
            <a:pPr marL="264160" indent="-264160" algn="l">
              <a:lnSpc>
                <a:spcPct val="133000"/>
              </a:lnSpc>
              <a:buSzPct val="100000"/>
              <a:buChar char="•"/>
            </a:pPr>
            <a:endParaRPr lang="en-US" sz="1300" dirty="0"/>
          </a:p>
        </p:txBody>
      </p:sp>
      <p:sp>
        <p:nvSpPr>
          <p:cNvPr id="6" name="Text 3"/>
          <p:cNvSpPr/>
          <p:nvPr/>
        </p:nvSpPr>
        <p:spPr>
          <a:xfrm>
            <a:off x="6303904" y="3753346"/>
            <a:ext cx="5232666" cy="258465"/>
          </a:xfrm>
          <a:prstGeom prst="rect">
            <a:avLst/>
          </a:prstGeom>
          <a:noFill/>
        </p:spPr>
        <p:txBody>
          <a:bodyPr wrap="none" lIns="0" tIns="0" rIns="0" bIns="0" rtlCol="0" anchor="t"/>
          <a:lstStyle/>
          <a:p>
            <a:pPr marL="0" indent="0" algn="l">
              <a:lnSpc>
                <a:spcPct val="104000"/>
              </a:lnSpc>
              <a:buNone/>
            </a:pPr>
            <a:endParaRPr lang="en-US" sz="1600" dirty="0"/>
          </a:p>
        </p:txBody>
      </p:sp>
      <p:sp>
        <p:nvSpPr>
          <p:cNvPr id="7" name="Text 4"/>
          <p:cNvSpPr/>
          <p:nvPr/>
        </p:nvSpPr>
        <p:spPr>
          <a:xfrm>
            <a:off x="6303904" y="4177109"/>
            <a:ext cx="5232666" cy="2001143"/>
          </a:xfrm>
          <a:prstGeom prst="rect">
            <a:avLst/>
          </a:prstGeom>
          <a:noFill/>
        </p:spPr>
        <p:txBody>
          <a:bodyPr wrap="square" lIns="0" tIns="0" rIns="0" bIns="0" rtlCol="0" anchor="t">
            <a:normAutofit/>
          </a:bodyPr>
          <a:lstStyle/>
          <a:p>
            <a:pPr marL="0" indent="0" algn="l">
              <a:lnSpc>
                <a:spcPct val="133000"/>
              </a:lnSpc>
              <a:spcAft>
                <a:spcPts val="1150"/>
              </a:spcAft>
              <a:buNone/>
            </a:pPr>
            <a:endParaRPr lang="en-US" sz="13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75" y="1432123"/>
            <a:ext cx="10868745" cy="516731"/>
          </a:xfrm>
          <a:prstGeom prst="rect">
            <a:avLst/>
          </a:prstGeom>
          <a:noFill/>
        </p:spPr>
        <p:txBody>
          <a:bodyPr wrap="none" lIns="0" tIns="0" rIns="0" bIns="0" rtlCol="0" anchor="t"/>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Effect by Age: Older Patients Benefit More</a:t>
            </a:r>
            <a:endParaRPr lang="en-US" sz="3250" dirty="0"/>
          </a:p>
        </p:txBody>
      </p:sp>
      <p:sp>
        <p:nvSpPr>
          <p:cNvPr id="3" name="Shape 1"/>
          <p:cNvSpPr/>
          <p:nvPr/>
        </p:nvSpPr>
        <p:spPr>
          <a:xfrm>
            <a:off x="542415" y="2196902"/>
            <a:ext cx="5470785" cy="1415951"/>
          </a:xfrm>
          <a:prstGeom prst="roundRect">
            <a:avLst>
              <a:gd name="adj" fmla="val 8410"/>
            </a:avLst>
          </a:prstGeom>
          <a:solidFill>
            <a:srgbClr val="437066"/>
          </a:solidFill>
        </p:spPr>
      </p:sp>
      <p:sp>
        <p:nvSpPr>
          <p:cNvPr id="4" name="Text 2"/>
          <p:cNvSpPr/>
          <p:nvPr/>
        </p:nvSpPr>
        <p:spPr>
          <a:xfrm>
            <a:off x="707710" y="2362200"/>
            <a:ext cx="5140196" cy="258465"/>
          </a:xfrm>
          <a:prstGeom prst="rect">
            <a:avLst/>
          </a:prstGeom>
          <a:noFill/>
        </p:spPr>
        <p:txBody>
          <a:bodyPr wrap="none" lIns="0" tIns="0" rIns="0" bIns="0" rtlCol="0" anchor="t"/>
          <a:lstStyle/>
          <a:p>
            <a:pPr marL="0" indent="0" algn="l">
              <a:lnSpc>
                <a:spcPct val="104000"/>
              </a:lnSpc>
              <a:buNone/>
            </a:pPr>
            <a:r>
              <a:rPr lang="en-US" sz="1600" dirty="0">
                <a:solidFill>
                  <a:srgbClr val="FFFFFF"/>
                </a:solidFill>
                <a:latin typeface="Kanit Light" pitchFamily="34" charset="0"/>
                <a:ea typeface="Kanit Light" pitchFamily="34" charset="-122"/>
                <a:cs typeface="Kanit Light" pitchFamily="34" charset="-120"/>
              </a:rPr>
              <a:t>Age &lt;60 Years (n=2,030)</a:t>
            </a:r>
            <a:endParaRPr lang="en-US" sz="1600" dirty="0"/>
          </a:p>
        </p:txBody>
      </p:sp>
      <p:sp>
        <p:nvSpPr>
          <p:cNvPr id="5" name="Text 3"/>
          <p:cNvSpPr/>
          <p:nvPr/>
        </p:nvSpPr>
        <p:spPr>
          <a:xfrm>
            <a:off x="707710" y="2785963"/>
            <a:ext cx="5140196" cy="678061"/>
          </a:xfrm>
          <a:prstGeom prst="rect">
            <a:avLst/>
          </a:prstGeom>
          <a:noFill/>
        </p:spPr>
        <p:txBody>
          <a:bodyPr wrap="square" lIns="0" tIns="0" rIns="0" bIns="0" rtlCol="0" anchor="t"/>
          <a:lstStyle/>
          <a:p>
            <a:pPr marL="0" indent="0" algn="l">
              <a:lnSpc>
                <a:spcPct val="133000"/>
              </a:lnSpc>
              <a:spcAft>
                <a:spcPts val="1150"/>
              </a:spcAft>
              <a:buNone/>
            </a:pPr>
            <a:r>
              <a:rPr lang="en-US" sz="1300" b="1" dirty="0">
                <a:solidFill>
                  <a:srgbClr val="FFFFFF"/>
                </a:solidFill>
                <a:latin typeface="Martel Sans Bold" panose="00000800000000000000" pitchFamily="34" charset="0"/>
                <a:ea typeface="Martel Sans Bold" panose="00000800000000000000" pitchFamily="34" charset="-122"/>
                <a:cs typeface="Martel Sans Bold" panose="00000800000000000000" pitchFamily="34" charset="-120"/>
              </a:rPr>
              <a:t>20% RRR</a:t>
            </a:r>
            <a:r>
              <a:rPr lang="en-US" sz="13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 in major coronary events</a:t>
            </a:r>
            <a:endParaRPr lang="en-US" sz="1300" dirty="0"/>
          </a:p>
          <a:p>
            <a:pPr marL="0" indent="0" algn="l">
              <a:lnSpc>
                <a:spcPct val="133000"/>
              </a:lnSpc>
              <a:buNone/>
            </a:pPr>
            <a:r>
              <a:rPr lang="en-US" sz="13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258 placebo vs. 217 pravastatin events (P=0.02)</a:t>
            </a:r>
            <a:endParaRPr lang="en-US" sz="1300" dirty="0"/>
          </a:p>
        </p:txBody>
      </p:sp>
      <p:sp>
        <p:nvSpPr>
          <p:cNvPr id="6" name="Text 4"/>
          <p:cNvSpPr/>
          <p:nvPr/>
        </p:nvSpPr>
        <p:spPr>
          <a:xfrm>
            <a:off x="6303904" y="2362200"/>
            <a:ext cx="5232666" cy="258465"/>
          </a:xfrm>
          <a:prstGeom prst="rect">
            <a:avLst/>
          </a:prstGeom>
          <a:noFill/>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Age ≥60 Years (n=2,129)</a:t>
            </a:r>
            <a:endParaRPr lang="en-US" sz="1600" dirty="0"/>
          </a:p>
        </p:txBody>
      </p:sp>
      <p:sp>
        <p:nvSpPr>
          <p:cNvPr id="7" name="Text 5"/>
          <p:cNvSpPr/>
          <p:nvPr/>
        </p:nvSpPr>
        <p:spPr>
          <a:xfrm>
            <a:off x="6303904" y="2785963"/>
            <a:ext cx="5232666" cy="678061"/>
          </a:xfrm>
          <a:prstGeom prst="rect">
            <a:avLst/>
          </a:prstGeom>
          <a:noFill/>
        </p:spPr>
        <p:txBody>
          <a:bodyPr wrap="square" lIns="0" tIns="0" rIns="0" bIns="0" rtlCol="0" anchor="t"/>
          <a:lstStyle/>
          <a:p>
            <a:pPr marL="0" indent="0" algn="l">
              <a:lnSpc>
                <a:spcPct val="133000"/>
              </a:lnSpc>
              <a:spcAft>
                <a:spcPts val="1150"/>
              </a:spcAft>
              <a:buNone/>
            </a:pPr>
            <a:r>
              <a:rPr lang="en-US" sz="13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27% RRR</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in major coronary events</a:t>
            </a:r>
            <a:endParaRPr lang="en-US" sz="1300" dirty="0"/>
          </a:p>
          <a:p>
            <a:pPr marL="0" indent="0" algn="l">
              <a:lnSpc>
                <a:spcPct val="133000"/>
              </a:lnSpc>
              <a:buNone/>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291 placebo vs. 213 pravastatin events (P&lt;0.001)</a:t>
            </a:r>
            <a:endParaRPr lang="en-US" sz="1300" dirty="0"/>
          </a:p>
        </p:txBody>
      </p:sp>
      <p:sp>
        <p:nvSpPr>
          <p:cNvPr id="8" name="Text 6"/>
          <p:cNvSpPr/>
          <p:nvPr/>
        </p:nvSpPr>
        <p:spPr>
          <a:xfrm>
            <a:off x="661475" y="3860899"/>
            <a:ext cx="10868745" cy="258465"/>
          </a:xfrm>
          <a:prstGeom prst="rect">
            <a:avLst/>
          </a:prstGeom>
          <a:noFill/>
        </p:spPr>
        <p:txBody>
          <a:bodyPr wrap="none" lIns="0" tIns="0" rIns="0" bIns="0" rtlCol="0" anchor="t"/>
          <a:lstStyle/>
          <a:p>
            <a:pPr marL="0" indent="0" algn="l">
              <a:lnSpc>
                <a:spcPct val="104000"/>
              </a:lnSpc>
              <a:buNone/>
            </a:pPr>
            <a:endParaRPr lang="en-US" sz="1600" dirty="0"/>
          </a:p>
        </p:txBody>
      </p:sp>
      <p:sp>
        <p:nvSpPr>
          <p:cNvPr id="9" name="Text 7"/>
          <p:cNvSpPr/>
          <p:nvPr/>
        </p:nvSpPr>
        <p:spPr>
          <a:xfrm>
            <a:off x="661475" y="4367411"/>
            <a:ext cx="10868745" cy="1058466"/>
          </a:xfrm>
          <a:prstGeom prst="rect">
            <a:avLst/>
          </a:prstGeom>
          <a:noFill/>
        </p:spPr>
        <p:txBody>
          <a:bodyPr wrap="square" lIns="0" tIns="0" rIns="0" bIns="0" rtlCol="0" anchor="t">
            <a:normAutofit/>
          </a:bodyPr>
          <a:lstStyle/>
          <a:p>
            <a:pPr marL="0" indent="0" algn="l">
              <a:lnSpc>
                <a:spcPct val="133000"/>
              </a:lnSpc>
              <a:buNone/>
            </a:pPr>
            <a:endParaRPr lang="en-US" sz="13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75" y="1507232"/>
            <a:ext cx="10868745" cy="516731"/>
          </a:xfrm>
          <a:prstGeom prst="rect">
            <a:avLst/>
          </a:prstGeom>
          <a:noFill/>
        </p:spPr>
        <p:txBody>
          <a:bodyPr wrap="none" lIns="0" tIns="0" rIns="0" bIns="0" rtlCol="0" anchor="t"/>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Effect by Comorbidities: Diabetes, Hypertension, Smoking</a:t>
            </a:r>
            <a:endParaRPr lang="en-US" sz="3250" dirty="0"/>
          </a:p>
        </p:txBody>
      </p:sp>
      <p:pic>
        <p:nvPicPr>
          <p:cNvPr id="3"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1475" y="2354659"/>
            <a:ext cx="3512653" cy="1884065"/>
          </a:xfrm>
          <a:prstGeom prst="rect">
            <a:avLst/>
          </a:prstGeom>
        </p:spPr>
      </p:pic>
      <p:sp>
        <p:nvSpPr>
          <p:cNvPr id="4" name="Text 1"/>
          <p:cNvSpPr/>
          <p:nvPr/>
        </p:nvSpPr>
        <p:spPr>
          <a:xfrm>
            <a:off x="922017" y="2539008"/>
            <a:ext cx="3067767" cy="258465"/>
          </a:xfrm>
          <a:prstGeom prst="rect">
            <a:avLst/>
          </a:prstGeom>
          <a:noFill/>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Hypertension Present (n=1,774)</a:t>
            </a:r>
            <a:endParaRPr lang="en-US" sz="1600" dirty="0"/>
          </a:p>
        </p:txBody>
      </p:sp>
      <p:sp>
        <p:nvSpPr>
          <p:cNvPr id="5" name="Text 2"/>
          <p:cNvSpPr/>
          <p:nvPr/>
        </p:nvSpPr>
        <p:spPr>
          <a:xfrm>
            <a:off x="922017" y="2896691"/>
            <a:ext cx="3067767" cy="1157684"/>
          </a:xfrm>
          <a:prstGeom prst="rect">
            <a:avLst/>
          </a:prstGeom>
          <a:noFill/>
        </p:spPr>
        <p:txBody>
          <a:bodyPr wrap="square" lIns="0" tIns="0" rIns="0" bIns="0" rtlCol="0" anchor="t">
            <a:normAutofit/>
          </a:bodyPr>
          <a:lstStyle/>
          <a:p>
            <a:pPr marL="0" indent="0" algn="l">
              <a:lnSpc>
                <a:spcPct val="133000"/>
              </a:lnSpc>
              <a:spcAft>
                <a:spcPts val="750"/>
              </a:spcAft>
              <a:buNone/>
            </a:pPr>
            <a:r>
              <a:rPr lang="en-US" sz="13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23% RRR</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 263 placebo vs. 200 pravastatin events (P=0.005)</a:t>
            </a:r>
            <a:endParaRPr lang="en-US" sz="1300" dirty="0"/>
          </a:p>
          <a:p>
            <a:pPr marL="0" indent="0" algn="l">
              <a:lnSpc>
                <a:spcPct val="133000"/>
              </a:lnSpc>
              <a:buNone/>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Hypertension absent (n=2,385): </a:t>
            </a:r>
            <a:r>
              <a:rPr lang="en-US" sz="13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24% RRR</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 286 vs. 230 events (P=0.002)</a:t>
            </a:r>
            <a:endParaRPr lang="en-US" sz="1300" dirty="0"/>
          </a:p>
        </p:txBody>
      </p:sp>
      <p:pic>
        <p:nvPicPr>
          <p:cNvPr id="6" name="Image 1"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39422" y="2354659"/>
            <a:ext cx="3512752" cy="1884065"/>
          </a:xfrm>
          <a:prstGeom prst="rect">
            <a:avLst/>
          </a:prstGeom>
        </p:spPr>
      </p:pic>
      <p:sp>
        <p:nvSpPr>
          <p:cNvPr id="7" name="Text 3"/>
          <p:cNvSpPr/>
          <p:nvPr/>
        </p:nvSpPr>
        <p:spPr>
          <a:xfrm>
            <a:off x="4599964" y="2539008"/>
            <a:ext cx="3067866" cy="258465"/>
          </a:xfrm>
          <a:prstGeom prst="rect">
            <a:avLst/>
          </a:prstGeom>
          <a:noFill/>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Diabetes Present (n=586)</a:t>
            </a:r>
            <a:endParaRPr lang="en-US" sz="1600" dirty="0"/>
          </a:p>
        </p:txBody>
      </p:sp>
      <p:sp>
        <p:nvSpPr>
          <p:cNvPr id="8" name="Text 4"/>
          <p:cNvSpPr/>
          <p:nvPr/>
        </p:nvSpPr>
        <p:spPr>
          <a:xfrm>
            <a:off x="4599964" y="2896691"/>
            <a:ext cx="3067866" cy="1157684"/>
          </a:xfrm>
          <a:prstGeom prst="rect">
            <a:avLst/>
          </a:prstGeom>
          <a:noFill/>
        </p:spPr>
        <p:txBody>
          <a:bodyPr wrap="square" lIns="0" tIns="0" rIns="0" bIns="0" rtlCol="0" anchor="t">
            <a:normAutofit/>
          </a:bodyPr>
          <a:lstStyle/>
          <a:p>
            <a:pPr marL="0" indent="0" algn="l">
              <a:lnSpc>
                <a:spcPct val="133000"/>
              </a:lnSpc>
              <a:spcAft>
                <a:spcPts val="750"/>
              </a:spcAft>
              <a:buNone/>
            </a:pPr>
            <a:r>
              <a:rPr lang="en-US" sz="13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25% RRR</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 112 placebo vs. 81 pravastatin events (P=0.05)</a:t>
            </a:r>
            <a:endParaRPr lang="en-US" sz="1300" dirty="0"/>
          </a:p>
          <a:p>
            <a:pPr marL="0" indent="0" algn="l">
              <a:lnSpc>
                <a:spcPct val="133000"/>
              </a:lnSpc>
              <a:buNone/>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Diabetes absent (n=3,573): </a:t>
            </a:r>
            <a:r>
              <a:rPr lang="en-US" sz="13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23% RRR</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 437 vs. 349 events (P&lt;0.001)</a:t>
            </a:r>
            <a:endParaRPr lang="en-US" sz="1300" dirty="0"/>
          </a:p>
        </p:txBody>
      </p:sp>
      <p:pic>
        <p:nvPicPr>
          <p:cNvPr id="9" name="Image 2"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17468" y="2354659"/>
            <a:ext cx="3512653" cy="1884065"/>
          </a:xfrm>
          <a:prstGeom prst="rect">
            <a:avLst/>
          </a:prstGeom>
        </p:spPr>
      </p:pic>
      <p:sp>
        <p:nvSpPr>
          <p:cNvPr id="10" name="Text 5"/>
          <p:cNvSpPr/>
          <p:nvPr/>
        </p:nvSpPr>
        <p:spPr>
          <a:xfrm>
            <a:off x="8278010" y="2539008"/>
            <a:ext cx="3067767" cy="258465"/>
          </a:xfrm>
          <a:prstGeom prst="rect">
            <a:avLst/>
          </a:prstGeom>
          <a:noFill/>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Current Smokers (n=671)</a:t>
            </a:r>
            <a:endParaRPr lang="en-US" sz="1600" dirty="0"/>
          </a:p>
        </p:txBody>
      </p:sp>
      <p:sp>
        <p:nvSpPr>
          <p:cNvPr id="11" name="Text 6"/>
          <p:cNvSpPr/>
          <p:nvPr/>
        </p:nvSpPr>
        <p:spPr>
          <a:xfrm>
            <a:off x="8278010" y="2896691"/>
            <a:ext cx="3067767" cy="1157684"/>
          </a:xfrm>
          <a:prstGeom prst="rect">
            <a:avLst/>
          </a:prstGeom>
          <a:noFill/>
        </p:spPr>
        <p:txBody>
          <a:bodyPr wrap="square" lIns="0" tIns="0" rIns="0" bIns="0" rtlCol="0" anchor="t">
            <a:normAutofit/>
          </a:bodyPr>
          <a:lstStyle/>
          <a:p>
            <a:pPr marL="0" indent="0" algn="l">
              <a:lnSpc>
                <a:spcPct val="133000"/>
              </a:lnSpc>
              <a:spcAft>
                <a:spcPts val="750"/>
              </a:spcAft>
              <a:buNone/>
            </a:pPr>
            <a:r>
              <a:rPr lang="en-US" sz="13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33% RRR</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 111 placebo vs. 81 pravastatin events (P=0.006)</a:t>
            </a:r>
            <a:endParaRPr lang="en-US" sz="1300" dirty="0"/>
          </a:p>
          <a:p>
            <a:pPr marL="0" indent="0" algn="l">
              <a:lnSpc>
                <a:spcPct val="133000"/>
              </a:lnSpc>
              <a:buNone/>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Non-current smokers (n=3,488): </a:t>
            </a:r>
            <a:r>
              <a:rPr lang="en-US" sz="13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22% RRR</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 437 vs. 349 events (P&lt;0.001)</a:t>
            </a:r>
            <a:endParaRPr lang="en-US" sz="1300" dirty="0"/>
          </a:p>
        </p:txBody>
      </p:sp>
      <p:sp>
        <p:nvSpPr>
          <p:cNvPr id="12" name="Shape 7"/>
          <p:cNvSpPr/>
          <p:nvPr/>
        </p:nvSpPr>
        <p:spPr>
          <a:xfrm>
            <a:off x="661475" y="4424759"/>
            <a:ext cx="10868745" cy="925909"/>
          </a:xfrm>
          <a:prstGeom prst="roundRect">
            <a:avLst>
              <a:gd name="adj" fmla="val 7502"/>
            </a:avLst>
          </a:prstGeom>
          <a:solidFill>
            <a:srgbClr val="DFECE9"/>
          </a:solidFill>
        </p:spPr>
      </p:sp>
      <p:pic>
        <p:nvPicPr>
          <p:cNvPr id="13" name="Image 3" descr="preencoded.png"/>
          <p:cNvPicPr>
            <a:picLocks noChangeAspect="1"/>
          </p:cNvPicPr>
          <p:nvPr/>
        </p:nvPicPr>
        <p:blipFill>
          <a:blip r:embed="rId5"/>
          <a:stretch>
            <a:fillRect/>
          </a:stretch>
        </p:blipFill>
        <p:spPr>
          <a:xfrm>
            <a:off x="826769" y="4664472"/>
            <a:ext cx="206667" cy="165298"/>
          </a:xfrm>
          <a:prstGeom prst="rect">
            <a:avLst/>
          </a:prstGeom>
        </p:spPr>
      </p:pic>
      <p:sp>
        <p:nvSpPr>
          <p:cNvPr id="14" name="Text 8"/>
          <p:cNvSpPr/>
          <p:nvPr/>
        </p:nvSpPr>
        <p:spPr>
          <a:xfrm>
            <a:off x="1198731" y="4631333"/>
            <a:ext cx="10166195" cy="529233"/>
          </a:xfrm>
          <a:prstGeom prst="rect">
            <a:avLst/>
          </a:prstGeom>
          <a:noFill/>
        </p:spPr>
        <p:txBody>
          <a:bodyPr wrap="square" lIns="0" tIns="0" rIns="0" bIns="0" rtlCol="0" anchor="t">
            <a:normAutofit/>
          </a:bodyPr>
          <a:lstStyle/>
          <a:p>
            <a:pPr marL="0" indent="0" algn="l">
              <a:lnSpc>
                <a:spcPct val="133000"/>
              </a:lnSpc>
              <a:buNone/>
            </a:pPr>
            <a:r>
              <a:rPr lang="en-US" sz="1300" dirty="0">
                <a:solidFill>
                  <a:srgbClr val="000000"/>
                </a:solidFill>
                <a:latin typeface="Martel Sans" panose="00000500000000000000" pitchFamily="34" charset="0"/>
                <a:ea typeface="Martel Sans" panose="00000500000000000000" pitchFamily="34" charset="-122"/>
                <a:cs typeface="Martel Sans" panose="00000500000000000000" pitchFamily="34" charset="-120"/>
              </a:rPr>
              <a:t>Benefit was consistent across all comorbidity subgroups — all interaction P-values &gt;0.10. Pravastatin was effective regardless of the presence of traditional cardiovascular risk factors.</a:t>
            </a:r>
            <a:endParaRPr lang="en-US" sz="13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75" y="1325662"/>
            <a:ext cx="10868745" cy="516731"/>
          </a:xfrm>
          <a:prstGeom prst="rect">
            <a:avLst/>
          </a:prstGeom>
          <a:noFill/>
        </p:spPr>
        <p:txBody>
          <a:bodyPr wrap="none" lIns="0" tIns="0" rIns="0" bIns="0" rtlCol="0" anchor="t"/>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Effect by Cardiac Function: LVEF &amp; Prior Revascularization</a:t>
            </a:r>
            <a:endParaRPr lang="en-US" sz="3250" dirty="0"/>
          </a:p>
        </p:txBody>
      </p:sp>
      <p:sp>
        <p:nvSpPr>
          <p:cNvPr id="3" name="Shape 1"/>
          <p:cNvSpPr/>
          <p:nvPr/>
        </p:nvSpPr>
        <p:spPr>
          <a:xfrm>
            <a:off x="542415" y="2090440"/>
            <a:ext cx="5470785" cy="3441799"/>
          </a:xfrm>
          <a:prstGeom prst="roundRect">
            <a:avLst>
              <a:gd name="adj" fmla="val 3460"/>
            </a:avLst>
          </a:prstGeom>
          <a:solidFill>
            <a:srgbClr val="437066"/>
          </a:solidFill>
        </p:spPr>
      </p:sp>
      <p:sp>
        <p:nvSpPr>
          <p:cNvPr id="4" name="Text 2"/>
          <p:cNvSpPr/>
          <p:nvPr/>
        </p:nvSpPr>
        <p:spPr>
          <a:xfrm>
            <a:off x="707710" y="2255738"/>
            <a:ext cx="5140196" cy="258465"/>
          </a:xfrm>
          <a:prstGeom prst="rect">
            <a:avLst/>
          </a:prstGeom>
          <a:noFill/>
        </p:spPr>
        <p:txBody>
          <a:bodyPr wrap="none" lIns="0" tIns="0" rIns="0" bIns="0" rtlCol="0" anchor="t"/>
          <a:lstStyle/>
          <a:p>
            <a:pPr marL="0" indent="0" algn="l">
              <a:lnSpc>
                <a:spcPct val="104000"/>
              </a:lnSpc>
              <a:buNone/>
            </a:pPr>
            <a:r>
              <a:rPr lang="en-US" sz="1600" dirty="0">
                <a:solidFill>
                  <a:srgbClr val="FFFFFF"/>
                </a:solidFill>
                <a:latin typeface="Kanit Light" pitchFamily="34" charset="0"/>
                <a:ea typeface="Kanit Light" pitchFamily="34" charset="-122"/>
                <a:cs typeface="Kanit Light" pitchFamily="34" charset="-120"/>
              </a:rPr>
              <a:t>Left Ventricular Function</a:t>
            </a:r>
            <a:endParaRPr lang="en-US" sz="1600" dirty="0"/>
          </a:p>
        </p:txBody>
      </p:sp>
      <p:sp>
        <p:nvSpPr>
          <p:cNvPr id="5" name="Text 3"/>
          <p:cNvSpPr/>
          <p:nvPr/>
        </p:nvSpPr>
        <p:spPr>
          <a:xfrm>
            <a:off x="707710" y="2679502"/>
            <a:ext cx="5140196" cy="851694"/>
          </a:xfrm>
          <a:prstGeom prst="rect">
            <a:avLst/>
          </a:prstGeom>
          <a:noFill/>
        </p:spPr>
        <p:txBody>
          <a:bodyPr wrap="square" lIns="0" tIns="0" rIns="0" bIns="0" rtlCol="0" anchor="t">
            <a:normAutofit/>
          </a:bodyPr>
          <a:lstStyle/>
          <a:p>
            <a:pPr marL="264160" indent="-264160" algn="l">
              <a:lnSpc>
                <a:spcPct val="133000"/>
              </a:lnSpc>
              <a:buSzPct val="100000"/>
              <a:buChar char="•"/>
            </a:pPr>
            <a:r>
              <a:rPr lang="en-US" sz="1300" b="1" dirty="0">
                <a:solidFill>
                  <a:srgbClr val="FFFFFF"/>
                </a:solidFill>
                <a:latin typeface="Martel Sans Bold" panose="00000800000000000000" pitchFamily="34" charset="0"/>
                <a:ea typeface="Martel Sans Bold" panose="00000800000000000000" pitchFamily="34" charset="-122"/>
                <a:cs typeface="Martel Sans Bold" panose="00000800000000000000" pitchFamily="34" charset="-120"/>
              </a:rPr>
              <a:t>LVEF ≤40% (n=706):</a:t>
            </a:r>
            <a:r>
              <a:rPr lang="en-US" sz="13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 28% RRR (112 vs. 84 events; P=0.02) — benefit preserved even with impaired LV function</a:t>
            </a:r>
            <a:endParaRPr lang="en-US" sz="1300" dirty="0"/>
          </a:p>
          <a:p>
            <a:pPr marL="264160" indent="-264160" algn="l">
              <a:lnSpc>
                <a:spcPct val="133000"/>
              </a:lnSpc>
              <a:buSzPct val="100000"/>
              <a:buChar char="•"/>
            </a:pPr>
            <a:r>
              <a:rPr lang="en-US" sz="1300" b="1" dirty="0">
                <a:solidFill>
                  <a:srgbClr val="FFFFFF"/>
                </a:solidFill>
                <a:latin typeface="Martel Sans Bold" panose="00000800000000000000" pitchFamily="34" charset="0"/>
                <a:ea typeface="Martel Sans Bold" panose="00000800000000000000" pitchFamily="34" charset="-122"/>
                <a:cs typeface="Martel Sans Bold" panose="00000800000000000000" pitchFamily="34" charset="-120"/>
              </a:rPr>
              <a:t>LVEF &gt;40% (n=3,453):</a:t>
            </a:r>
            <a:r>
              <a:rPr lang="en-US" sz="13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 23% RRR (436 vs. 346 events; P&lt;0.001)</a:t>
            </a:r>
            <a:endParaRPr lang="en-US" sz="1300" dirty="0"/>
          </a:p>
        </p:txBody>
      </p:sp>
      <p:sp>
        <p:nvSpPr>
          <p:cNvPr id="6" name="Text 4"/>
          <p:cNvSpPr/>
          <p:nvPr/>
        </p:nvSpPr>
        <p:spPr>
          <a:xfrm>
            <a:off x="707710" y="3680023"/>
            <a:ext cx="5140196" cy="793849"/>
          </a:xfrm>
          <a:prstGeom prst="rect">
            <a:avLst/>
          </a:prstGeom>
          <a:noFill/>
        </p:spPr>
        <p:txBody>
          <a:bodyPr wrap="square" lIns="0" tIns="0" rIns="0" bIns="0" rtlCol="0" anchor="t">
            <a:normAutofit/>
          </a:bodyPr>
          <a:lstStyle/>
          <a:p>
            <a:pPr marL="0" indent="0" algn="l">
              <a:lnSpc>
                <a:spcPct val="133000"/>
              </a:lnSpc>
              <a:buNone/>
            </a:pPr>
            <a:r>
              <a:rPr lang="en-US" sz="13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Patients with impaired LVEF had previously been considered uncertain candidates for lipid-lowering therapy — CARE demonstrated clear benefit in this subgroup.</a:t>
            </a:r>
            <a:endParaRPr lang="en-US" sz="1300" dirty="0"/>
          </a:p>
        </p:txBody>
      </p:sp>
      <p:sp>
        <p:nvSpPr>
          <p:cNvPr id="7" name="Text 5"/>
          <p:cNvSpPr/>
          <p:nvPr/>
        </p:nvSpPr>
        <p:spPr>
          <a:xfrm>
            <a:off x="6303904" y="2255738"/>
            <a:ext cx="5232666" cy="258465"/>
          </a:xfrm>
          <a:prstGeom prst="rect">
            <a:avLst/>
          </a:prstGeom>
          <a:noFill/>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Prior Revascularization</a:t>
            </a:r>
            <a:endParaRPr lang="en-US" sz="1600" dirty="0"/>
          </a:p>
        </p:txBody>
      </p:sp>
      <p:sp>
        <p:nvSpPr>
          <p:cNvPr id="8" name="Text 6"/>
          <p:cNvSpPr/>
          <p:nvPr/>
        </p:nvSpPr>
        <p:spPr>
          <a:xfrm>
            <a:off x="6303904" y="2679502"/>
            <a:ext cx="5232666" cy="1761232"/>
          </a:xfrm>
          <a:prstGeom prst="rect">
            <a:avLst/>
          </a:prstGeom>
          <a:noFill/>
        </p:spPr>
        <p:txBody>
          <a:bodyPr wrap="square" lIns="0" tIns="0" rIns="0" bIns="0" rtlCol="0" anchor="t">
            <a:normAutofit/>
          </a:bodyPr>
          <a:lstStyle/>
          <a:p>
            <a:pPr marL="264160" indent="-264160" algn="l">
              <a:lnSpc>
                <a:spcPct val="133000"/>
              </a:lnSpc>
              <a:buSzPct val="100000"/>
              <a:buChar char="•"/>
            </a:pPr>
            <a:r>
              <a:rPr lang="en-US" sz="13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Prior CABG :</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22% RRR (116 vs. 88 events; P=0.08, NS)</a:t>
            </a:r>
            <a:endParaRPr lang="en-US" sz="1300" dirty="0"/>
          </a:p>
          <a:p>
            <a:pPr marL="264160" indent="-264160" algn="l">
              <a:lnSpc>
                <a:spcPct val="133000"/>
              </a:lnSpc>
              <a:buSzPct val="100000"/>
              <a:buChar char="•"/>
            </a:pPr>
            <a:r>
              <a:rPr lang="en-US" sz="13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No prior CABG:</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25% RRR (433 vs. 342 events; P&lt;0.001)</a:t>
            </a:r>
            <a:endParaRPr lang="en-US" sz="1300" dirty="0"/>
          </a:p>
          <a:p>
            <a:pPr marL="264160" indent="-264160" algn="l">
              <a:lnSpc>
                <a:spcPct val="133000"/>
              </a:lnSpc>
              <a:buSzPct val="100000"/>
              <a:buChar char="•"/>
            </a:pPr>
            <a:r>
              <a:rPr lang="en-US" sz="13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Prior PTCA :</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25% RRR (188 vs. 153 events; P=0.009)</a:t>
            </a:r>
            <a:endParaRPr lang="en-US" sz="1300" dirty="0"/>
          </a:p>
          <a:p>
            <a:pPr marL="264160" indent="-264160" algn="l">
              <a:lnSpc>
                <a:spcPct val="133000"/>
              </a:lnSpc>
              <a:buSzPct val="100000"/>
              <a:buChar char="•"/>
            </a:pPr>
            <a:r>
              <a:rPr lang="en-US" sz="13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No prior PTCA :</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23% RRR (361 vs. 277 events; P&lt;0.001)</a:t>
            </a:r>
            <a:endParaRPr lang="en-US" sz="1300" dirty="0"/>
          </a:p>
        </p:txBody>
      </p:sp>
      <p:sp>
        <p:nvSpPr>
          <p:cNvPr id="9" name="Text 7"/>
          <p:cNvSpPr/>
          <p:nvPr/>
        </p:nvSpPr>
        <p:spPr>
          <a:xfrm>
            <a:off x="6303904" y="4589562"/>
            <a:ext cx="5232666" cy="793849"/>
          </a:xfrm>
          <a:prstGeom prst="rect">
            <a:avLst/>
          </a:prstGeom>
          <a:noFill/>
        </p:spPr>
        <p:txBody>
          <a:bodyPr wrap="square" lIns="0" tIns="0" rIns="0" bIns="0" rtlCol="0" anchor="t">
            <a:normAutofit/>
          </a:bodyPr>
          <a:lstStyle/>
          <a:p>
            <a:pPr marL="0" indent="0" algn="l">
              <a:lnSpc>
                <a:spcPct val="133000"/>
              </a:lnSpc>
              <a:buNone/>
            </a:pPr>
            <a:endParaRPr lang="en-US"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661475" y="2497038"/>
            <a:ext cx="914873" cy="251420"/>
          </a:xfrm>
          <a:prstGeom prst="roundRect">
            <a:avLst>
              <a:gd name="adj" fmla="val 22103"/>
            </a:avLst>
          </a:prstGeom>
          <a:solidFill>
            <a:srgbClr val="DFECE9"/>
          </a:solidFill>
        </p:spPr>
      </p:sp>
      <p:sp>
        <p:nvSpPr>
          <p:cNvPr id="3" name="Text 1"/>
          <p:cNvSpPr/>
          <p:nvPr/>
        </p:nvSpPr>
        <p:spPr>
          <a:xfrm>
            <a:off x="760691" y="2546648"/>
            <a:ext cx="1326025" cy="152202"/>
          </a:xfrm>
          <a:prstGeom prst="rect">
            <a:avLst/>
          </a:prstGeom>
          <a:noFill/>
        </p:spPr>
        <p:txBody>
          <a:bodyPr wrap="none" lIns="0" tIns="0" rIns="0" bIns="0" rtlCol="0" anchor="t"/>
          <a:lstStyle/>
          <a:p>
            <a:pPr marL="0" indent="0" algn="l">
              <a:lnSpc>
                <a:spcPct val="96000"/>
              </a:lnSpc>
              <a:buNone/>
            </a:pPr>
            <a:r>
              <a:rPr lang="en-US" sz="10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CHAPTER 1</a:t>
            </a:r>
            <a:endParaRPr lang="en-US" sz="1000" dirty="0"/>
          </a:p>
        </p:txBody>
      </p:sp>
      <p:sp>
        <p:nvSpPr>
          <p:cNvPr id="4" name="Text 2"/>
          <p:cNvSpPr/>
          <p:nvPr/>
        </p:nvSpPr>
        <p:spPr>
          <a:xfrm>
            <a:off x="661475" y="2814538"/>
            <a:ext cx="10868745" cy="1033661"/>
          </a:xfrm>
          <a:prstGeom prst="rect">
            <a:avLst/>
          </a:prstGeom>
          <a:noFill/>
        </p:spPr>
        <p:txBody>
          <a:bodyPr wrap="none" lIns="0" tIns="0" rIns="0" bIns="0" rtlCol="0" anchor="t"/>
          <a:lstStyle/>
          <a:p>
            <a:pPr marL="0" indent="0" algn="l">
              <a:lnSpc>
                <a:spcPct val="104000"/>
              </a:lnSpc>
              <a:buNone/>
            </a:pPr>
            <a:r>
              <a:rPr lang="en-US" sz="6500" dirty="0">
                <a:solidFill>
                  <a:srgbClr val="272D45"/>
                </a:solidFill>
                <a:latin typeface="Kanit Light" pitchFamily="34" charset="0"/>
                <a:ea typeface="Kanit Light" pitchFamily="34" charset="-122"/>
                <a:cs typeface="Kanit Light" pitchFamily="34" charset="-120"/>
              </a:rPr>
              <a:t>Background &amp; Rationale</a:t>
            </a:r>
            <a:endParaRPr lang="en-US" sz="6500" dirty="0"/>
          </a:p>
        </p:txBody>
      </p:sp>
      <p:sp>
        <p:nvSpPr>
          <p:cNvPr id="5" name="Text 3"/>
          <p:cNvSpPr/>
          <p:nvPr/>
        </p:nvSpPr>
        <p:spPr>
          <a:xfrm>
            <a:off x="661475" y="4096246"/>
            <a:ext cx="11478330" cy="264616"/>
          </a:xfrm>
          <a:prstGeom prst="rect">
            <a:avLst/>
          </a:prstGeom>
          <a:noFill/>
        </p:spPr>
        <p:txBody>
          <a:bodyPr wrap="none" lIns="0" tIns="0" rIns="0" bIns="0" rtlCol="0" anchor="t"/>
          <a:lstStyle/>
          <a:p>
            <a:pPr marL="0" indent="0" algn="l">
              <a:lnSpc>
                <a:spcPct val="133000"/>
              </a:lnSpc>
              <a:buNone/>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Why the most common post-MI patient was being undertreated — and what CARE set out to prove.</a:t>
            </a:r>
            <a:endParaRPr lang="en-US" sz="13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75" y="1283395"/>
            <a:ext cx="10868745" cy="516731"/>
          </a:xfrm>
          <a:prstGeom prst="rect">
            <a:avLst/>
          </a:prstGeom>
          <a:noFill/>
        </p:spPr>
        <p:txBody>
          <a:bodyPr wrap="none" lIns="0" tIns="0" rIns="0" bIns="0" rtlCol="0" anchor="t"/>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Effect by MI Type &amp; Lipid Levels</a:t>
            </a:r>
            <a:endParaRPr lang="en-US" sz="3250" dirty="0"/>
          </a:p>
        </p:txBody>
      </p:sp>
      <p:sp>
        <p:nvSpPr>
          <p:cNvPr id="3" name="Text 1"/>
          <p:cNvSpPr/>
          <p:nvPr/>
        </p:nvSpPr>
        <p:spPr>
          <a:xfrm>
            <a:off x="661475" y="2213471"/>
            <a:ext cx="5232666" cy="258465"/>
          </a:xfrm>
          <a:prstGeom prst="rect">
            <a:avLst/>
          </a:prstGeom>
          <a:noFill/>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By MI Type</a:t>
            </a:r>
            <a:endParaRPr lang="en-US" sz="1600" dirty="0"/>
          </a:p>
        </p:txBody>
      </p:sp>
      <p:sp>
        <p:nvSpPr>
          <p:cNvPr id="4" name="Text 2"/>
          <p:cNvSpPr/>
          <p:nvPr/>
        </p:nvSpPr>
        <p:spPr>
          <a:xfrm>
            <a:off x="661475" y="2637234"/>
            <a:ext cx="5232666" cy="851694"/>
          </a:xfrm>
          <a:prstGeom prst="rect">
            <a:avLst/>
          </a:prstGeom>
          <a:noFill/>
        </p:spPr>
        <p:txBody>
          <a:bodyPr wrap="square" lIns="0" tIns="0" rIns="0" bIns="0" rtlCol="0" anchor="t">
            <a:normAutofit/>
          </a:bodyPr>
          <a:lstStyle/>
          <a:p>
            <a:pPr marL="264160" indent="-264160" algn="l">
              <a:lnSpc>
                <a:spcPct val="133000"/>
              </a:lnSpc>
              <a:buSzPct val="100000"/>
              <a:buChar char="•"/>
            </a:pPr>
            <a:r>
              <a:rPr lang="en-US" sz="13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Q-wave MI (n=2,556):</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27% RRR (334 vs. 251 events; P&lt;0.001)</a:t>
            </a:r>
            <a:endParaRPr lang="en-US" sz="1300" dirty="0"/>
          </a:p>
          <a:p>
            <a:pPr marL="264160" indent="-264160" algn="l">
              <a:lnSpc>
                <a:spcPct val="133000"/>
              </a:lnSpc>
              <a:buSzPct val="100000"/>
              <a:buChar char="•"/>
            </a:pPr>
            <a:r>
              <a:rPr lang="en-US" sz="13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Non-Q-wave MI (n=1,600):</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19% RRR (215 vs. 179 events; P=0.04)</a:t>
            </a:r>
            <a:endParaRPr lang="en-US" sz="1300" dirty="0"/>
          </a:p>
        </p:txBody>
      </p:sp>
      <p:sp>
        <p:nvSpPr>
          <p:cNvPr id="5" name="Text 3"/>
          <p:cNvSpPr/>
          <p:nvPr/>
        </p:nvSpPr>
        <p:spPr>
          <a:xfrm>
            <a:off x="661475" y="3654227"/>
            <a:ext cx="5232666" cy="258465"/>
          </a:xfrm>
          <a:prstGeom prst="rect">
            <a:avLst/>
          </a:prstGeom>
          <a:noFill/>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By Total Cholesterol</a:t>
            </a:r>
            <a:endParaRPr lang="en-US" sz="1600" dirty="0"/>
          </a:p>
        </p:txBody>
      </p:sp>
      <p:sp>
        <p:nvSpPr>
          <p:cNvPr id="6" name="Text 4"/>
          <p:cNvSpPr/>
          <p:nvPr/>
        </p:nvSpPr>
        <p:spPr>
          <a:xfrm>
            <a:off x="661475" y="4077990"/>
            <a:ext cx="5232666" cy="1116310"/>
          </a:xfrm>
          <a:prstGeom prst="rect">
            <a:avLst/>
          </a:prstGeom>
          <a:noFill/>
        </p:spPr>
        <p:txBody>
          <a:bodyPr wrap="square" lIns="0" tIns="0" rIns="0" bIns="0" rtlCol="0" anchor="t">
            <a:normAutofit/>
          </a:bodyPr>
          <a:lstStyle/>
          <a:p>
            <a:pPr marL="264160" indent="-264160" algn="l">
              <a:lnSpc>
                <a:spcPct val="133000"/>
              </a:lnSpc>
              <a:buSzPct val="100000"/>
              <a:buChar char="•"/>
            </a:pPr>
            <a:r>
              <a:rPr lang="en-US" sz="13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Total cholesterol ≤209 mg/dL:</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19% RRR (260 vs. 211 events; P=0.02)</a:t>
            </a:r>
            <a:endParaRPr lang="en-US" sz="1300" dirty="0"/>
          </a:p>
          <a:p>
            <a:pPr marL="264160" indent="-264160" algn="l">
              <a:lnSpc>
                <a:spcPct val="133000"/>
              </a:lnSpc>
              <a:buSzPct val="100000"/>
              <a:buChar char="•"/>
            </a:pPr>
            <a:r>
              <a:rPr lang="en-US" sz="13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Total cholesterol &gt;209 mg/dL:</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27% RRR (289 vs. 219 events; P&lt;0.001)</a:t>
            </a:r>
            <a:endParaRPr lang="en-US" sz="1300" dirty="0"/>
          </a:p>
        </p:txBody>
      </p:sp>
      <p:sp>
        <p:nvSpPr>
          <p:cNvPr id="7" name="Text 5"/>
          <p:cNvSpPr/>
          <p:nvPr/>
        </p:nvSpPr>
        <p:spPr>
          <a:xfrm>
            <a:off x="6303904" y="2213471"/>
            <a:ext cx="5232666" cy="258465"/>
          </a:xfrm>
          <a:prstGeom prst="rect">
            <a:avLst/>
          </a:prstGeom>
          <a:noFill/>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By LDL at Median Split</a:t>
            </a:r>
            <a:endParaRPr lang="en-US" sz="1600" dirty="0"/>
          </a:p>
        </p:txBody>
      </p:sp>
      <p:sp>
        <p:nvSpPr>
          <p:cNvPr id="8" name="Text 6"/>
          <p:cNvSpPr/>
          <p:nvPr/>
        </p:nvSpPr>
        <p:spPr>
          <a:xfrm>
            <a:off x="6303904" y="2637234"/>
            <a:ext cx="5232666" cy="587077"/>
          </a:xfrm>
          <a:prstGeom prst="rect">
            <a:avLst/>
          </a:prstGeom>
          <a:noFill/>
        </p:spPr>
        <p:txBody>
          <a:bodyPr wrap="square" lIns="0" tIns="0" rIns="0" bIns="0" rtlCol="0" anchor="t">
            <a:normAutofit/>
          </a:bodyPr>
          <a:lstStyle/>
          <a:p>
            <a:pPr marL="264160" indent="-264160" algn="l">
              <a:lnSpc>
                <a:spcPct val="133000"/>
              </a:lnSpc>
              <a:buSzPct val="100000"/>
              <a:buChar char="•"/>
            </a:pPr>
            <a:r>
              <a:rPr lang="en-US" sz="13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LDL ≤137 mg/dL:</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23% RRR (269 vs. 210 events; P=0.004)</a:t>
            </a:r>
            <a:endParaRPr lang="en-US" sz="1300" dirty="0"/>
          </a:p>
          <a:p>
            <a:pPr marL="264160" indent="-264160" algn="l">
              <a:lnSpc>
                <a:spcPct val="133000"/>
              </a:lnSpc>
              <a:buSzPct val="100000"/>
              <a:buChar char="•"/>
            </a:pPr>
            <a:r>
              <a:rPr lang="en-US" sz="13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LDL &gt;137 mg/dL:</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24% RRR (280 vs. 220 events; P=0.002)</a:t>
            </a:r>
            <a:endParaRPr lang="en-US" sz="1300" dirty="0"/>
          </a:p>
        </p:txBody>
      </p:sp>
      <p:sp>
        <p:nvSpPr>
          <p:cNvPr id="9" name="Text 7"/>
          <p:cNvSpPr/>
          <p:nvPr/>
        </p:nvSpPr>
        <p:spPr>
          <a:xfrm>
            <a:off x="6303904" y="3389610"/>
            <a:ext cx="5232666" cy="258465"/>
          </a:xfrm>
          <a:prstGeom prst="rect">
            <a:avLst/>
          </a:prstGeom>
          <a:noFill/>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By Triglyceride Level</a:t>
            </a:r>
            <a:endParaRPr lang="en-US" sz="1600" dirty="0"/>
          </a:p>
        </p:txBody>
      </p:sp>
      <p:sp>
        <p:nvSpPr>
          <p:cNvPr id="10" name="Text 8"/>
          <p:cNvSpPr/>
          <p:nvPr/>
        </p:nvSpPr>
        <p:spPr>
          <a:xfrm>
            <a:off x="6303904" y="3813373"/>
            <a:ext cx="5232666" cy="1703388"/>
          </a:xfrm>
          <a:prstGeom prst="rect">
            <a:avLst/>
          </a:prstGeom>
          <a:noFill/>
        </p:spPr>
        <p:txBody>
          <a:bodyPr wrap="square" lIns="0" tIns="0" rIns="0" bIns="0" rtlCol="0" anchor="t">
            <a:normAutofit/>
          </a:bodyPr>
          <a:lstStyle/>
          <a:p>
            <a:pPr marL="264160" indent="-264160" algn="l">
              <a:lnSpc>
                <a:spcPct val="133000"/>
              </a:lnSpc>
              <a:buSzPct val="100000"/>
              <a:buChar char="•"/>
            </a:pPr>
            <a:r>
              <a:rPr lang="en-US" sz="13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Triglycerides &lt;144 mg/dL:</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32% RRR (281 vs. 195 events; P&lt;0.001)</a:t>
            </a:r>
            <a:endParaRPr lang="en-US" sz="1300" dirty="0"/>
          </a:p>
          <a:p>
            <a:pPr marL="264160" indent="-264160" algn="l">
              <a:lnSpc>
                <a:spcPct val="133000"/>
              </a:lnSpc>
              <a:buSzPct val="100000"/>
              <a:buChar char="•"/>
            </a:pPr>
            <a:r>
              <a:rPr lang="en-US" sz="13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Triglycerides ≥144 mg/dL:</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15% RRR (268 vs. 235 events; P=0.07, NS)</a:t>
            </a:r>
            <a:endParaRPr lang="en-US" sz="13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75" y="481112"/>
            <a:ext cx="10868745" cy="1033463"/>
          </a:xfrm>
          <a:prstGeom prst="rect">
            <a:avLst/>
          </a:prstGeom>
          <a:noFill/>
        </p:spPr>
        <p:txBody>
          <a:bodyPr wrap="square" lIns="0" tIns="0" rIns="0" bIns="0" rtlCol="0" anchor="t">
            <a:normAutofit/>
          </a:bodyPr>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Figure 2: LDL Threshold Effect — Coronary Events by Baseline LDL Subgroup</a:t>
            </a:r>
            <a:endParaRPr lang="en-US" sz="3250" dirty="0"/>
          </a:p>
        </p:txBody>
      </p:sp>
      <p:pic>
        <p:nvPicPr>
          <p:cNvPr id="3" name="Image 0" descr="preencoded.png"/>
          <p:cNvPicPr>
            <a:picLocks noChangeAspect="1"/>
          </p:cNvPicPr>
          <p:nvPr/>
        </p:nvPicPr>
        <p:blipFill>
          <a:blip r:embed="rId3"/>
          <a:stretch>
            <a:fillRect/>
          </a:stretch>
        </p:blipFill>
        <p:spPr>
          <a:xfrm>
            <a:off x="661475" y="1845270"/>
            <a:ext cx="10126598" cy="1701800"/>
          </a:xfrm>
          <a:prstGeom prst="rect">
            <a:avLst/>
          </a:prstGeom>
        </p:spPr>
      </p:pic>
      <p:sp>
        <p:nvSpPr>
          <p:cNvPr id="4" name="Text 1"/>
          <p:cNvSpPr/>
          <p:nvPr/>
        </p:nvSpPr>
        <p:spPr>
          <a:xfrm>
            <a:off x="661475" y="3898404"/>
            <a:ext cx="3353510" cy="258465"/>
          </a:xfrm>
          <a:prstGeom prst="rect">
            <a:avLst/>
          </a:prstGeom>
          <a:noFill/>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LDL &gt;150 mg/dL (n=953)</a:t>
            </a:r>
            <a:endParaRPr lang="en-US" sz="1600" dirty="0"/>
          </a:p>
        </p:txBody>
      </p:sp>
      <p:sp>
        <p:nvSpPr>
          <p:cNvPr id="5" name="Text 2"/>
          <p:cNvSpPr/>
          <p:nvPr/>
        </p:nvSpPr>
        <p:spPr>
          <a:xfrm>
            <a:off x="661475" y="4322167"/>
            <a:ext cx="3353510" cy="529233"/>
          </a:xfrm>
          <a:prstGeom prst="rect">
            <a:avLst/>
          </a:prstGeom>
          <a:noFill/>
        </p:spPr>
        <p:txBody>
          <a:bodyPr wrap="square" lIns="0" tIns="0" rIns="0" bIns="0" rtlCol="0" anchor="t">
            <a:normAutofit/>
          </a:bodyPr>
          <a:lstStyle/>
          <a:p>
            <a:pPr marL="0" indent="0" algn="l">
              <a:lnSpc>
                <a:spcPct val="133000"/>
              </a:lnSpc>
              <a:buNone/>
            </a:pPr>
            <a:r>
              <a:rPr lang="en-US" sz="1300" b="1" dirty="0">
                <a:solidFill>
                  <a:srgbClr val="437066"/>
                </a:solidFill>
                <a:latin typeface="Martel Sans Bold" panose="00000800000000000000" pitchFamily="34" charset="0"/>
                <a:ea typeface="Martel Sans Bold" panose="00000800000000000000" pitchFamily="34" charset="-122"/>
                <a:cs typeface="Martel Sans Bold" panose="00000800000000000000" pitchFamily="34" charset="-120"/>
              </a:rPr>
              <a:t>35% RRR</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in major coronary events (145 vs. 102 events; P=0.008)</a:t>
            </a:r>
            <a:endParaRPr lang="en-US" sz="1300" dirty="0"/>
          </a:p>
        </p:txBody>
      </p:sp>
      <p:sp>
        <p:nvSpPr>
          <p:cNvPr id="6" name="Text 3"/>
          <p:cNvSpPr/>
          <p:nvPr/>
        </p:nvSpPr>
        <p:spPr>
          <a:xfrm>
            <a:off x="4424748" y="3898404"/>
            <a:ext cx="3353510" cy="258465"/>
          </a:xfrm>
          <a:prstGeom prst="rect">
            <a:avLst/>
          </a:prstGeom>
          <a:noFill/>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LDL 125–150 mg/dL (n=2,355)</a:t>
            </a:r>
            <a:endParaRPr lang="en-US" sz="1600" dirty="0"/>
          </a:p>
        </p:txBody>
      </p:sp>
      <p:sp>
        <p:nvSpPr>
          <p:cNvPr id="7" name="Text 4"/>
          <p:cNvSpPr/>
          <p:nvPr/>
        </p:nvSpPr>
        <p:spPr>
          <a:xfrm>
            <a:off x="4424748" y="4322167"/>
            <a:ext cx="3353510" cy="529233"/>
          </a:xfrm>
          <a:prstGeom prst="rect">
            <a:avLst/>
          </a:prstGeom>
          <a:noFill/>
        </p:spPr>
        <p:txBody>
          <a:bodyPr wrap="square" lIns="0" tIns="0" rIns="0" bIns="0" rtlCol="0" anchor="t">
            <a:normAutofit/>
          </a:bodyPr>
          <a:lstStyle/>
          <a:p>
            <a:pPr marL="0" indent="0" algn="l">
              <a:lnSpc>
                <a:spcPct val="133000"/>
              </a:lnSpc>
              <a:buNone/>
            </a:pPr>
            <a:r>
              <a:rPr lang="en-US" sz="1300" b="1" dirty="0">
                <a:solidFill>
                  <a:srgbClr val="437066"/>
                </a:solidFill>
                <a:latin typeface="Martel Sans Bold" panose="00000800000000000000" pitchFamily="34" charset="0"/>
                <a:ea typeface="Martel Sans Bold" panose="00000800000000000000" pitchFamily="34" charset="-122"/>
                <a:cs typeface="Martel Sans Bold" panose="00000800000000000000" pitchFamily="34" charset="-120"/>
              </a:rPr>
              <a:t>26% RRR</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in major coronary events (311 vs. 239 events; P&lt;0.001)</a:t>
            </a:r>
            <a:endParaRPr lang="en-US" sz="1300" dirty="0"/>
          </a:p>
        </p:txBody>
      </p:sp>
      <p:sp>
        <p:nvSpPr>
          <p:cNvPr id="8" name="Text 5"/>
          <p:cNvSpPr/>
          <p:nvPr/>
        </p:nvSpPr>
        <p:spPr>
          <a:xfrm>
            <a:off x="8188021" y="3898404"/>
            <a:ext cx="3353510" cy="258465"/>
          </a:xfrm>
          <a:prstGeom prst="rect">
            <a:avLst/>
          </a:prstGeom>
          <a:noFill/>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LDL &lt;125 mg/dL (n=851)</a:t>
            </a:r>
            <a:endParaRPr lang="en-US" sz="1600" dirty="0"/>
          </a:p>
        </p:txBody>
      </p:sp>
      <p:sp>
        <p:nvSpPr>
          <p:cNvPr id="9" name="Text 6"/>
          <p:cNvSpPr/>
          <p:nvPr/>
        </p:nvSpPr>
        <p:spPr>
          <a:xfrm>
            <a:off x="8188021" y="4322167"/>
            <a:ext cx="3963095" cy="264616"/>
          </a:xfrm>
          <a:prstGeom prst="rect">
            <a:avLst/>
          </a:prstGeom>
          <a:noFill/>
        </p:spPr>
        <p:txBody>
          <a:bodyPr wrap="none" lIns="0" tIns="0" rIns="0" bIns="0" rtlCol="0" anchor="t"/>
          <a:lstStyle/>
          <a:p>
            <a:pPr marL="0" indent="0" algn="l">
              <a:lnSpc>
                <a:spcPct val="133000"/>
              </a:lnSpc>
              <a:buNone/>
            </a:pPr>
            <a:r>
              <a:rPr lang="en-US" sz="13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−3%</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(no benefit; 93 vs. 89 events; P=0.85)</a:t>
            </a:r>
            <a:endParaRPr lang="en-US" sz="1300" dirty="0"/>
          </a:p>
        </p:txBody>
      </p:sp>
      <p:sp>
        <p:nvSpPr>
          <p:cNvPr id="10" name="Shape 7"/>
          <p:cNvSpPr/>
          <p:nvPr/>
        </p:nvSpPr>
        <p:spPr>
          <a:xfrm>
            <a:off x="661475" y="5186263"/>
            <a:ext cx="10868745" cy="1190526"/>
          </a:xfrm>
          <a:prstGeom prst="roundRect">
            <a:avLst>
              <a:gd name="adj" fmla="val 5835"/>
            </a:avLst>
          </a:prstGeom>
          <a:solidFill>
            <a:srgbClr val="DFECE9"/>
          </a:solidFill>
        </p:spPr>
      </p:sp>
      <p:pic>
        <p:nvPicPr>
          <p:cNvPr id="11" name="Image 1" descr="preencoded.png"/>
          <p:cNvPicPr>
            <a:picLocks noChangeAspect="1"/>
          </p:cNvPicPr>
          <p:nvPr/>
        </p:nvPicPr>
        <p:blipFill>
          <a:blip r:embed="rId4"/>
          <a:stretch>
            <a:fillRect/>
          </a:stretch>
        </p:blipFill>
        <p:spPr>
          <a:xfrm>
            <a:off x="826769" y="5425976"/>
            <a:ext cx="206667" cy="165298"/>
          </a:xfrm>
          <a:prstGeom prst="rect">
            <a:avLst/>
          </a:prstGeom>
        </p:spPr>
      </p:pic>
      <p:sp>
        <p:nvSpPr>
          <p:cNvPr id="12" name="Text 8"/>
          <p:cNvSpPr/>
          <p:nvPr/>
        </p:nvSpPr>
        <p:spPr>
          <a:xfrm>
            <a:off x="1198731" y="5392837"/>
            <a:ext cx="10166195" cy="793849"/>
          </a:xfrm>
          <a:prstGeom prst="rect">
            <a:avLst/>
          </a:prstGeom>
          <a:noFill/>
        </p:spPr>
        <p:txBody>
          <a:bodyPr wrap="square" lIns="0" tIns="0" rIns="0" bIns="0" rtlCol="0" anchor="t">
            <a:normAutofit/>
          </a:bodyPr>
          <a:lstStyle/>
          <a:p>
            <a:pPr marL="0" indent="0" algn="l">
              <a:lnSpc>
                <a:spcPct val="133000"/>
              </a:lnSpc>
              <a:buNone/>
            </a:pPr>
            <a:r>
              <a:rPr lang="en-US" sz="1300" dirty="0">
                <a:solidFill>
                  <a:srgbClr val="000000"/>
                </a:solidFill>
                <a:latin typeface="Martel Sans" panose="00000500000000000000" pitchFamily="34" charset="0"/>
                <a:ea typeface="Martel Sans" panose="00000500000000000000" pitchFamily="34" charset="-122"/>
                <a:cs typeface="Martel Sans" panose="00000500000000000000" pitchFamily="34" charset="-120"/>
              </a:rPr>
              <a:t>Interaction P=0.03 (statistically significant). Clinical implication: LDL ~125 mg/dL may represent an approximate lower boundary below which cholesterol-lowering therapy provides no additional coronary benefit — a hypothesis later challenged by PROVE-IT and TNT.</a:t>
            </a:r>
            <a:endParaRPr lang="en-US" sz="13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661475" y="2814538"/>
            <a:ext cx="10868745" cy="1033661"/>
          </a:xfrm>
          <a:prstGeom prst="rect">
            <a:avLst/>
          </a:prstGeom>
          <a:noFill/>
        </p:spPr>
        <p:txBody>
          <a:bodyPr wrap="none" lIns="0" tIns="0" rIns="0" bIns="0" rtlCol="0" anchor="t"/>
          <a:lstStyle/>
          <a:p>
            <a:pPr marL="0" indent="0" algn="l">
              <a:lnSpc>
                <a:spcPct val="104000"/>
              </a:lnSpc>
              <a:buNone/>
            </a:pPr>
            <a:r>
              <a:rPr lang="en-US" sz="6500" dirty="0">
                <a:solidFill>
                  <a:srgbClr val="272D45"/>
                </a:solidFill>
                <a:latin typeface="Kanit Light" pitchFamily="34" charset="0"/>
                <a:ea typeface="Kanit Light" pitchFamily="34" charset="-122"/>
                <a:cs typeface="Kanit Light" pitchFamily="34" charset="-120"/>
              </a:rPr>
              <a:t>Clinical Impact &amp; Discussion</a:t>
            </a:r>
            <a:endParaRPr lang="en-US" sz="65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75" y="1134467"/>
            <a:ext cx="10868745" cy="516731"/>
          </a:xfrm>
          <a:prstGeom prst="rect">
            <a:avLst/>
          </a:prstGeom>
          <a:noFill/>
        </p:spPr>
        <p:txBody>
          <a:bodyPr wrap="none" lIns="0" tIns="0" rIns="0" bIns="0" rtlCol="0" anchor="t"/>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Stroke Reduction: An Important Secondary Finding</a:t>
            </a:r>
            <a:endParaRPr lang="en-US" sz="3250" dirty="0"/>
          </a:p>
        </p:txBody>
      </p:sp>
      <p:sp>
        <p:nvSpPr>
          <p:cNvPr id="3" name="Shape 1"/>
          <p:cNvSpPr/>
          <p:nvPr/>
        </p:nvSpPr>
        <p:spPr>
          <a:xfrm>
            <a:off x="542415" y="1917717"/>
            <a:ext cx="5470785" cy="3824188"/>
          </a:xfrm>
          <a:prstGeom prst="roundRect">
            <a:avLst>
              <a:gd name="adj" fmla="val 3114"/>
            </a:avLst>
          </a:prstGeom>
          <a:solidFill>
            <a:srgbClr val="437066"/>
          </a:solidFill>
        </p:spPr>
      </p:sp>
      <p:sp>
        <p:nvSpPr>
          <p:cNvPr id="4" name="Text 2"/>
          <p:cNvSpPr/>
          <p:nvPr/>
        </p:nvSpPr>
        <p:spPr>
          <a:xfrm>
            <a:off x="707710" y="2064544"/>
            <a:ext cx="5140196" cy="258465"/>
          </a:xfrm>
          <a:prstGeom prst="rect">
            <a:avLst/>
          </a:prstGeom>
          <a:noFill/>
        </p:spPr>
        <p:txBody>
          <a:bodyPr wrap="none" lIns="0" tIns="0" rIns="0" bIns="0" rtlCol="0" anchor="t"/>
          <a:lstStyle/>
          <a:p>
            <a:pPr marL="0" indent="0" algn="l">
              <a:lnSpc>
                <a:spcPct val="104000"/>
              </a:lnSpc>
              <a:buNone/>
            </a:pPr>
            <a:r>
              <a:rPr lang="en-US" sz="1600" dirty="0">
                <a:solidFill>
                  <a:srgbClr val="FFFFFF"/>
                </a:solidFill>
                <a:latin typeface="Kanit Light" pitchFamily="34" charset="0"/>
                <a:ea typeface="Kanit Light" pitchFamily="34" charset="-122"/>
                <a:cs typeface="Kanit Light" pitchFamily="34" charset="-120"/>
              </a:rPr>
              <a:t>CARE Stroke Result</a:t>
            </a:r>
            <a:endParaRPr lang="en-US" sz="1600" dirty="0"/>
          </a:p>
        </p:txBody>
      </p:sp>
      <p:sp>
        <p:nvSpPr>
          <p:cNvPr id="5" name="Text 3"/>
          <p:cNvSpPr/>
          <p:nvPr/>
        </p:nvSpPr>
        <p:spPr>
          <a:xfrm>
            <a:off x="707710" y="2488307"/>
            <a:ext cx="5140196" cy="2414588"/>
          </a:xfrm>
          <a:prstGeom prst="rect">
            <a:avLst/>
          </a:prstGeom>
          <a:noFill/>
        </p:spPr>
        <p:txBody>
          <a:bodyPr wrap="square" lIns="0" tIns="0" rIns="0" bIns="0" rtlCol="0" anchor="t">
            <a:normAutofit/>
          </a:bodyPr>
          <a:lstStyle/>
          <a:p>
            <a:pPr marL="0" indent="0" algn="l">
              <a:lnSpc>
                <a:spcPct val="133000"/>
              </a:lnSpc>
              <a:spcAft>
                <a:spcPts val="1150"/>
              </a:spcAft>
              <a:buNone/>
            </a:pPr>
            <a:r>
              <a:rPr lang="en-US" sz="13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Stroke was a </a:t>
            </a:r>
            <a:r>
              <a:rPr lang="en-US" sz="1300" b="1" dirty="0">
                <a:solidFill>
                  <a:srgbClr val="FFFFFF"/>
                </a:solidFill>
                <a:latin typeface="Martel Sans Bold" panose="00000800000000000000" pitchFamily="34" charset="0"/>
                <a:ea typeface="Martel Sans Bold" panose="00000800000000000000" pitchFamily="34" charset="-122"/>
                <a:cs typeface="Martel Sans Bold" panose="00000800000000000000" pitchFamily="34" charset="-120"/>
              </a:rPr>
              <a:t>pre-specified secondary endpoint</a:t>
            </a:r>
            <a:r>
              <a:rPr lang="en-US" sz="13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 — </a:t>
            </a:r>
            <a:endParaRPr lang="en-US" sz="1300" dirty="0"/>
          </a:p>
          <a:p>
            <a:pPr marL="0" indent="0" algn="l">
              <a:lnSpc>
                <a:spcPct val="133000"/>
              </a:lnSpc>
              <a:spcAft>
                <a:spcPts val="1150"/>
              </a:spcAft>
              <a:buNone/>
            </a:pPr>
            <a:r>
              <a:rPr lang="en-US" sz="1300" b="1" dirty="0">
                <a:solidFill>
                  <a:srgbClr val="FFFFFF"/>
                </a:solidFill>
                <a:latin typeface="Martel Sans Bold" panose="00000800000000000000" pitchFamily="34" charset="0"/>
                <a:ea typeface="Martel Sans Bold" panose="00000800000000000000" pitchFamily="34" charset="-122"/>
                <a:cs typeface="Martel Sans Bold" panose="00000800000000000000" pitchFamily="34" charset="-120"/>
              </a:rPr>
              <a:t>31% reduction</a:t>
            </a:r>
            <a:r>
              <a:rPr lang="en-US" sz="13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 in stroke with pravastatin (54 vs. 78 events; P=0.03)</a:t>
            </a:r>
            <a:endParaRPr lang="en-US" sz="1300" dirty="0"/>
          </a:p>
          <a:p>
            <a:pPr marL="0" indent="0" algn="l">
              <a:lnSpc>
                <a:spcPct val="133000"/>
              </a:lnSpc>
              <a:buNone/>
            </a:pPr>
            <a:r>
              <a:rPr lang="en-US" sz="13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 CARE provided the first </a:t>
            </a:r>
            <a:r>
              <a:rPr lang="en-US" sz="1300" b="1" dirty="0">
                <a:solidFill>
                  <a:srgbClr val="FFFFFF"/>
                </a:solidFill>
                <a:latin typeface="Martel Sans Bold" panose="00000800000000000000" pitchFamily="34" charset="0"/>
                <a:ea typeface="Martel Sans Bold" panose="00000800000000000000" pitchFamily="34" charset="-122"/>
                <a:cs typeface="Martel Sans Bold" panose="00000800000000000000" pitchFamily="34" charset="-120"/>
              </a:rPr>
              <a:t>prospective evidence</a:t>
            </a:r>
            <a:r>
              <a:rPr lang="en-US" sz="13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 in average-cholesterol patients.</a:t>
            </a:r>
            <a:endParaRPr lang="en-US" sz="1300" dirty="0"/>
          </a:p>
        </p:txBody>
      </p:sp>
      <p:sp>
        <p:nvSpPr>
          <p:cNvPr id="8" name="Text 6"/>
          <p:cNvSpPr/>
          <p:nvPr/>
        </p:nvSpPr>
        <p:spPr>
          <a:xfrm>
            <a:off x="6298189" y="1983720"/>
            <a:ext cx="5232666" cy="258465"/>
          </a:xfrm>
          <a:prstGeom prst="rect">
            <a:avLst/>
          </a:prstGeom>
          <a:noFill/>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Mechanistic Evidence</a:t>
            </a:r>
            <a:endParaRPr lang="en-US" sz="1600" dirty="0"/>
          </a:p>
        </p:txBody>
      </p:sp>
      <p:sp>
        <p:nvSpPr>
          <p:cNvPr id="9" name="Text 7"/>
          <p:cNvSpPr/>
          <p:nvPr/>
        </p:nvSpPr>
        <p:spPr>
          <a:xfrm>
            <a:off x="6298189" y="2488763"/>
            <a:ext cx="5232666" cy="1323082"/>
          </a:xfrm>
          <a:prstGeom prst="rect">
            <a:avLst/>
          </a:prstGeom>
          <a:noFill/>
        </p:spPr>
        <p:txBody>
          <a:bodyPr wrap="square" lIns="0" tIns="0" rIns="0" bIns="0" rtlCol="0" anchor="t">
            <a:normAutofit/>
          </a:bodyPr>
          <a:lstStyle/>
          <a:p>
            <a:pPr marL="0" indent="0" algn="l">
              <a:lnSpc>
                <a:spcPct val="133000"/>
              </a:lnSpc>
              <a:buNone/>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Carotid ultrasound studies showed pravastatin and lovastatin slowed progression of carotid atherosclerosis — consistent with the clinical stroke reduction observed. CARE supports the hypothesis that elevated LDL is a </a:t>
            </a:r>
            <a:r>
              <a:rPr lang="en-US" sz="13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treatable cause of cerebrovascular atherosclerosis</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even at average levels.</a:t>
            </a:r>
            <a:endParaRPr lang="en-US" sz="13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75" y="927695"/>
            <a:ext cx="10868745" cy="516731"/>
          </a:xfrm>
          <a:prstGeom prst="rect">
            <a:avLst/>
          </a:prstGeom>
          <a:noFill/>
        </p:spPr>
        <p:txBody>
          <a:bodyPr wrap="none" lIns="0" tIns="0" rIns="0" bIns="0" rtlCol="0" anchor="t"/>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The LDL Threshold: Clinical Implications</a:t>
            </a:r>
            <a:endParaRPr lang="en-US" sz="3250" dirty="0"/>
          </a:p>
        </p:txBody>
      </p:sp>
      <p:sp>
        <p:nvSpPr>
          <p:cNvPr id="3" name="Text 1"/>
          <p:cNvSpPr/>
          <p:nvPr/>
        </p:nvSpPr>
        <p:spPr>
          <a:xfrm>
            <a:off x="661475" y="1857772"/>
            <a:ext cx="5232666" cy="258465"/>
          </a:xfrm>
          <a:prstGeom prst="rect">
            <a:avLst/>
          </a:prstGeom>
          <a:noFill/>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The CARE Finding</a:t>
            </a:r>
            <a:endParaRPr lang="en-US" sz="1600" dirty="0"/>
          </a:p>
        </p:txBody>
      </p:sp>
      <p:sp>
        <p:nvSpPr>
          <p:cNvPr id="4" name="Text 2"/>
          <p:cNvSpPr/>
          <p:nvPr/>
        </p:nvSpPr>
        <p:spPr>
          <a:xfrm>
            <a:off x="661475" y="2281535"/>
            <a:ext cx="5232666" cy="1323082"/>
          </a:xfrm>
          <a:prstGeom prst="rect">
            <a:avLst/>
          </a:prstGeom>
          <a:noFill/>
        </p:spPr>
        <p:txBody>
          <a:bodyPr wrap="square" lIns="0" tIns="0" rIns="0" bIns="0" rtlCol="0" anchor="t">
            <a:normAutofit/>
          </a:bodyPr>
          <a:lstStyle/>
          <a:p>
            <a:pPr marL="0" indent="0" algn="l">
              <a:lnSpc>
                <a:spcPct val="133000"/>
              </a:lnSpc>
              <a:buNone/>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Patients with LDL &lt;125 mg/dL showed </a:t>
            </a:r>
            <a:r>
              <a:rPr lang="en-US" sz="13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no benefit</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(and a non-significant 3% increase in events) — suggesting a floor effect. The reduction in coronary events with pravastatin was strongly influenced by baseline LDL: 35% RRR (LDL &gt;150), 26% RRR (LDL 125–150), −3% (LDL &lt;125). Interaction P=0.03.</a:t>
            </a:r>
            <a:endParaRPr lang="en-US" sz="1300" dirty="0"/>
          </a:p>
        </p:txBody>
      </p:sp>
      <p:sp>
        <p:nvSpPr>
          <p:cNvPr id="7" name="Shape 5"/>
          <p:cNvSpPr/>
          <p:nvPr/>
        </p:nvSpPr>
        <p:spPr>
          <a:xfrm>
            <a:off x="6184844" y="1692473"/>
            <a:ext cx="5470785" cy="4237732"/>
          </a:xfrm>
          <a:prstGeom prst="roundRect">
            <a:avLst>
              <a:gd name="adj" fmla="val 2810"/>
            </a:avLst>
          </a:prstGeom>
          <a:solidFill>
            <a:srgbClr val="437066"/>
          </a:solidFill>
        </p:spPr>
      </p:sp>
      <p:sp>
        <p:nvSpPr>
          <p:cNvPr id="8" name="Text 6"/>
          <p:cNvSpPr/>
          <p:nvPr/>
        </p:nvSpPr>
        <p:spPr>
          <a:xfrm>
            <a:off x="6350139" y="1857772"/>
            <a:ext cx="5140196" cy="258465"/>
          </a:xfrm>
          <a:prstGeom prst="rect">
            <a:avLst/>
          </a:prstGeom>
          <a:noFill/>
        </p:spPr>
        <p:txBody>
          <a:bodyPr wrap="none" lIns="0" tIns="0" rIns="0" bIns="0" rtlCol="0" anchor="t"/>
          <a:lstStyle/>
          <a:p>
            <a:pPr marL="0" indent="0" algn="l">
              <a:lnSpc>
                <a:spcPct val="104000"/>
              </a:lnSpc>
              <a:buNone/>
            </a:pPr>
            <a:r>
              <a:rPr lang="en-US" sz="1600" dirty="0">
                <a:solidFill>
                  <a:srgbClr val="FFFFFF"/>
                </a:solidFill>
                <a:latin typeface="Kanit Light" pitchFamily="34" charset="0"/>
                <a:ea typeface="Kanit Light" pitchFamily="34" charset="-122"/>
                <a:cs typeface="Kanit Light" pitchFamily="34" charset="-120"/>
              </a:rPr>
              <a:t>Clinical Implication (1996)</a:t>
            </a:r>
            <a:endParaRPr lang="en-US" sz="1600" dirty="0"/>
          </a:p>
        </p:txBody>
      </p:sp>
      <p:sp>
        <p:nvSpPr>
          <p:cNvPr id="9" name="Text 7"/>
          <p:cNvSpPr/>
          <p:nvPr/>
        </p:nvSpPr>
        <p:spPr>
          <a:xfrm>
            <a:off x="6350000" y="2281555"/>
            <a:ext cx="5140325" cy="889000"/>
          </a:xfrm>
          <a:prstGeom prst="rect">
            <a:avLst/>
          </a:prstGeom>
          <a:noFill/>
        </p:spPr>
        <p:txBody>
          <a:bodyPr wrap="square" lIns="0" tIns="0" rIns="0" bIns="0" rtlCol="0" anchor="t">
            <a:normAutofit/>
          </a:bodyPr>
          <a:lstStyle/>
          <a:p>
            <a:pPr marL="0" indent="0" algn="l">
              <a:lnSpc>
                <a:spcPct val="133000"/>
              </a:lnSpc>
              <a:buNone/>
            </a:pPr>
            <a:r>
              <a:rPr lang="en-US" sz="13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Pravastatin should be prioritized in post-MI patients with LDL </a:t>
            </a:r>
            <a:r>
              <a:rPr lang="en-US" sz="1300" b="1" dirty="0">
                <a:solidFill>
                  <a:srgbClr val="FFFFFF"/>
                </a:solidFill>
                <a:latin typeface="Martel Sans Bold" panose="00000800000000000000" pitchFamily="34" charset="0"/>
                <a:ea typeface="Martel Sans Bold" panose="00000800000000000000" pitchFamily="34" charset="-122"/>
                <a:cs typeface="Martel Sans Bold" panose="00000800000000000000" pitchFamily="34" charset="-120"/>
              </a:rPr>
              <a:t>≥125 mg/dL</a:t>
            </a:r>
            <a:r>
              <a:rPr lang="en-US" sz="13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 Benefit is greatest with LDL </a:t>
            </a:r>
            <a:r>
              <a:rPr lang="en-US" sz="1300" b="1" dirty="0">
                <a:solidFill>
                  <a:srgbClr val="FFFFFF"/>
                </a:solidFill>
                <a:latin typeface="Martel Sans Bold" panose="00000800000000000000" pitchFamily="34" charset="0"/>
                <a:ea typeface="Martel Sans Bold" panose="00000800000000000000" pitchFamily="34" charset="-122"/>
                <a:cs typeface="Martel Sans Bold" panose="00000800000000000000" pitchFamily="34" charset="-120"/>
              </a:rPr>
              <a:t>&gt;150 mg/dL</a:t>
            </a:r>
            <a:r>
              <a:rPr lang="en-US" sz="13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 </a:t>
            </a:r>
            <a:endParaRPr lang="en-US" sz="1300" dirty="0"/>
          </a:p>
        </p:txBody>
      </p:sp>
      <p:sp>
        <p:nvSpPr>
          <p:cNvPr id="10" name="Text 8"/>
          <p:cNvSpPr/>
          <p:nvPr/>
        </p:nvSpPr>
        <p:spPr>
          <a:xfrm>
            <a:off x="6350139" y="4299148"/>
            <a:ext cx="5140196" cy="258465"/>
          </a:xfrm>
          <a:prstGeom prst="rect">
            <a:avLst/>
          </a:prstGeom>
          <a:noFill/>
        </p:spPr>
        <p:txBody>
          <a:bodyPr wrap="none" lIns="0" tIns="0" rIns="0" bIns="0" rtlCol="0" anchor="t"/>
          <a:lstStyle/>
          <a:p>
            <a:pPr marL="0" indent="0" algn="l">
              <a:lnSpc>
                <a:spcPct val="104000"/>
              </a:lnSpc>
              <a:buNone/>
            </a:pPr>
            <a:r>
              <a:rPr lang="en-US" sz="1600" dirty="0">
                <a:solidFill>
                  <a:srgbClr val="FFFFFF"/>
                </a:solidFill>
                <a:latin typeface="Kanit Light" pitchFamily="34" charset="0"/>
                <a:ea typeface="Kanit Light" pitchFamily="34" charset="-122"/>
                <a:cs typeface="Kanit Light" pitchFamily="34" charset="-120"/>
              </a:rPr>
              <a:t>Later Revision</a:t>
            </a:r>
            <a:endParaRPr lang="en-US" sz="1600" dirty="0"/>
          </a:p>
        </p:txBody>
      </p:sp>
      <p:sp>
        <p:nvSpPr>
          <p:cNvPr id="11" name="Text 9"/>
          <p:cNvSpPr/>
          <p:nvPr/>
        </p:nvSpPr>
        <p:spPr>
          <a:xfrm>
            <a:off x="6350000" y="4557395"/>
            <a:ext cx="5140325" cy="1224280"/>
          </a:xfrm>
          <a:prstGeom prst="rect">
            <a:avLst/>
          </a:prstGeom>
          <a:noFill/>
        </p:spPr>
        <p:txBody>
          <a:bodyPr wrap="square" lIns="0" tIns="0" rIns="0" bIns="0" rtlCol="0" anchor="t">
            <a:normAutofit/>
          </a:bodyPr>
          <a:lstStyle/>
          <a:p>
            <a:pPr marL="0" indent="0" algn="l">
              <a:lnSpc>
                <a:spcPct val="133000"/>
              </a:lnSpc>
              <a:buNone/>
            </a:pPr>
            <a:r>
              <a:rPr lang="en-US" sz="13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This threshold concept was subsequently challenged by PROVE-IT (2004) and TNT (2005), which demonstrated benefit of intensive LDL lowering to </a:t>
            </a:r>
            <a:r>
              <a:rPr lang="en-US" sz="1300" b="1" dirty="0">
                <a:solidFill>
                  <a:srgbClr val="FFFFFF"/>
                </a:solidFill>
                <a:latin typeface="Martel Sans Bold" panose="00000800000000000000" pitchFamily="34" charset="0"/>
                <a:ea typeface="Martel Sans Bold" panose="00000800000000000000" pitchFamily="34" charset="-122"/>
                <a:cs typeface="Martel Sans Bold" panose="00000800000000000000" pitchFamily="34" charset="-120"/>
              </a:rPr>
              <a:t>&lt;70 mg/dL</a:t>
            </a:r>
            <a:r>
              <a:rPr lang="en-US" sz="13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 — suggesting the threshold may be considerably lower than CARE indicated.</a:t>
            </a:r>
            <a:endParaRPr lang="en-US" sz="13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661475" y="2497038"/>
            <a:ext cx="914873" cy="251420"/>
          </a:xfrm>
          <a:prstGeom prst="roundRect">
            <a:avLst>
              <a:gd name="adj" fmla="val 22103"/>
            </a:avLst>
          </a:prstGeom>
          <a:solidFill>
            <a:srgbClr val="DFECE9"/>
          </a:solidFill>
        </p:spPr>
      </p:sp>
      <p:sp>
        <p:nvSpPr>
          <p:cNvPr id="3" name="Text 1"/>
          <p:cNvSpPr/>
          <p:nvPr/>
        </p:nvSpPr>
        <p:spPr>
          <a:xfrm>
            <a:off x="760691" y="2546648"/>
            <a:ext cx="1326025" cy="152202"/>
          </a:xfrm>
          <a:prstGeom prst="rect">
            <a:avLst/>
          </a:prstGeom>
          <a:noFill/>
        </p:spPr>
        <p:txBody>
          <a:bodyPr wrap="none" lIns="0" tIns="0" rIns="0" bIns="0" rtlCol="0" anchor="t"/>
          <a:lstStyle/>
          <a:p>
            <a:pPr marL="0" indent="0" algn="l">
              <a:lnSpc>
                <a:spcPct val="96000"/>
              </a:lnSpc>
              <a:buNone/>
            </a:pPr>
            <a:r>
              <a:rPr lang="en-US" sz="10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CHAPTER 7</a:t>
            </a:r>
            <a:endParaRPr lang="en-US" sz="1000" dirty="0"/>
          </a:p>
        </p:txBody>
      </p:sp>
      <p:sp>
        <p:nvSpPr>
          <p:cNvPr id="4" name="Text 2"/>
          <p:cNvSpPr/>
          <p:nvPr/>
        </p:nvSpPr>
        <p:spPr>
          <a:xfrm>
            <a:off x="661475" y="2814538"/>
            <a:ext cx="10868745" cy="1033661"/>
          </a:xfrm>
          <a:prstGeom prst="rect">
            <a:avLst/>
          </a:prstGeom>
          <a:noFill/>
        </p:spPr>
        <p:txBody>
          <a:bodyPr wrap="none" lIns="0" tIns="0" rIns="0" bIns="0" rtlCol="0" anchor="t"/>
          <a:lstStyle/>
          <a:p>
            <a:pPr marL="0" indent="0" algn="l">
              <a:lnSpc>
                <a:spcPct val="104000"/>
              </a:lnSpc>
              <a:buNone/>
            </a:pPr>
            <a:r>
              <a:rPr lang="en-US" sz="6500" dirty="0">
                <a:solidFill>
                  <a:srgbClr val="272D45"/>
                </a:solidFill>
                <a:latin typeface="Kanit Light" pitchFamily="34" charset="0"/>
                <a:ea typeface="Kanit Light" pitchFamily="34" charset="-122"/>
                <a:cs typeface="Kanit Light" pitchFamily="34" charset="-120"/>
              </a:rPr>
              <a:t>Limitations &amp; Legacy</a:t>
            </a:r>
            <a:endParaRPr lang="en-US" sz="6500" dirty="0"/>
          </a:p>
        </p:txBody>
      </p:sp>
      <p:sp>
        <p:nvSpPr>
          <p:cNvPr id="5" name="Text 3"/>
          <p:cNvSpPr/>
          <p:nvPr/>
        </p:nvSpPr>
        <p:spPr>
          <a:xfrm>
            <a:off x="661475" y="4096246"/>
            <a:ext cx="11478330" cy="264616"/>
          </a:xfrm>
          <a:prstGeom prst="rect">
            <a:avLst/>
          </a:prstGeom>
          <a:noFill/>
        </p:spPr>
        <p:txBody>
          <a:bodyPr wrap="none" lIns="0" tIns="0" rIns="0" bIns="0" rtlCol="0" anchor="t"/>
          <a:lstStyle/>
          <a:p>
            <a:pPr marL="0" indent="0" algn="l">
              <a:lnSpc>
                <a:spcPct val="133000"/>
              </a:lnSpc>
              <a:buNone/>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What CARE could not prove, where it fell short — and how it shaped the next two decades of cardiovascular medicine.</a:t>
            </a:r>
            <a:endParaRPr lang="en-US" sz="13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75" y="740866"/>
            <a:ext cx="10868745" cy="516731"/>
          </a:xfrm>
          <a:prstGeom prst="rect">
            <a:avLst/>
          </a:prstGeom>
          <a:noFill/>
        </p:spPr>
        <p:txBody>
          <a:bodyPr wrap="none" lIns="0" tIns="0" rIns="0" bIns="0" rtlCol="0" anchor="t"/>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Study Limitations</a:t>
            </a:r>
            <a:endParaRPr lang="en-US" sz="3250" dirty="0"/>
          </a:p>
        </p:txBody>
      </p:sp>
      <p:pic>
        <p:nvPicPr>
          <p:cNvPr id="3"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1475" y="1588294"/>
            <a:ext cx="5351725" cy="2049463"/>
          </a:xfrm>
          <a:prstGeom prst="rect">
            <a:avLst/>
          </a:prstGeom>
        </p:spPr>
      </p:pic>
      <p:sp>
        <p:nvSpPr>
          <p:cNvPr id="4" name="Text 1"/>
          <p:cNvSpPr/>
          <p:nvPr/>
        </p:nvSpPr>
        <p:spPr>
          <a:xfrm>
            <a:off x="922017" y="1772642"/>
            <a:ext cx="4906840" cy="258465"/>
          </a:xfrm>
          <a:prstGeom prst="rect">
            <a:avLst/>
          </a:prstGeom>
          <a:noFill/>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No Mortality Benefit Demonstrated</a:t>
            </a:r>
            <a:endParaRPr lang="en-US" sz="1600" dirty="0"/>
          </a:p>
        </p:txBody>
      </p:sp>
      <p:sp>
        <p:nvSpPr>
          <p:cNvPr id="5" name="Text 2"/>
          <p:cNvSpPr/>
          <p:nvPr/>
        </p:nvSpPr>
        <p:spPr>
          <a:xfrm>
            <a:off x="922017" y="2130326"/>
            <a:ext cx="4906840" cy="1323082"/>
          </a:xfrm>
          <a:prstGeom prst="rect">
            <a:avLst/>
          </a:prstGeom>
          <a:noFill/>
        </p:spPr>
        <p:txBody>
          <a:bodyPr wrap="square" lIns="0" tIns="0" rIns="0" bIns="0" rtlCol="0" anchor="t">
            <a:normAutofit/>
          </a:bodyPr>
          <a:lstStyle/>
          <a:p>
            <a:pPr marL="0" indent="0" algn="l">
              <a:lnSpc>
                <a:spcPct val="133000"/>
              </a:lnSpc>
              <a:buNone/>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All-cause mortality reduction was 9% (P=0.37). The trial was not powered to detect a mortality difference </a:t>
            </a:r>
            <a:r>
              <a:rPr lang="en-GB" alt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a:t>
            </a:r>
          </a:p>
        </p:txBody>
      </p:sp>
      <p:pic>
        <p:nvPicPr>
          <p:cNvPr id="6" name="Image 1"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78495" y="1588294"/>
            <a:ext cx="5351725" cy="2049463"/>
          </a:xfrm>
          <a:prstGeom prst="rect">
            <a:avLst/>
          </a:prstGeom>
        </p:spPr>
      </p:pic>
      <p:sp>
        <p:nvSpPr>
          <p:cNvPr id="7" name="Text 3"/>
          <p:cNvSpPr/>
          <p:nvPr/>
        </p:nvSpPr>
        <p:spPr>
          <a:xfrm>
            <a:off x="6439037" y="1772642"/>
            <a:ext cx="4906840" cy="258465"/>
          </a:xfrm>
          <a:prstGeom prst="rect">
            <a:avLst/>
          </a:prstGeom>
          <a:noFill/>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Subgroup Power Limitations</a:t>
            </a:r>
            <a:endParaRPr lang="en-US" sz="1600" dirty="0"/>
          </a:p>
        </p:txBody>
      </p:sp>
      <p:sp>
        <p:nvSpPr>
          <p:cNvPr id="8" name="Text 4"/>
          <p:cNvSpPr/>
          <p:nvPr/>
        </p:nvSpPr>
        <p:spPr>
          <a:xfrm>
            <a:off x="6439037" y="2130326"/>
            <a:ext cx="4906840" cy="1323082"/>
          </a:xfrm>
          <a:prstGeom prst="rect">
            <a:avLst/>
          </a:prstGeom>
          <a:noFill/>
        </p:spPr>
        <p:txBody>
          <a:bodyPr wrap="square" lIns="0" tIns="0" rIns="0" bIns="0" rtlCol="0" anchor="t">
            <a:normAutofit/>
          </a:bodyPr>
          <a:lstStyle/>
          <a:p>
            <a:pPr marL="0" indent="0" algn="l">
              <a:lnSpc>
                <a:spcPct val="133000"/>
              </a:lnSpc>
              <a:buNone/>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The trial was not adequately powered to assess the primary endpoint within individual subgroups. Consequently, the broader "major coronary events" composite was used for subgroup analyses, reducing specificity and complicating direct comparisons.</a:t>
            </a:r>
            <a:endParaRPr lang="en-US" sz="1300" dirty="0"/>
          </a:p>
        </p:txBody>
      </p:sp>
      <p:pic>
        <p:nvPicPr>
          <p:cNvPr id="9" name="Image 2"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1475" y="3803055"/>
            <a:ext cx="5351725" cy="2314079"/>
          </a:xfrm>
          <a:prstGeom prst="rect">
            <a:avLst/>
          </a:prstGeom>
        </p:spPr>
      </p:pic>
      <p:sp>
        <p:nvSpPr>
          <p:cNvPr id="10" name="Text 5"/>
          <p:cNvSpPr/>
          <p:nvPr/>
        </p:nvSpPr>
        <p:spPr>
          <a:xfrm>
            <a:off x="922017" y="3987403"/>
            <a:ext cx="4906840" cy="258465"/>
          </a:xfrm>
          <a:prstGeom prst="rect">
            <a:avLst/>
          </a:prstGeom>
          <a:noFill/>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LDL Threshold Not Definitive</a:t>
            </a:r>
            <a:endParaRPr lang="en-US" sz="1600" dirty="0"/>
          </a:p>
        </p:txBody>
      </p:sp>
      <p:sp>
        <p:nvSpPr>
          <p:cNvPr id="11" name="Text 6"/>
          <p:cNvSpPr/>
          <p:nvPr/>
        </p:nvSpPr>
        <p:spPr>
          <a:xfrm>
            <a:off x="922017" y="4345087"/>
            <a:ext cx="4906840" cy="1323082"/>
          </a:xfrm>
          <a:prstGeom prst="rect">
            <a:avLst/>
          </a:prstGeom>
          <a:noFill/>
        </p:spPr>
        <p:txBody>
          <a:bodyPr wrap="square" lIns="0" tIns="0" rIns="0" bIns="0" rtlCol="0" anchor="t">
            <a:normAutofit/>
          </a:bodyPr>
          <a:lstStyle/>
          <a:p>
            <a:pPr marL="0" indent="0" algn="l">
              <a:lnSpc>
                <a:spcPct val="133000"/>
              </a:lnSpc>
              <a:buNone/>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The finding of no benefit below LDL 125 mg/dL was based on a subgroup analysis and was explicitly described as requiring confirmation. </a:t>
            </a:r>
            <a:endParaRPr lang="en-US" sz="1300" dirty="0"/>
          </a:p>
        </p:txBody>
      </p:sp>
      <p:pic>
        <p:nvPicPr>
          <p:cNvPr id="12" name="Image 3"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178495" y="3803055"/>
            <a:ext cx="5351725" cy="2314079"/>
          </a:xfrm>
          <a:prstGeom prst="rect">
            <a:avLst/>
          </a:prstGeom>
        </p:spPr>
      </p:pic>
      <p:sp>
        <p:nvSpPr>
          <p:cNvPr id="13" name="Text 7"/>
          <p:cNvSpPr/>
          <p:nvPr/>
        </p:nvSpPr>
        <p:spPr>
          <a:xfrm>
            <a:off x="6439037" y="3987403"/>
            <a:ext cx="4906840" cy="258465"/>
          </a:xfrm>
          <a:prstGeom prst="rect">
            <a:avLst/>
          </a:prstGeom>
          <a:noFill/>
        </p:spPr>
        <p:txBody>
          <a:bodyPr wrap="none" lIns="0" tIns="0" rIns="0" bIns="0" rtlCol="0" anchor="t"/>
          <a:lstStyle/>
          <a:p>
            <a:pPr marL="0" indent="0" algn="l">
              <a:lnSpc>
                <a:spcPct val="104000"/>
              </a:lnSpc>
              <a:buNone/>
            </a:pPr>
            <a:r>
              <a:rPr lang="en-US" sz="1600" dirty="0">
                <a:solidFill>
                  <a:srgbClr val="2C3249"/>
                </a:solidFill>
                <a:latin typeface="Kanit Light" pitchFamily="34" charset="0"/>
                <a:ea typeface="Kanit Light" pitchFamily="34" charset="-122"/>
                <a:cs typeface="Kanit Light" pitchFamily="34" charset="-120"/>
              </a:rPr>
              <a:t>Demographics &amp; Single-Agent Design</a:t>
            </a:r>
            <a:endParaRPr lang="en-US" sz="1600" dirty="0"/>
          </a:p>
        </p:txBody>
      </p:sp>
      <p:sp>
        <p:nvSpPr>
          <p:cNvPr id="14" name="Text 8"/>
          <p:cNvSpPr/>
          <p:nvPr/>
        </p:nvSpPr>
        <p:spPr>
          <a:xfrm>
            <a:off x="6439037" y="4345087"/>
            <a:ext cx="4906840" cy="1587698"/>
          </a:xfrm>
          <a:prstGeom prst="rect">
            <a:avLst/>
          </a:prstGeom>
          <a:noFill/>
        </p:spPr>
        <p:txBody>
          <a:bodyPr wrap="square" lIns="0" tIns="0" rIns="0" bIns="0" rtlCol="0" anchor="t">
            <a:normAutofit/>
          </a:bodyPr>
          <a:lstStyle/>
          <a:p>
            <a:pPr marL="0" indent="0" algn="l">
              <a:lnSpc>
                <a:spcPct val="133000"/>
              </a:lnSpc>
              <a:buNone/>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86% male, 92–93% white — limited generalizability to women and non-white populations. Results are specific to pravastatin 40 mg </a:t>
            </a:r>
            <a:r>
              <a:rPr lang="en-GB" alt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75" y="493216"/>
            <a:ext cx="10868745" cy="492621"/>
          </a:xfrm>
          <a:prstGeom prst="rect">
            <a:avLst/>
          </a:prstGeom>
          <a:noFill/>
        </p:spPr>
        <p:txBody>
          <a:bodyPr wrap="none" lIns="0" tIns="0" rIns="0" bIns="0" rtlCol="0" anchor="t"/>
          <a:lstStyle/>
          <a:p>
            <a:pPr marL="0" indent="0" algn="l">
              <a:lnSpc>
                <a:spcPct val="104000"/>
              </a:lnSpc>
              <a:buNone/>
            </a:pPr>
            <a:r>
              <a:rPr lang="en-US" sz="3100" dirty="0">
                <a:solidFill>
                  <a:srgbClr val="272D45"/>
                </a:solidFill>
                <a:latin typeface="Kanit Light" pitchFamily="34" charset="0"/>
                <a:ea typeface="Kanit Light" pitchFamily="34" charset="-122"/>
                <a:cs typeface="Kanit Light" pitchFamily="34" charset="-120"/>
              </a:rPr>
              <a:t>The CARE Trial's Legacy in Cardiovascular Medicine</a:t>
            </a:r>
            <a:endParaRPr lang="en-US" sz="3100" dirty="0"/>
          </a:p>
        </p:txBody>
      </p:sp>
      <p:sp>
        <p:nvSpPr>
          <p:cNvPr id="3" name="Shape 1"/>
          <p:cNvSpPr/>
          <p:nvPr/>
        </p:nvSpPr>
        <p:spPr>
          <a:xfrm>
            <a:off x="547971" y="1211163"/>
            <a:ext cx="5469098" cy="5153521"/>
          </a:xfrm>
          <a:prstGeom prst="roundRect">
            <a:avLst>
              <a:gd name="adj" fmla="val 2202"/>
            </a:avLst>
          </a:prstGeom>
          <a:solidFill>
            <a:srgbClr val="437066"/>
          </a:solidFill>
        </p:spPr>
      </p:sp>
      <p:sp>
        <p:nvSpPr>
          <p:cNvPr id="4" name="Text 2"/>
          <p:cNvSpPr/>
          <p:nvPr/>
        </p:nvSpPr>
        <p:spPr>
          <a:xfrm>
            <a:off x="705527" y="1361380"/>
            <a:ext cx="5153987" cy="246261"/>
          </a:xfrm>
          <a:prstGeom prst="rect">
            <a:avLst/>
          </a:prstGeom>
          <a:noFill/>
        </p:spPr>
        <p:txBody>
          <a:bodyPr wrap="none" lIns="0" tIns="0" rIns="0" bIns="0" rtlCol="0" anchor="t"/>
          <a:lstStyle/>
          <a:p>
            <a:pPr marL="0" indent="0" algn="l">
              <a:lnSpc>
                <a:spcPct val="104000"/>
              </a:lnSpc>
              <a:buNone/>
            </a:pPr>
            <a:r>
              <a:rPr lang="en-US" sz="1550" dirty="0">
                <a:solidFill>
                  <a:srgbClr val="FFFFFF"/>
                </a:solidFill>
                <a:latin typeface="Kanit Light" pitchFamily="34" charset="0"/>
                <a:ea typeface="Kanit Light" pitchFamily="34" charset="-122"/>
                <a:cs typeface="Kanit Light" pitchFamily="34" charset="-120"/>
              </a:rPr>
              <a:t>Landmark Impact</a:t>
            </a:r>
            <a:endParaRPr lang="en-US" sz="1550" dirty="0"/>
          </a:p>
        </p:txBody>
      </p:sp>
      <p:sp>
        <p:nvSpPr>
          <p:cNvPr id="5" name="Text 3"/>
          <p:cNvSpPr/>
          <p:nvPr/>
        </p:nvSpPr>
        <p:spPr>
          <a:xfrm>
            <a:off x="705527" y="1757859"/>
            <a:ext cx="5153987" cy="1723827"/>
          </a:xfrm>
          <a:prstGeom prst="rect">
            <a:avLst/>
          </a:prstGeom>
          <a:noFill/>
        </p:spPr>
        <p:txBody>
          <a:bodyPr wrap="square" lIns="0" tIns="0" rIns="0" bIns="0" rtlCol="0" anchor="t">
            <a:normAutofit fontScale="92500"/>
          </a:bodyPr>
          <a:lstStyle/>
          <a:p>
            <a:pPr marL="0" indent="0" algn="l">
              <a:lnSpc>
                <a:spcPct val="130000"/>
              </a:lnSpc>
              <a:buNone/>
            </a:pPr>
            <a:r>
              <a:rPr lang="en-US" sz="12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CARE extended the indication for statin therapy from hypercholesterolemic patients to the much larger population of post-MI patients with </a:t>
            </a:r>
            <a:r>
              <a:rPr lang="en-US" sz="1200" b="1" dirty="0">
                <a:solidFill>
                  <a:srgbClr val="FFFFFF"/>
                </a:solidFill>
                <a:latin typeface="Martel Sans Bold" panose="00000800000000000000" pitchFamily="34" charset="0"/>
                <a:ea typeface="Martel Sans Bold" panose="00000800000000000000" pitchFamily="34" charset="-122"/>
                <a:cs typeface="Martel Sans Bold" panose="00000800000000000000" pitchFamily="34" charset="-120"/>
              </a:rPr>
              <a:t>average cholesterol levels</a:t>
            </a:r>
            <a:r>
              <a:rPr lang="en-US" sz="12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 — the majority of survivors of myocardial infarction. </a:t>
            </a:r>
          </a:p>
          <a:p>
            <a:pPr marL="0" indent="0" algn="l">
              <a:lnSpc>
                <a:spcPct val="130000"/>
              </a:lnSpc>
              <a:buNone/>
            </a:pPr>
            <a:endParaRPr lang="en-US" sz="12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endParaRPr>
          </a:p>
          <a:p>
            <a:pPr marL="0" indent="0" algn="l">
              <a:lnSpc>
                <a:spcPct val="130000"/>
              </a:lnSpc>
              <a:buNone/>
            </a:pPr>
            <a:r>
              <a:rPr lang="en-US" sz="12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This gave "new importance to cholesterol-lowering therapy by demonstrating a significant reduction in the incidence of coronary events in patients with cholesterol levels of less than 240 mg per deciliter."</a:t>
            </a:r>
            <a:endParaRPr lang="en-US" sz="1200" dirty="0"/>
          </a:p>
        </p:txBody>
      </p:sp>
      <p:sp>
        <p:nvSpPr>
          <p:cNvPr id="6" name="Text 4"/>
          <p:cNvSpPr/>
          <p:nvPr/>
        </p:nvSpPr>
        <p:spPr>
          <a:xfrm>
            <a:off x="705527" y="3631902"/>
            <a:ext cx="5153987" cy="246261"/>
          </a:xfrm>
          <a:prstGeom prst="rect">
            <a:avLst/>
          </a:prstGeom>
          <a:noFill/>
        </p:spPr>
        <p:txBody>
          <a:bodyPr wrap="none" lIns="0" tIns="0" rIns="0" bIns="0" rtlCol="0" anchor="t"/>
          <a:lstStyle/>
          <a:p>
            <a:pPr marL="0" indent="0" algn="l">
              <a:lnSpc>
                <a:spcPct val="104000"/>
              </a:lnSpc>
              <a:buNone/>
            </a:pPr>
            <a:r>
              <a:rPr lang="en-US" sz="1550" dirty="0">
                <a:solidFill>
                  <a:srgbClr val="FFFFFF"/>
                </a:solidFill>
                <a:latin typeface="Kanit Light" pitchFamily="34" charset="0"/>
                <a:ea typeface="Kanit Light" pitchFamily="34" charset="-122"/>
                <a:cs typeface="Kanit Light" pitchFamily="34" charset="-120"/>
              </a:rPr>
              <a:t>Guideline Impact</a:t>
            </a:r>
            <a:endParaRPr lang="en-US" sz="1550" dirty="0"/>
          </a:p>
        </p:txBody>
      </p:sp>
      <p:sp>
        <p:nvSpPr>
          <p:cNvPr id="7" name="Text 5"/>
          <p:cNvSpPr/>
          <p:nvPr/>
        </p:nvSpPr>
        <p:spPr>
          <a:xfrm>
            <a:off x="705527" y="4028380"/>
            <a:ext cx="5153987" cy="1468240"/>
          </a:xfrm>
          <a:prstGeom prst="rect">
            <a:avLst/>
          </a:prstGeom>
          <a:noFill/>
        </p:spPr>
        <p:txBody>
          <a:bodyPr wrap="square" lIns="0" tIns="0" rIns="0" bIns="0" rtlCol="0" anchor="t">
            <a:normAutofit/>
          </a:bodyPr>
          <a:lstStyle/>
          <a:p>
            <a:pPr marL="0" indent="0" algn="l">
              <a:lnSpc>
                <a:spcPct val="130000"/>
              </a:lnSpc>
              <a:buNone/>
            </a:pPr>
            <a:r>
              <a:rPr lang="en-US" sz="12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Directly contributed to ACC/AHA recommendations for </a:t>
            </a:r>
            <a:r>
              <a:rPr lang="en-US" sz="1200" b="1" dirty="0">
                <a:solidFill>
                  <a:srgbClr val="FFFFFF"/>
                </a:solidFill>
                <a:latin typeface="Martel Sans Bold" panose="00000800000000000000" pitchFamily="34" charset="0"/>
                <a:ea typeface="Martel Sans Bold" panose="00000800000000000000" pitchFamily="34" charset="-122"/>
                <a:cs typeface="Martel Sans Bold" panose="00000800000000000000" pitchFamily="34" charset="-120"/>
              </a:rPr>
              <a:t>universal statin therapy</a:t>
            </a:r>
            <a:r>
              <a:rPr lang="en-US" sz="12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 in post-MI patients regardless of baseline LDL. </a:t>
            </a:r>
          </a:p>
          <a:p>
            <a:pPr marL="0" indent="0" algn="l">
              <a:lnSpc>
                <a:spcPct val="130000"/>
              </a:lnSpc>
              <a:buNone/>
            </a:pPr>
            <a:endParaRPr lang="en-US" sz="12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endParaRPr>
          </a:p>
          <a:p>
            <a:pPr marL="0" indent="0" algn="l">
              <a:lnSpc>
                <a:spcPct val="130000"/>
              </a:lnSpc>
              <a:buNone/>
            </a:pPr>
            <a:r>
              <a:rPr lang="en-US" sz="12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Helped establish the concept that </a:t>
            </a:r>
            <a:r>
              <a:rPr lang="en-US" sz="1200" b="1" dirty="0">
                <a:solidFill>
                  <a:srgbClr val="FFFFFF"/>
                </a:solidFill>
                <a:latin typeface="Martel Sans Bold" panose="00000800000000000000" pitchFamily="34" charset="0"/>
                <a:ea typeface="Martel Sans Bold" panose="00000800000000000000" pitchFamily="34" charset="-122"/>
                <a:cs typeface="Martel Sans Bold" panose="00000800000000000000" pitchFamily="34" charset="-120"/>
              </a:rPr>
              <a:t>absolute cardiovascular risk</a:t>
            </a:r>
            <a:r>
              <a:rPr lang="en-US" sz="12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 not just cholesterol level, should guide treatment decisions.</a:t>
            </a:r>
            <a:endParaRPr lang="en-US" sz="1200" dirty="0"/>
          </a:p>
        </p:txBody>
      </p:sp>
      <p:sp>
        <p:nvSpPr>
          <p:cNvPr id="8" name="Text 6"/>
          <p:cNvSpPr/>
          <p:nvPr/>
        </p:nvSpPr>
        <p:spPr>
          <a:xfrm>
            <a:off x="6294478" y="1361380"/>
            <a:ext cx="5242092" cy="246261"/>
          </a:xfrm>
          <a:prstGeom prst="rect">
            <a:avLst/>
          </a:prstGeom>
          <a:noFill/>
        </p:spPr>
        <p:txBody>
          <a:bodyPr wrap="none" lIns="0" tIns="0" rIns="0" bIns="0" rtlCol="0" anchor="t"/>
          <a:lstStyle/>
          <a:p>
            <a:pPr marL="0" indent="0" algn="l">
              <a:lnSpc>
                <a:spcPct val="104000"/>
              </a:lnSpc>
              <a:buNone/>
            </a:pPr>
            <a:r>
              <a:rPr lang="en-US" sz="1550" dirty="0">
                <a:solidFill>
                  <a:srgbClr val="272D45"/>
                </a:solidFill>
                <a:latin typeface="Kanit Light" pitchFamily="34" charset="0"/>
                <a:ea typeface="Kanit Light" pitchFamily="34" charset="-122"/>
                <a:cs typeface="Kanit Light" pitchFamily="34" charset="-120"/>
              </a:rPr>
              <a:t>Trials Built on CARE</a:t>
            </a:r>
            <a:endParaRPr lang="en-US" sz="1550" dirty="0"/>
          </a:p>
        </p:txBody>
      </p:sp>
      <p:sp>
        <p:nvSpPr>
          <p:cNvPr id="9" name="Text 7"/>
          <p:cNvSpPr/>
          <p:nvPr/>
        </p:nvSpPr>
        <p:spPr>
          <a:xfrm>
            <a:off x="6294478" y="1776611"/>
            <a:ext cx="315210" cy="197048"/>
          </a:xfrm>
          <a:prstGeom prst="rect">
            <a:avLst/>
          </a:prstGeom>
          <a:noFill/>
        </p:spPr>
        <p:txBody>
          <a:bodyPr wrap="none" lIns="0" tIns="0" rIns="0" bIns="0" rtlCol="0" anchor="ctr"/>
          <a:lstStyle/>
          <a:p>
            <a:pPr marL="0" indent="0" algn="l">
              <a:lnSpc>
                <a:spcPct val="100000"/>
              </a:lnSpc>
              <a:buNone/>
            </a:pPr>
            <a:r>
              <a:rPr lang="en-US" sz="1200" dirty="0">
                <a:solidFill>
                  <a:srgbClr val="2C3249"/>
                </a:solidFill>
                <a:latin typeface="Kanit Light" pitchFamily="34" charset="0"/>
                <a:ea typeface="Kanit Light" pitchFamily="34" charset="-122"/>
                <a:cs typeface="Kanit Light" pitchFamily="34" charset="-120"/>
              </a:rPr>
              <a:t>01</a:t>
            </a:r>
            <a:endParaRPr lang="en-US" sz="1200" dirty="0"/>
          </a:p>
        </p:txBody>
      </p:sp>
      <p:sp>
        <p:nvSpPr>
          <p:cNvPr id="10" name="Shape 8"/>
          <p:cNvSpPr/>
          <p:nvPr/>
        </p:nvSpPr>
        <p:spPr>
          <a:xfrm>
            <a:off x="6294478" y="2025452"/>
            <a:ext cx="5242092" cy="19050"/>
          </a:xfrm>
          <a:prstGeom prst="rect">
            <a:avLst/>
          </a:prstGeom>
          <a:solidFill>
            <a:srgbClr val="437066"/>
          </a:solidFill>
        </p:spPr>
      </p:sp>
      <p:sp>
        <p:nvSpPr>
          <p:cNvPr id="11" name="Text 9"/>
          <p:cNvSpPr/>
          <p:nvPr/>
        </p:nvSpPr>
        <p:spPr>
          <a:xfrm>
            <a:off x="6294478" y="2142331"/>
            <a:ext cx="5242092" cy="246261"/>
          </a:xfrm>
          <a:prstGeom prst="rect">
            <a:avLst/>
          </a:prstGeom>
          <a:noFill/>
        </p:spPr>
        <p:txBody>
          <a:bodyPr wrap="none" lIns="0" tIns="0" rIns="0" bIns="0" rtlCol="0" anchor="t"/>
          <a:lstStyle/>
          <a:p>
            <a:pPr marL="0" indent="0" algn="l">
              <a:lnSpc>
                <a:spcPct val="104000"/>
              </a:lnSpc>
              <a:buNone/>
            </a:pPr>
            <a:r>
              <a:rPr lang="en-US" sz="1550" dirty="0">
                <a:solidFill>
                  <a:srgbClr val="2C3249"/>
                </a:solidFill>
                <a:latin typeface="Kanit Light" pitchFamily="34" charset="0"/>
                <a:ea typeface="Kanit Light" pitchFamily="34" charset="-122"/>
                <a:cs typeface="Kanit Light" pitchFamily="34" charset="-120"/>
              </a:rPr>
              <a:t>LIPID (1998)</a:t>
            </a:r>
            <a:endParaRPr lang="en-US" sz="1550" dirty="0"/>
          </a:p>
        </p:txBody>
      </p:sp>
      <p:sp>
        <p:nvSpPr>
          <p:cNvPr id="12" name="Text 10"/>
          <p:cNvSpPr/>
          <p:nvPr/>
        </p:nvSpPr>
        <p:spPr>
          <a:xfrm>
            <a:off x="6294478" y="2538809"/>
            <a:ext cx="5242092" cy="492522"/>
          </a:xfrm>
          <a:prstGeom prst="rect">
            <a:avLst/>
          </a:prstGeom>
          <a:noFill/>
        </p:spPr>
        <p:txBody>
          <a:bodyPr wrap="square" lIns="0" tIns="0" rIns="0" bIns="0" rtlCol="0" anchor="t">
            <a:normAutofit/>
          </a:bodyPr>
          <a:lstStyle/>
          <a:p>
            <a:pPr marL="0" indent="0" algn="l">
              <a:lnSpc>
                <a:spcPct val="130000"/>
              </a:lnSpc>
              <a:buNone/>
            </a:pPr>
            <a:r>
              <a:rPr lang="en-US" sz="12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Pravastatin in broader cholesterol range post-MI/unstable angina — confirmed CARE findings and extended them</a:t>
            </a:r>
            <a:endParaRPr lang="en-US" sz="1200" dirty="0"/>
          </a:p>
        </p:txBody>
      </p:sp>
      <p:sp>
        <p:nvSpPr>
          <p:cNvPr id="13" name="Text 11"/>
          <p:cNvSpPr/>
          <p:nvPr/>
        </p:nvSpPr>
        <p:spPr>
          <a:xfrm>
            <a:off x="6294478" y="3299718"/>
            <a:ext cx="315210" cy="197048"/>
          </a:xfrm>
          <a:prstGeom prst="rect">
            <a:avLst/>
          </a:prstGeom>
          <a:noFill/>
        </p:spPr>
        <p:txBody>
          <a:bodyPr wrap="none" lIns="0" tIns="0" rIns="0" bIns="0" rtlCol="0" anchor="ctr"/>
          <a:lstStyle/>
          <a:p>
            <a:pPr marL="0" indent="0" algn="l">
              <a:lnSpc>
                <a:spcPct val="100000"/>
              </a:lnSpc>
              <a:buNone/>
            </a:pPr>
            <a:r>
              <a:rPr lang="en-US" sz="1200" dirty="0">
                <a:solidFill>
                  <a:srgbClr val="2C3249"/>
                </a:solidFill>
                <a:latin typeface="Kanit Light" pitchFamily="34" charset="0"/>
                <a:ea typeface="Kanit Light" pitchFamily="34" charset="-122"/>
                <a:cs typeface="Kanit Light" pitchFamily="34" charset="-120"/>
              </a:rPr>
              <a:t>02</a:t>
            </a:r>
            <a:endParaRPr lang="en-US" sz="1200" dirty="0"/>
          </a:p>
        </p:txBody>
      </p:sp>
      <p:sp>
        <p:nvSpPr>
          <p:cNvPr id="14" name="Shape 12"/>
          <p:cNvSpPr/>
          <p:nvPr/>
        </p:nvSpPr>
        <p:spPr>
          <a:xfrm>
            <a:off x="6294478" y="3548559"/>
            <a:ext cx="5242092" cy="19050"/>
          </a:xfrm>
          <a:prstGeom prst="rect">
            <a:avLst/>
          </a:prstGeom>
          <a:solidFill>
            <a:srgbClr val="437066"/>
          </a:solidFill>
        </p:spPr>
      </p:sp>
      <p:sp>
        <p:nvSpPr>
          <p:cNvPr id="15" name="Text 13"/>
          <p:cNvSpPr/>
          <p:nvPr/>
        </p:nvSpPr>
        <p:spPr>
          <a:xfrm>
            <a:off x="6294478" y="3665438"/>
            <a:ext cx="5242092" cy="246261"/>
          </a:xfrm>
          <a:prstGeom prst="rect">
            <a:avLst/>
          </a:prstGeom>
          <a:noFill/>
        </p:spPr>
        <p:txBody>
          <a:bodyPr wrap="none" lIns="0" tIns="0" rIns="0" bIns="0" rtlCol="0" anchor="t"/>
          <a:lstStyle/>
          <a:p>
            <a:pPr marL="0" indent="0" algn="l">
              <a:lnSpc>
                <a:spcPct val="104000"/>
              </a:lnSpc>
              <a:buNone/>
            </a:pPr>
            <a:r>
              <a:rPr lang="en-US" sz="1550" dirty="0">
                <a:solidFill>
                  <a:srgbClr val="2C3249"/>
                </a:solidFill>
                <a:latin typeface="Kanit Light" pitchFamily="34" charset="0"/>
                <a:ea typeface="Kanit Light" pitchFamily="34" charset="-122"/>
                <a:cs typeface="Kanit Light" pitchFamily="34" charset="-120"/>
              </a:rPr>
              <a:t>PROVE-IT (2004)</a:t>
            </a:r>
            <a:endParaRPr lang="en-US" sz="1550" dirty="0"/>
          </a:p>
        </p:txBody>
      </p:sp>
      <p:sp>
        <p:nvSpPr>
          <p:cNvPr id="16" name="Text 14"/>
          <p:cNvSpPr/>
          <p:nvPr/>
        </p:nvSpPr>
        <p:spPr>
          <a:xfrm>
            <a:off x="6294478" y="4061916"/>
            <a:ext cx="5242092" cy="492522"/>
          </a:xfrm>
          <a:prstGeom prst="rect">
            <a:avLst/>
          </a:prstGeom>
          <a:noFill/>
        </p:spPr>
        <p:txBody>
          <a:bodyPr wrap="square" lIns="0" tIns="0" rIns="0" bIns="0" rtlCol="0" anchor="t">
            <a:normAutofit/>
          </a:bodyPr>
          <a:lstStyle/>
          <a:p>
            <a:pPr marL="0" indent="0" algn="l">
              <a:lnSpc>
                <a:spcPct val="130000"/>
              </a:lnSpc>
              <a:buNone/>
            </a:pPr>
            <a:r>
              <a:rPr lang="en-US" sz="12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Intensive (atorvastatin 80 mg) vs. moderate (pravastatin 40 mg) — showed benefit of lower LDL targets, challenging CARE's threshold</a:t>
            </a:r>
            <a:endParaRPr lang="en-US" sz="1200" dirty="0"/>
          </a:p>
        </p:txBody>
      </p:sp>
      <p:sp>
        <p:nvSpPr>
          <p:cNvPr id="17" name="Text 15"/>
          <p:cNvSpPr/>
          <p:nvPr/>
        </p:nvSpPr>
        <p:spPr>
          <a:xfrm>
            <a:off x="6294478" y="4822825"/>
            <a:ext cx="315210" cy="197048"/>
          </a:xfrm>
          <a:prstGeom prst="rect">
            <a:avLst/>
          </a:prstGeom>
          <a:noFill/>
        </p:spPr>
        <p:txBody>
          <a:bodyPr wrap="none" lIns="0" tIns="0" rIns="0" bIns="0" rtlCol="0" anchor="ctr"/>
          <a:lstStyle/>
          <a:p>
            <a:pPr marL="0" indent="0" algn="l">
              <a:lnSpc>
                <a:spcPct val="100000"/>
              </a:lnSpc>
              <a:buNone/>
            </a:pPr>
            <a:r>
              <a:rPr lang="en-US" sz="1200" dirty="0">
                <a:solidFill>
                  <a:srgbClr val="2C3249"/>
                </a:solidFill>
                <a:latin typeface="Kanit Light" pitchFamily="34" charset="0"/>
                <a:ea typeface="Kanit Light" pitchFamily="34" charset="-122"/>
                <a:cs typeface="Kanit Light" pitchFamily="34" charset="-120"/>
              </a:rPr>
              <a:t>03</a:t>
            </a:r>
            <a:endParaRPr lang="en-US" sz="1200" dirty="0"/>
          </a:p>
        </p:txBody>
      </p:sp>
      <p:sp>
        <p:nvSpPr>
          <p:cNvPr id="18" name="Shape 16"/>
          <p:cNvSpPr/>
          <p:nvPr/>
        </p:nvSpPr>
        <p:spPr>
          <a:xfrm>
            <a:off x="6294478" y="5071666"/>
            <a:ext cx="5242092" cy="19050"/>
          </a:xfrm>
          <a:prstGeom prst="rect">
            <a:avLst/>
          </a:prstGeom>
          <a:solidFill>
            <a:srgbClr val="437066"/>
          </a:solidFill>
        </p:spPr>
      </p:sp>
      <p:sp>
        <p:nvSpPr>
          <p:cNvPr id="19" name="Text 17"/>
          <p:cNvSpPr/>
          <p:nvPr/>
        </p:nvSpPr>
        <p:spPr>
          <a:xfrm>
            <a:off x="6294478" y="5188545"/>
            <a:ext cx="5242092" cy="246261"/>
          </a:xfrm>
          <a:prstGeom prst="rect">
            <a:avLst/>
          </a:prstGeom>
          <a:noFill/>
        </p:spPr>
        <p:txBody>
          <a:bodyPr wrap="none" lIns="0" tIns="0" rIns="0" bIns="0" rtlCol="0" anchor="t"/>
          <a:lstStyle/>
          <a:p>
            <a:pPr marL="0" indent="0" algn="l">
              <a:lnSpc>
                <a:spcPct val="104000"/>
              </a:lnSpc>
              <a:buNone/>
            </a:pPr>
            <a:r>
              <a:rPr lang="en-US" sz="1550" dirty="0">
                <a:solidFill>
                  <a:srgbClr val="2C3249"/>
                </a:solidFill>
                <a:latin typeface="Kanit Light" pitchFamily="34" charset="0"/>
                <a:ea typeface="Kanit Light" pitchFamily="34" charset="-122"/>
                <a:cs typeface="Kanit Light" pitchFamily="34" charset="-120"/>
              </a:rPr>
              <a:t>TNT (2005)</a:t>
            </a:r>
            <a:endParaRPr lang="en-US" sz="1550" dirty="0"/>
          </a:p>
        </p:txBody>
      </p:sp>
      <p:sp>
        <p:nvSpPr>
          <p:cNvPr id="20" name="Text 18"/>
          <p:cNvSpPr/>
          <p:nvPr/>
        </p:nvSpPr>
        <p:spPr>
          <a:xfrm>
            <a:off x="6294478" y="5585023"/>
            <a:ext cx="5242092" cy="492522"/>
          </a:xfrm>
          <a:prstGeom prst="rect">
            <a:avLst/>
          </a:prstGeom>
          <a:noFill/>
        </p:spPr>
        <p:txBody>
          <a:bodyPr wrap="square" lIns="0" tIns="0" rIns="0" bIns="0" rtlCol="0" anchor="t">
            <a:normAutofit/>
          </a:bodyPr>
          <a:lstStyle/>
          <a:p>
            <a:pPr marL="0" indent="0" algn="l">
              <a:lnSpc>
                <a:spcPct val="130000"/>
              </a:lnSpc>
              <a:buNone/>
            </a:pPr>
            <a:r>
              <a:rPr lang="en-US" sz="12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Atorvastatin 80 mg vs. 10 mg — established "lower is better" for LDL in stable CAD</a:t>
            </a:r>
            <a:endParaRPr lang="en-US" sz="12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75" y="454819"/>
            <a:ext cx="10868745" cy="258465"/>
          </a:xfrm>
          <a:prstGeom prst="rect">
            <a:avLst/>
          </a:prstGeom>
          <a:noFill/>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Cancer Incidence by Site: Pravastatin vs. Placebo</a:t>
            </a:r>
            <a:endParaRPr lang="en-US" sz="1600" dirty="0"/>
          </a:p>
        </p:txBody>
      </p:sp>
      <p:sp>
        <p:nvSpPr>
          <p:cNvPr id="3" name="Text 1"/>
          <p:cNvSpPr/>
          <p:nvPr/>
        </p:nvSpPr>
        <p:spPr>
          <a:xfrm>
            <a:off x="661475" y="795933"/>
            <a:ext cx="10868745" cy="198239"/>
          </a:xfrm>
          <a:prstGeom prst="rect">
            <a:avLst/>
          </a:prstGeom>
          <a:noFill/>
        </p:spPr>
        <p:txBody>
          <a:bodyPr wrap="square" lIns="0" tIns="0" rIns="0" bIns="0" rtlCol="0" anchor="t">
            <a:normAutofit/>
          </a:bodyPr>
          <a:lstStyle/>
          <a:p>
            <a:pPr marL="0" indent="0" algn="l">
              <a:lnSpc>
                <a:spcPct val="100000"/>
              </a:lnSpc>
              <a:buNone/>
            </a:pPr>
            <a:r>
              <a:rPr lang="en-US" sz="6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No significant increase in overall cancer incidence with pravastatin — allaying concerns raised by animal carcinogenicity studies. Breast cancer signal (12 vs. 1; P=0.002) was the only statistically significant site-specific difference, and was </a:t>
            </a:r>
            <a:r>
              <a:rPr lang="en-US" sz="65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not replicated</a:t>
            </a:r>
            <a:r>
              <a:rPr lang="en-US" sz="6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in the LIPID trial. Colorectal cancer was numerically lower in the pravastatin group (12 vs. 21) — consistent with later data suggesting a possible protective effect.</a:t>
            </a:r>
            <a:endParaRPr lang="en-US" sz="650" dirty="0"/>
          </a:p>
        </p:txBody>
      </p:sp>
      <p:pic>
        <p:nvPicPr>
          <p:cNvPr id="4" name="Image 0" descr="preencoded.png"/>
          <p:cNvPicPr>
            <a:picLocks noChangeAspect="1"/>
          </p:cNvPicPr>
          <p:nvPr/>
        </p:nvPicPr>
        <p:blipFill>
          <a:blip r:embed="rId3"/>
          <a:stretch>
            <a:fillRect/>
          </a:stretch>
        </p:blipFill>
        <p:spPr>
          <a:xfrm>
            <a:off x="661475" y="1040606"/>
            <a:ext cx="10868745" cy="6086574"/>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75" y="495598"/>
            <a:ext cx="10868745" cy="476448"/>
          </a:xfrm>
          <a:prstGeom prst="rect">
            <a:avLst/>
          </a:prstGeom>
          <a:noFill/>
        </p:spPr>
        <p:txBody>
          <a:bodyPr wrap="none" lIns="0" tIns="0" rIns="0" bIns="0" rtlCol="0" anchor="t"/>
          <a:lstStyle/>
          <a:p>
            <a:pPr marL="0" indent="0" algn="l">
              <a:lnSpc>
                <a:spcPct val="104000"/>
              </a:lnSpc>
              <a:buNone/>
            </a:pPr>
            <a:endParaRPr lang="en-US" sz="3000" dirty="0"/>
          </a:p>
        </p:txBody>
      </p:sp>
      <p:sp>
        <p:nvSpPr>
          <p:cNvPr id="3" name="Shape 1"/>
          <p:cNvSpPr/>
          <p:nvPr/>
        </p:nvSpPr>
        <p:spPr>
          <a:xfrm>
            <a:off x="661475" y="1253133"/>
            <a:ext cx="342991" cy="342999"/>
          </a:xfrm>
          <a:prstGeom prst="roundRect">
            <a:avLst>
              <a:gd name="adj" fmla="val 18670"/>
            </a:avLst>
          </a:prstGeom>
          <a:solidFill>
            <a:srgbClr val="DFECE9"/>
          </a:solidFill>
          <a:ln w="6350">
            <a:solidFill>
              <a:srgbClr val="C5D2CF"/>
            </a:solidFill>
            <a:prstDash val="solid"/>
          </a:ln>
        </p:spPr>
      </p:sp>
      <p:sp>
        <p:nvSpPr>
          <p:cNvPr id="4" name="Text 2"/>
          <p:cNvSpPr/>
          <p:nvPr/>
        </p:nvSpPr>
        <p:spPr>
          <a:xfrm>
            <a:off x="718574" y="1281658"/>
            <a:ext cx="228693" cy="285849"/>
          </a:xfrm>
          <a:prstGeom prst="rect">
            <a:avLst/>
          </a:prstGeom>
          <a:noFill/>
        </p:spPr>
        <p:txBody>
          <a:bodyPr wrap="none" lIns="0" tIns="0" rIns="0" bIns="0" rtlCol="0" anchor="ctr"/>
          <a:lstStyle/>
          <a:p>
            <a:pPr marL="0" indent="0" algn="ctr">
              <a:lnSpc>
                <a:spcPct val="100000"/>
              </a:lnSpc>
              <a:buNone/>
            </a:pPr>
            <a:r>
              <a:rPr lang="en-US" sz="1800" dirty="0">
                <a:solidFill>
                  <a:srgbClr val="2C3249"/>
                </a:solidFill>
                <a:latin typeface="Kanit Light" pitchFamily="34" charset="0"/>
                <a:ea typeface="Kanit Light" pitchFamily="34" charset="-122"/>
                <a:cs typeface="Kanit Light" pitchFamily="34" charset="-120"/>
              </a:rPr>
              <a:t>1</a:t>
            </a:r>
            <a:endParaRPr lang="en-US" sz="1800" dirty="0"/>
          </a:p>
        </p:txBody>
      </p:sp>
      <p:sp>
        <p:nvSpPr>
          <p:cNvPr id="5" name="Text 3"/>
          <p:cNvSpPr/>
          <p:nvPr/>
        </p:nvSpPr>
        <p:spPr>
          <a:xfrm>
            <a:off x="1144956" y="1305520"/>
            <a:ext cx="10385264" cy="238224"/>
          </a:xfrm>
          <a:prstGeom prst="rect">
            <a:avLst/>
          </a:prstGeom>
          <a:noFill/>
        </p:spPr>
        <p:txBody>
          <a:bodyPr wrap="none" lIns="0" tIns="0" rIns="0" bIns="0" rtlCol="0" anchor="t"/>
          <a:lstStyle/>
          <a:p>
            <a:pPr marL="0" indent="0" algn="l">
              <a:lnSpc>
                <a:spcPct val="104000"/>
              </a:lnSpc>
              <a:buNone/>
            </a:pPr>
            <a:r>
              <a:rPr lang="en-US" sz="1500" dirty="0">
                <a:solidFill>
                  <a:srgbClr val="2C3249"/>
                </a:solidFill>
                <a:latin typeface="Kanit Light" pitchFamily="34" charset="0"/>
                <a:ea typeface="Kanit Light" pitchFamily="34" charset="-122"/>
                <a:cs typeface="Kanit Light" pitchFamily="34" charset="-120"/>
              </a:rPr>
              <a:t>Average cholesterol ≠ safe cholesterol in post-MI patients</a:t>
            </a:r>
            <a:endParaRPr lang="en-US" sz="1500" dirty="0"/>
          </a:p>
        </p:txBody>
      </p:sp>
      <p:sp>
        <p:nvSpPr>
          <p:cNvPr id="6" name="Text 4"/>
          <p:cNvSpPr/>
          <p:nvPr/>
        </p:nvSpPr>
        <p:spPr>
          <a:xfrm>
            <a:off x="1144956" y="1628080"/>
            <a:ext cx="10385264" cy="468908"/>
          </a:xfrm>
          <a:prstGeom prst="rect">
            <a:avLst/>
          </a:prstGeom>
          <a:noFill/>
        </p:spPr>
        <p:txBody>
          <a:bodyPr wrap="square" lIns="0" tIns="0" rIns="0" bIns="0" rtlCol="0" anchor="t">
            <a:normAutofit/>
          </a:bodyPr>
          <a:lstStyle/>
          <a:p>
            <a:pPr marL="0" indent="0" algn="l">
              <a:lnSpc>
                <a:spcPct val="128000"/>
              </a:lnSpc>
              <a:buNone/>
            </a:pPr>
            <a:r>
              <a:rPr lang="en-US" sz="12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CARE proved that LDL 115–174 mg/dL still confers significant recurrent event risk that is modifiable with pravastatin. "Average" values remain pathologically elevated in the context of established CAD.</a:t>
            </a:r>
            <a:endParaRPr lang="en-US" sz="1200" dirty="0"/>
          </a:p>
        </p:txBody>
      </p:sp>
      <p:sp>
        <p:nvSpPr>
          <p:cNvPr id="7" name="Shape 5"/>
          <p:cNvSpPr/>
          <p:nvPr/>
        </p:nvSpPr>
        <p:spPr>
          <a:xfrm>
            <a:off x="661475" y="2378075"/>
            <a:ext cx="342991" cy="342999"/>
          </a:xfrm>
          <a:prstGeom prst="roundRect">
            <a:avLst>
              <a:gd name="adj" fmla="val 18670"/>
            </a:avLst>
          </a:prstGeom>
          <a:solidFill>
            <a:srgbClr val="DFECE9"/>
          </a:solidFill>
          <a:ln w="6350">
            <a:solidFill>
              <a:srgbClr val="C5D2CF"/>
            </a:solidFill>
            <a:prstDash val="solid"/>
          </a:ln>
        </p:spPr>
      </p:sp>
      <p:sp>
        <p:nvSpPr>
          <p:cNvPr id="8" name="Text 6"/>
          <p:cNvSpPr/>
          <p:nvPr/>
        </p:nvSpPr>
        <p:spPr>
          <a:xfrm>
            <a:off x="718574" y="2406600"/>
            <a:ext cx="228693" cy="285849"/>
          </a:xfrm>
          <a:prstGeom prst="rect">
            <a:avLst/>
          </a:prstGeom>
          <a:noFill/>
        </p:spPr>
        <p:txBody>
          <a:bodyPr wrap="none" lIns="0" tIns="0" rIns="0" bIns="0" rtlCol="0" anchor="ctr"/>
          <a:lstStyle/>
          <a:p>
            <a:pPr marL="0" indent="0" algn="ctr">
              <a:lnSpc>
                <a:spcPct val="100000"/>
              </a:lnSpc>
              <a:buNone/>
            </a:pPr>
            <a:r>
              <a:rPr lang="en-US" sz="1800" dirty="0">
                <a:solidFill>
                  <a:srgbClr val="2C3249"/>
                </a:solidFill>
                <a:latin typeface="Kanit Light" pitchFamily="34" charset="0"/>
                <a:ea typeface="Kanit Light" pitchFamily="34" charset="-122"/>
                <a:cs typeface="Kanit Light" pitchFamily="34" charset="-120"/>
              </a:rPr>
              <a:t>2</a:t>
            </a:r>
            <a:endParaRPr lang="en-US" sz="1800" dirty="0"/>
          </a:p>
        </p:txBody>
      </p:sp>
      <p:sp>
        <p:nvSpPr>
          <p:cNvPr id="9" name="Text 7"/>
          <p:cNvSpPr/>
          <p:nvPr/>
        </p:nvSpPr>
        <p:spPr>
          <a:xfrm>
            <a:off x="1144956" y="2430463"/>
            <a:ext cx="10385264" cy="238224"/>
          </a:xfrm>
          <a:prstGeom prst="rect">
            <a:avLst/>
          </a:prstGeom>
          <a:noFill/>
        </p:spPr>
        <p:txBody>
          <a:bodyPr wrap="none" lIns="0" tIns="0" rIns="0" bIns="0" rtlCol="0" anchor="t"/>
          <a:lstStyle/>
          <a:p>
            <a:pPr marL="0" indent="0" algn="l">
              <a:lnSpc>
                <a:spcPct val="104000"/>
              </a:lnSpc>
              <a:buNone/>
            </a:pPr>
            <a:r>
              <a:rPr lang="en-US" sz="1500" dirty="0">
                <a:solidFill>
                  <a:srgbClr val="2C3249"/>
                </a:solidFill>
                <a:latin typeface="Kanit Light" pitchFamily="34" charset="0"/>
                <a:ea typeface="Kanit Light" pitchFamily="34" charset="-122"/>
                <a:cs typeface="Kanit Light" pitchFamily="34" charset="-120"/>
              </a:rPr>
              <a:t>Pravastatin 40 mg → 24% RRR; NNT ≈ 33</a:t>
            </a:r>
            <a:endParaRPr lang="en-US" sz="1500" dirty="0"/>
          </a:p>
        </p:txBody>
      </p:sp>
      <p:sp>
        <p:nvSpPr>
          <p:cNvPr id="10" name="Text 8"/>
          <p:cNvSpPr/>
          <p:nvPr/>
        </p:nvSpPr>
        <p:spPr>
          <a:xfrm>
            <a:off x="1144956" y="2753023"/>
            <a:ext cx="10385264" cy="468908"/>
          </a:xfrm>
          <a:prstGeom prst="rect">
            <a:avLst/>
          </a:prstGeom>
          <a:noFill/>
        </p:spPr>
        <p:txBody>
          <a:bodyPr wrap="square" lIns="0" tIns="0" rIns="0" bIns="0" rtlCol="0" anchor="t">
            <a:normAutofit/>
          </a:bodyPr>
          <a:lstStyle/>
          <a:p>
            <a:pPr marL="0" indent="0" algn="l">
              <a:lnSpc>
                <a:spcPct val="128000"/>
              </a:lnSpc>
              <a:buNone/>
            </a:pPr>
            <a:r>
              <a:rPr lang="en-US" sz="12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Absolute risk reduction of 3 percentage points over 5 years. Approximately 33 patients need to be treated to prevent one primary event — a clinically meaningful number given the safety profile.</a:t>
            </a:r>
            <a:endParaRPr lang="en-US" sz="1200" dirty="0"/>
          </a:p>
        </p:txBody>
      </p:sp>
      <p:sp>
        <p:nvSpPr>
          <p:cNvPr id="11" name="Shape 9"/>
          <p:cNvSpPr/>
          <p:nvPr/>
        </p:nvSpPr>
        <p:spPr>
          <a:xfrm>
            <a:off x="661475" y="3503017"/>
            <a:ext cx="342991" cy="342999"/>
          </a:xfrm>
          <a:prstGeom prst="roundRect">
            <a:avLst>
              <a:gd name="adj" fmla="val 18670"/>
            </a:avLst>
          </a:prstGeom>
          <a:solidFill>
            <a:srgbClr val="DFECE9"/>
          </a:solidFill>
          <a:ln w="6350">
            <a:solidFill>
              <a:srgbClr val="C5D2CF"/>
            </a:solidFill>
            <a:prstDash val="solid"/>
          </a:ln>
        </p:spPr>
      </p:sp>
      <p:sp>
        <p:nvSpPr>
          <p:cNvPr id="12" name="Text 10"/>
          <p:cNvSpPr/>
          <p:nvPr/>
        </p:nvSpPr>
        <p:spPr>
          <a:xfrm>
            <a:off x="718574" y="3531543"/>
            <a:ext cx="228693" cy="285849"/>
          </a:xfrm>
          <a:prstGeom prst="rect">
            <a:avLst/>
          </a:prstGeom>
          <a:noFill/>
        </p:spPr>
        <p:txBody>
          <a:bodyPr wrap="none" lIns="0" tIns="0" rIns="0" bIns="0" rtlCol="0" anchor="ctr"/>
          <a:lstStyle/>
          <a:p>
            <a:pPr marL="0" indent="0" algn="ctr">
              <a:lnSpc>
                <a:spcPct val="100000"/>
              </a:lnSpc>
              <a:buNone/>
            </a:pPr>
            <a:r>
              <a:rPr lang="en-US" sz="1800" dirty="0">
                <a:solidFill>
                  <a:srgbClr val="2C3249"/>
                </a:solidFill>
                <a:latin typeface="Kanit Light" pitchFamily="34" charset="0"/>
                <a:ea typeface="Kanit Light" pitchFamily="34" charset="-122"/>
                <a:cs typeface="Kanit Light" pitchFamily="34" charset="-120"/>
              </a:rPr>
              <a:t>3</a:t>
            </a:r>
            <a:endParaRPr lang="en-US" sz="1800" dirty="0"/>
          </a:p>
        </p:txBody>
      </p:sp>
      <p:sp>
        <p:nvSpPr>
          <p:cNvPr id="13" name="Text 11"/>
          <p:cNvSpPr/>
          <p:nvPr/>
        </p:nvSpPr>
        <p:spPr>
          <a:xfrm>
            <a:off x="1144956" y="3555405"/>
            <a:ext cx="10385264" cy="238224"/>
          </a:xfrm>
          <a:prstGeom prst="rect">
            <a:avLst/>
          </a:prstGeom>
          <a:noFill/>
        </p:spPr>
        <p:txBody>
          <a:bodyPr wrap="none" lIns="0" tIns="0" rIns="0" bIns="0" rtlCol="0" anchor="t"/>
          <a:lstStyle/>
          <a:p>
            <a:pPr marL="0" indent="0" algn="l">
              <a:lnSpc>
                <a:spcPct val="104000"/>
              </a:lnSpc>
              <a:buNone/>
            </a:pPr>
            <a:r>
              <a:rPr lang="en-US" sz="1500" dirty="0">
                <a:solidFill>
                  <a:srgbClr val="2C3249"/>
                </a:solidFill>
                <a:latin typeface="Kanit Light" pitchFamily="34" charset="0"/>
                <a:ea typeface="Kanit Light" pitchFamily="34" charset="-122"/>
                <a:cs typeface="Kanit Light" pitchFamily="34" charset="-120"/>
              </a:rPr>
              <a:t>Women benefit more than men (46% vs. 20% RRR)</a:t>
            </a:r>
            <a:endParaRPr lang="en-US" sz="1500" dirty="0"/>
          </a:p>
        </p:txBody>
      </p:sp>
      <p:sp>
        <p:nvSpPr>
          <p:cNvPr id="14" name="Text 12"/>
          <p:cNvSpPr/>
          <p:nvPr/>
        </p:nvSpPr>
        <p:spPr>
          <a:xfrm>
            <a:off x="1144956" y="3877965"/>
            <a:ext cx="10385264" cy="234454"/>
          </a:xfrm>
          <a:prstGeom prst="rect">
            <a:avLst/>
          </a:prstGeom>
          <a:noFill/>
        </p:spPr>
        <p:txBody>
          <a:bodyPr wrap="none" lIns="0" tIns="0" rIns="0" bIns="0" rtlCol="0" anchor="t"/>
          <a:lstStyle/>
          <a:p>
            <a:pPr marL="0" indent="0" algn="l">
              <a:lnSpc>
                <a:spcPct val="128000"/>
              </a:lnSpc>
              <a:buNone/>
            </a:pPr>
            <a:r>
              <a:rPr lang="en-US" sz="12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Pravastatin is effective and should not be withheld from post-MI women. The sex-by-treatment interaction was statistically significant (P=0.05).</a:t>
            </a:r>
            <a:endParaRPr lang="en-US" sz="1200" dirty="0"/>
          </a:p>
        </p:txBody>
      </p:sp>
      <p:sp>
        <p:nvSpPr>
          <p:cNvPr id="15" name="Shape 13"/>
          <p:cNvSpPr/>
          <p:nvPr/>
        </p:nvSpPr>
        <p:spPr>
          <a:xfrm>
            <a:off x="661475" y="4393505"/>
            <a:ext cx="342991" cy="342999"/>
          </a:xfrm>
          <a:prstGeom prst="roundRect">
            <a:avLst>
              <a:gd name="adj" fmla="val 18670"/>
            </a:avLst>
          </a:prstGeom>
          <a:solidFill>
            <a:srgbClr val="DFECE9"/>
          </a:solidFill>
          <a:ln w="6350">
            <a:solidFill>
              <a:srgbClr val="C5D2CF"/>
            </a:solidFill>
            <a:prstDash val="solid"/>
          </a:ln>
        </p:spPr>
      </p:sp>
      <p:sp>
        <p:nvSpPr>
          <p:cNvPr id="16" name="Text 14"/>
          <p:cNvSpPr/>
          <p:nvPr/>
        </p:nvSpPr>
        <p:spPr>
          <a:xfrm>
            <a:off x="718574" y="4422031"/>
            <a:ext cx="228693" cy="285849"/>
          </a:xfrm>
          <a:prstGeom prst="rect">
            <a:avLst/>
          </a:prstGeom>
          <a:noFill/>
        </p:spPr>
        <p:txBody>
          <a:bodyPr wrap="none" lIns="0" tIns="0" rIns="0" bIns="0" rtlCol="0" anchor="ctr"/>
          <a:lstStyle/>
          <a:p>
            <a:pPr marL="0" indent="0" algn="ctr">
              <a:lnSpc>
                <a:spcPct val="100000"/>
              </a:lnSpc>
              <a:buNone/>
            </a:pPr>
            <a:r>
              <a:rPr lang="en-US" sz="1800" dirty="0">
                <a:solidFill>
                  <a:srgbClr val="2C3249"/>
                </a:solidFill>
                <a:latin typeface="Kanit Light" pitchFamily="34" charset="0"/>
                <a:ea typeface="Kanit Light" pitchFamily="34" charset="-122"/>
                <a:cs typeface="Kanit Light" pitchFamily="34" charset="-120"/>
              </a:rPr>
              <a:t>4</a:t>
            </a:r>
            <a:endParaRPr lang="en-US" sz="1800" dirty="0"/>
          </a:p>
        </p:txBody>
      </p:sp>
      <p:sp>
        <p:nvSpPr>
          <p:cNvPr id="17" name="Text 15"/>
          <p:cNvSpPr/>
          <p:nvPr/>
        </p:nvSpPr>
        <p:spPr>
          <a:xfrm>
            <a:off x="1144956" y="4445893"/>
            <a:ext cx="10385264" cy="238224"/>
          </a:xfrm>
          <a:prstGeom prst="rect">
            <a:avLst/>
          </a:prstGeom>
          <a:noFill/>
        </p:spPr>
        <p:txBody>
          <a:bodyPr wrap="none" lIns="0" tIns="0" rIns="0" bIns="0" rtlCol="0" anchor="t"/>
          <a:lstStyle/>
          <a:p>
            <a:pPr marL="0" indent="0" algn="l">
              <a:lnSpc>
                <a:spcPct val="104000"/>
              </a:lnSpc>
              <a:buNone/>
            </a:pPr>
            <a:r>
              <a:rPr lang="en-US" sz="1500" dirty="0">
                <a:solidFill>
                  <a:srgbClr val="2C3249"/>
                </a:solidFill>
                <a:latin typeface="Kanit Light" pitchFamily="34" charset="0"/>
                <a:ea typeface="Kanit Light" pitchFamily="34" charset="-122"/>
                <a:cs typeface="Kanit Light" pitchFamily="34" charset="-120"/>
              </a:rPr>
              <a:t>LDL threshold ~125 mg/dL; stroke also reduced by 31%</a:t>
            </a:r>
            <a:endParaRPr lang="en-US" sz="1500" dirty="0"/>
          </a:p>
        </p:txBody>
      </p:sp>
      <p:sp>
        <p:nvSpPr>
          <p:cNvPr id="18" name="Text 16"/>
          <p:cNvSpPr/>
          <p:nvPr/>
        </p:nvSpPr>
        <p:spPr>
          <a:xfrm>
            <a:off x="1144956" y="4768453"/>
            <a:ext cx="10385264" cy="468908"/>
          </a:xfrm>
          <a:prstGeom prst="rect">
            <a:avLst/>
          </a:prstGeom>
          <a:noFill/>
        </p:spPr>
        <p:txBody>
          <a:bodyPr wrap="square" lIns="0" tIns="0" rIns="0" bIns="0" rtlCol="0" anchor="t">
            <a:normAutofit/>
          </a:bodyPr>
          <a:lstStyle/>
          <a:p>
            <a:pPr marL="0" indent="0" algn="l">
              <a:lnSpc>
                <a:spcPct val="128000"/>
              </a:lnSpc>
              <a:buNone/>
            </a:pPr>
            <a:r>
              <a:rPr lang="en-US" sz="12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Below LDL 125 mg/dL, no significant benefit was observed in CARE (though later trials challenged this). Additionally: statins have cerebrovascular benefits that extend beyond coronary protection — a prospectively confirmed finding in CARE.</a:t>
            </a:r>
            <a:endParaRPr lang="en-US" sz="1200" dirty="0"/>
          </a:p>
        </p:txBody>
      </p:sp>
      <p:sp>
        <p:nvSpPr>
          <p:cNvPr id="19" name="Shape 17"/>
          <p:cNvSpPr/>
          <p:nvPr/>
        </p:nvSpPr>
        <p:spPr>
          <a:xfrm>
            <a:off x="661475" y="5518448"/>
            <a:ext cx="342991" cy="342999"/>
          </a:xfrm>
          <a:prstGeom prst="roundRect">
            <a:avLst>
              <a:gd name="adj" fmla="val 18670"/>
            </a:avLst>
          </a:prstGeom>
          <a:solidFill>
            <a:srgbClr val="DFECE9"/>
          </a:solidFill>
          <a:ln w="6350">
            <a:solidFill>
              <a:srgbClr val="C5D2CF"/>
            </a:solidFill>
            <a:prstDash val="solid"/>
          </a:ln>
        </p:spPr>
      </p:sp>
      <p:sp>
        <p:nvSpPr>
          <p:cNvPr id="20" name="Text 18"/>
          <p:cNvSpPr/>
          <p:nvPr/>
        </p:nvSpPr>
        <p:spPr>
          <a:xfrm>
            <a:off x="718574" y="5546973"/>
            <a:ext cx="228693" cy="285849"/>
          </a:xfrm>
          <a:prstGeom prst="rect">
            <a:avLst/>
          </a:prstGeom>
          <a:noFill/>
        </p:spPr>
        <p:txBody>
          <a:bodyPr wrap="none" lIns="0" tIns="0" rIns="0" bIns="0" rtlCol="0" anchor="ctr"/>
          <a:lstStyle/>
          <a:p>
            <a:pPr marL="0" indent="0" algn="ctr">
              <a:lnSpc>
                <a:spcPct val="100000"/>
              </a:lnSpc>
              <a:buNone/>
            </a:pPr>
            <a:r>
              <a:rPr lang="en-US" sz="1800" dirty="0">
                <a:solidFill>
                  <a:srgbClr val="2C3249"/>
                </a:solidFill>
                <a:latin typeface="Kanit Light" pitchFamily="34" charset="0"/>
                <a:ea typeface="Kanit Light" pitchFamily="34" charset="-122"/>
                <a:cs typeface="Kanit Light" pitchFamily="34" charset="-120"/>
              </a:rPr>
              <a:t>5</a:t>
            </a:r>
            <a:endParaRPr lang="en-US" sz="1800" dirty="0"/>
          </a:p>
        </p:txBody>
      </p:sp>
      <p:sp>
        <p:nvSpPr>
          <p:cNvPr id="21" name="Text 19"/>
          <p:cNvSpPr/>
          <p:nvPr/>
        </p:nvSpPr>
        <p:spPr>
          <a:xfrm>
            <a:off x="1144956" y="5570835"/>
            <a:ext cx="10385264" cy="238224"/>
          </a:xfrm>
          <a:prstGeom prst="rect">
            <a:avLst/>
          </a:prstGeom>
          <a:noFill/>
        </p:spPr>
        <p:txBody>
          <a:bodyPr wrap="none" lIns="0" tIns="0" rIns="0" bIns="0" rtlCol="0" anchor="t"/>
          <a:lstStyle/>
          <a:p>
            <a:pPr marL="0" indent="0" algn="l">
              <a:lnSpc>
                <a:spcPct val="104000"/>
              </a:lnSpc>
              <a:buNone/>
            </a:pPr>
            <a:r>
              <a:rPr lang="en-US" sz="1500" dirty="0">
                <a:solidFill>
                  <a:srgbClr val="2C3249"/>
                </a:solidFill>
                <a:latin typeface="Kanit Light" pitchFamily="34" charset="0"/>
                <a:ea typeface="Kanit Light" pitchFamily="34" charset="-122"/>
                <a:cs typeface="Kanit Light" pitchFamily="34" charset="-120"/>
              </a:rPr>
              <a:t>CARE + 4S + WOSCOPS = statin foundation</a:t>
            </a:r>
            <a:endParaRPr lang="en-US" sz="1500" dirty="0"/>
          </a:p>
        </p:txBody>
      </p:sp>
      <p:sp>
        <p:nvSpPr>
          <p:cNvPr id="22" name="Text 20"/>
          <p:cNvSpPr/>
          <p:nvPr/>
        </p:nvSpPr>
        <p:spPr>
          <a:xfrm>
            <a:off x="1144956" y="5893395"/>
            <a:ext cx="10385264" cy="468908"/>
          </a:xfrm>
          <a:prstGeom prst="rect">
            <a:avLst/>
          </a:prstGeom>
          <a:noFill/>
        </p:spPr>
        <p:txBody>
          <a:bodyPr wrap="square" lIns="0" tIns="0" rIns="0" bIns="0" rtlCol="0" anchor="t">
            <a:normAutofit/>
          </a:bodyPr>
          <a:lstStyle/>
          <a:p>
            <a:pPr marL="0" indent="0" algn="l">
              <a:lnSpc>
                <a:spcPct val="128000"/>
              </a:lnSpc>
              <a:buNone/>
            </a:pPr>
            <a:r>
              <a:rPr lang="en-US" sz="12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Together these three trials established statins as the cornerstone of cardiovascular secondary and primary prevention — a paradigm that persists and has been refined but never overturned.</a:t>
            </a: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75" y="586383"/>
            <a:ext cx="10868745" cy="904478"/>
          </a:xfrm>
          <a:prstGeom prst="rect">
            <a:avLst/>
          </a:prstGeom>
          <a:noFill/>
        </p:spPr>
        <p:txBody>
          <a:bodyPr wrap="square" lIns="0" tIns="0" rIns="0" bIns="0" rtlCol="0" anchor="t">
            <a:normAutofit/>
          </a:bodyPr>
          <a:lstStyle/>
          <a:p>
            <a:pPr marL="0" indent="0" algn="l">
              <a:lnSpc>
                <a:spcPct val="104000"/>
              </a:lnSpc>
              <a:buNone/>
            </a:pPr>
            <a:r>
              <a:rPr lang="en-US" sz="2800" dirty="0">
                <a:solidFill>
                  <a:srgbClr val="272D45"/>
                </a:solidFill>
                <a:latin typeface="Kanit Light" pitchFamily="34" charset="0"/>
                <a:ea typeface="Kanit Light" pitchFamily="34" charset="-122"/>
                <a:cs typeface="Kanit Light" pitchFamily="34" charset="-120"/>
              </a:rPr>
              <a:t>The Clinical Problem: Coronary Disease in Average-Cholesterol Patients</a:t>
            </a:r>
            <a:endParaRPr lang="en-US" sz="2800" dirty="0"/>
          </a:p>
        </p:txBody>
      </p:sp>
      <p:sp>
        <p:nvSpPr>
          <p:cNvPr id="3" name="Shape 1"/>
          <p:cNvSpPr/>
          <p:nvPr/>
        </p:nvSpPr>
        <p:spPr>
          <a:xfrm>
            <a:off x="557298" y="1680766"/>
            <a:ext cx="5466221" cy="4590852"/>
          </a:xfrm>
          <a:prstGeom prst="roundRect">
            <a:avLst>
              <a:gd name="adj" fmla="val 2270"/>
            </a:avLst>
          </a:prstGeom>
          <a:solidFill>
            <a:srgbClr val="437066"/>
          </a:solidFill>
        </p:spPr>
      </p:sp>
      <p:sp>
        <p:nvSpPr>
          <p:cNvPr id="4" name="Text 2"/>
          <p:cNvSpPr/>
          <p:nvPr/>
        </p:nvSpPr>
        <p:spPr>
          <a:xfrm>
            <a:off x="701955" y="1807369"/>
            <a:ext cx="5176906" cy="226020"/>
          </a:xfrm>
          <a:prstGeom prst="rect">
            <a:avLst/>
          </a:prstGeom>
          <a:noFill/>
        </p:spPr>
        <p:txBody>
          <a:bodyPr wrap="none" lIns="0" tIns="0" rIns="0" bIns="0" rtlCol="0" anchor="t"/>
          <a:lstStyle/>
          <a:p>
            <a:pPr marL="0" indent="0" algn="l">
              <a:lnSpc>
                <a:spcPct val="104000"/>
              </a:lnSpc>
              <a:buNone/>
            </a:pPr>
            <a:r>
              <a:rPr lang="en-US" sz="1400" dirty="0">
                <a:solidFill>
                  <a:srgbClr val="FFFFFF"/>
                </a:solidFill>
                <a:latin typeface="Kanit Light" pitchFamily="34" charset="0"/>
                <a:ea typeface="Kanit Light" pitchFamily="34" charset="-122"/>
                <a:cs typeface="Kanit Light" pitchFamily="34" charset="-120"/>
              </a:rPr>
              <a:t>The Gap in Evidence</a:t>
            </a:r>
            <a:endParaRPr lang="en-US" sz="1400" dirty="0"/>
          </a:p>
        </p:txBody>
      </p:sp>
      <p:sp>
        <p:nvSpPr>
          <p:cNvPr id="5" name="Text 3"/>
          <p:cNvSpPr/>
          <p:nvPr/>
        </p:nvSpPr>
        <p:spPr>
          <a:xfrm>
            <a:off x="701955" y="2159992"/>
            <a:ext cx="5176906" cy="1416447"/>
          </a:xfrm>
          <a:prstGeom prst="rect">
            <a:avLst/>
          </a:prstGeom>
          <a:noFill/>
        </p:spPr>
        <p:txBody>
          <a:bodyPr wrap="square" lIns="0" tIns="0" rIns="0" bIns="0" rtlCol="0" anchor="t">
            <a:noAutofit/>
          </a:bodyPr>
          <a:lstStyle/>
          <a:p>
            <a:pPr marL="0" indent="0" algn="l">
              <a:lnSpc>
                <a:spcPct val="125000"/>
              </a:lnSpc>
              <a:spcAft>
                <a:spcPts val="850"/>
              </a:spcAft>
              <a:buNone/>
            </a:pPr>
            <a:r>
              <a:rPr lang="en-US" sz="12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Prior to CARE, all major cholesterol-lowering trials focused exclusively on patients with </a:t>
            </a:r>
            <a:r>
              <a:rPr lang="en-US" sz="1200" b="1" dirty="0">
                <a:solidFill>
                  <a:srgbClr val="FFFFFF"/>
                </a:solidFill>
                <a:latin typeface="Martel Sans Bold" panose="00000800000000000000" pitchFamily="34" charset="0"/>
                <a:ea typeface="Martel Sans Bold" panose="00000800000000000000" pitchFamily="34" charset="-122"/>
                <a:cs typeface="Martel Sans Bold" panose="00000800000000000000" pitchFamily="34" charset="-120"/>
              </a:rPr>
              <a:t>elevated</a:t>
            </a:r>
            <a:r>
              <a:rPr lang="en-US" sz="12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 LDL cholesterol. This approach was logical — the relation between blood cholesterol and coronary events is stronger at elevated rather than average levels, and event rates are higher.</a:t>
            </a:r>
            <a:endParaRPr lang="en-US" sz="1200" dirty="0"/>
          </a:p>
          <a:p>
            <a:pPr marL="0" indent="0" algn="l">
              <a:lnSpc>
                <a:spcPct val="125000"/>
              </a:lnSpc>
              <a:buNone/>
            </a:pPr>
            <a:r>
              <a:rPr lang="en-US" sz="12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However, this left the majority of post-MI patients without evidence-based lipid-lowering guidance.</a:t>
            </a:r>
            <a:endParaRPr lang="en-US" sz="1200" dirty="0"/>
          </a:p>
        </p:txBody>
      </p:sp>
      <p:sp>
        <p:nvSpPr>
          <p:cNvPr id="6" name="Text 4"/>
          <p:cNvSpPr/>
          <p:nvPr/>
        </p:nvSpPr>
        <p:spPr>
          <a:xfrm>
            <a:off x="6278703" y="1807369"/>
            <a:ext cx="5257867" cy="226020"/>
          </a:xfrm>
          <a:prstGeom prst="rect">
            <a:avLst/>
          </a:prstGeom>
          <a:noFill/>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The Clinical Reality</a:t>
            </a:r>
            <a:endParaRPr lang="en-US" sz="1600" dirty="0"/>
          </a:p>
        </p:txBody>
      </p:sp>
      <p:sp>
        <p:nvSpPr>
          <p:cNvPr id="7" name="Text 5"/>
          <p:cNvSpPr/>
          <p:nvPr/>
        </p:nvSpPr>
        <p:spPr>
          <a:xfrm>
            <a:off x="6278703" y="2159992"/>
            <a:ext cx="5257867" cy="1085453"/>
          </a:xfrm>
          <a:prstGeom prst="rect">
            <a:avLst/>
          </a:prstGeom>
          <a:noFill/>
        </p:spPr>
        <p:txBody>
          <a:bodyPr wrap="square" lIns="0" tIns="0" rIns="0" bIns="0" rtlCol="0" anchor="t">
            <a:noAutofit/>
          </a:bodyPr>
          <a:lstStyle/>
          <a:p>
            <a:pPr marL="0" indent="0" algn="l">
              <a:lnSpc>
                <a:spcPct val="125000"/>
              </a:lnSpc>
              <a:buNone/>
            </a:pPr>
            <a:r>
              <a:rPr lang="en-US" sz="14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The large majority of patients with coronary artery disease have cholesterol levels that are — like those of the general population — in the </a:t>
            </a:r>
            <a:r>
              <a:rPr lang="en-US" sz="14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average, not elevated</a:t>
            </a:r>
            <a:r>
              <a:rPr lang="en-US" sz="14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range. </a:t>
            </a:r>
            <a:endParaRPr lang="en-US" sz="1400" dirty="0"/>
          </a:p>
        </p:txBody>
      </p:sp>
      <p:sp>
        <p:nvSpPr>
          <p:cNvPr id="9" name="Text 7"/>
          <p:cNvSpPr/>
          <p:nvPr/>
        </p:nvSpPr>
        <p:spPr>
          <a:xfrm>
            <a:off x="6278703" y="3724672"/>
            <a:ext cx="5257867" cy="1085453"/>
          </a:xfrm>
          <a:prstGeom prst="rect">
            <a:avLst/>
          </a:prstGeom>
          <a:noFill/>
        </p:spPr>
        <p:txBody>
          <a:bodyPr wrap="square" lIns="0" tIns="0" rIns="0" bIns="0" rtlCol="0" anchor="t">
            <a:normAutofit/>
          </a:bodyPr>
          <a:lstStyle/>
          <a:p>
            <a:pPr marL="0" indent="0" algn="l">
              <a:lnSpc>
                <a:spcPct val="125000"/>
              </a:lnSpc>
              <a:buNone/>
            </a:pPr>
            <a:endParaRPr lang="en-US" sz="1100" dirty="0"/>
          </a:p>
        </p:txBody>
      </p:sp>
      <p:sp>
        <p:nvSpPr>
          <p:cNvPr id="10" name="Text 8"/>
          <p:cNvSpPr/>
          <p:nvPr/>
        </p:nvSpPr>
        <p:spPr>
          <a:xfrm>
            <a:off x="6278703" y="3418356"/>
            <a:ext cx="5257867" cy="226020"/>
          </a:xfrm>
          <a:prstGeom prst="rect">
            <a:avLst/>
          </a:prstGeom>
          <a:noFill/>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The Unanswered Question</a:t>
            </a:r>
            <a:endParaRPr lang="en-US" sz="1600" dirty="0"/>
          </a:p>
        </p:txBody>
      </p:sp>
      <p:sp>
        <p:nvSpPr>
          <p:cNvPr id="11" name="Text 9"/>
          <p:cNvSpPr/>
          <p:nvPr/>
        </p:nvSpPr>
        <p:spPr>
          <a:xfrm>
            <a:off x="6278703" y="3812075"/>
            <a:ext cx="5257867" cy="868362"/>
          </a:xfrm>
          <a:prstGeom prst="rect">
            <a:avLst/>
          </a:prstGeom>
          <a:noFill/>
        </p:spPr>
        <p:txBody>
          <a:bodyPr wrap="square" lIns="0" tIns="0" rIns="0" bIns="0" rtlCol="0" anchor="t">
            <a:noAutofit/>
          </a:bodyPr>
          <a:lstStyle/>
          <a:p>
            <a:pPr marL="0" indent="0" algn="l">
              <a:lnSpc>
                <a:spcPct val="125000"/>
              </a:lnSpc>
              <a:buNone/>
            </a:pPr>
            <a:r>
              <a:rPr lang="en-US" sz="14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Could cholesterol-lowering therapy prevent recurrent coronary events in post-MI patients who are </a:t>
            </a:r>
            <a:r>
              <a:rPr lang="en-US" sz="14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not hypercholesterolemic</a:t>
            </a:r>
            <a:r>
              <a:rPr lang="en-US" sz="14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a:t>
            </a:r>
            <a:endParaRPr lang="en-US" sz="14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D28DE98-128B-4189-A8F9-3E35F3C78A40}"/>
              </a:ext>
            </a:extLst>
          </p:cNvPr>
          <p:cNvSpPr txBox="1"/>
          <p:nvPr/>
        </p:nvSpPr>
        <p:spPr>
          <a:xfrm>
            <a:off x="3620656" y="2225964"/>
            <a:ext cx="7527636" cy="830997"/>
          </a:xfrm>
          <a:prstGeom prst="rect">
            <a:avLst/>
          </a:prstGeom>
          <a:noFill/>
        </p:spPr>
        <p:txBody>
          <a:bodyPr wrap="square" rtlCol="0">
            <a:spAutoFit/>
          </a:bodyPr>
          <a:lstStyle/>
          <a:p>
            <a:r>
              <a:rPr lang="en-GB" sz="4800" dirty="0">
                <a:solidFill>
                  <a:schemeClr val="accent6">
                    <a:lumMod val="75000"/>
                  </a:schemeClr>
                </a:solidFill>
                <a:latin typeface="Blackadder ITC" panose="04020505051007020D02" pitchFamily="82" charset="0"/>
              </a:rPr>
              <a:t>THANK YOU</a:t>
            </a:r>
            <a:endParaRPr lang="en-AE" sz="4800" dirty="0">
              <a:solidFill>
                <a:schemeClr val="accent6">
                  <a:lumMod val="75000"/>
                </a:schemeClr>
              </a:solidFill>
              <a:latin typeface="Blackadder ITC" panose="04020505051007020D02" pitchFamily="82" charset="0"/>
            </a:endParaRPr>
          </a:p>
        </p:txBody>
      </p:sp>
    </p:spTree>
    <p:extLst>
      <p:ext uri="{BB962C8B-B14F-4D97-AF65-F5344CB8AC3E}">
        <p14:creationId xmlns:p14="http://schemas.microsoft.com/office/powerpoint/2010/main" val="666841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760691" y="2546648"/>
            <a:ext cx="1326025" cy="152202"/>
          </a:xfrm>
          <a:prstGeom prst="rect">
            <a:avLst/>
          </a:prstGeom>
          <a:noFill/>
        </p:spPr>
        <p:txBody>
          <a:bodyPr wrap="none" lIns="0" tIns="0" rIns="0" bIns="0" rtlCol="0" anchor="t"/>
          <a:lstStyle/>
          <a:p>
            <a:pPr marL="0" indent="0" algn="l">
              <a:lnSpc>
                <a:spcPct val="96000"/>
              </a:lnSpc>
              <a:buNone/>
            </a:pPr>
            <a:r>
              <a:rPr lang="en-US" sz="10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CHAPTER 2</a:t>
            </a:r>
            <a:endParaRPr lang="en-US" sz="1000" dirty="0"/>
          </a:p>
        </p:txBody>
      </p:sp>
      <p:sp>
        <p:nvSpPr>
          <p:cNvPr id="4" name="Text 2"/>
          <p:cNvSpPr/>
          <p:nvPr/>
        </p:nvSpPr>
        <p:spPr>
          <a:xfrm>
            <a:off x="661475" y="2814538"/>
            <a:ext cx="10868745" cy="1033661"/>
          </a:xfrm>
          <a:prstGeom prst="rect">
            <a:avLst/>
          </a:prstGeom>
          <a:noFill/>
        </p:spPr>
        <p:txBody>
          <a:bodyPr wrap="none" lIns="0" tIns="0" rIns="0" bIns="0" rtlCol="0" anchor="t"/>
          <a:lstStyle/>
          <a:p>
            <a:pPr marL="0" indent="0" algn="l">
              <a:lnSpc>
                <a:spcPct val="104000"/>
              </a:lnSpc>
              <a:buNone/>
            </a:pPr>
            <a:r>
              <a:rPr lang="en-US" sz="6500" dirty="0">
                <a:solidFill>
                  <a:srgbClr val="272D45"/>
                </a:solidFill>
                <a:latin typeface="Kanit Light" pitchFamily="34" charset="0"/>
                <a:ea typeface="Kanit Light" pitchFamily="34" charset="-122"/>
                <a:cs typeface="Kanit Light" pitchFamily="34" charset="-120"/>
              </a:rPr>
              <a:t>Study Design &amp; Methods</a:t>
            </a:r>
            <a:endParaRPr lang="en-US" sz="6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75" y="502245"/>
            <a:ext cx="10868745" cy="508695"/>
          </a:xfrm>
          <a:prstGeom prst="rect">
            <a:avLst/>
          </a:prstGeom>
          <a:noFill/>
        </p:spPr>
        <p:txBody>
          <a:bodyPr wrap="none" lIns="0" tIns="0" rIns="0" bIns="0" rtlCol="0" anchor="t"/>
          <a:lstStyle/>
          <a:p>
            <a:pPr marL="0" indent="0" algn="l">
              <a:lnSpc>
                <a:spcPct val="104000"/>
              </a:lnSpc>
              <a:buNone/>
            </a:pPr>
            <a:r>
              <a:rPr lang="en-US" sz="3200" dirty="0">
                <a:solidFill>
                  <a:srgbClr val="272D45"/>
                </a:solidFill>
                <a:latin typeface="Kanit Light" pitchFamily="34" charset="0"/>
                <a:ea typeface="Kanit Light" pitchFamily="34" charset="-122"/>
                <a:cs typeface="Kanit Light" pitchFamily="34" charset="-120"/>
              </a:rPr>
              <a:t>Trial Design Overview</a:t>
            </a:r>
            <a:endParaRPr lang="en-US" sz="3200" dirty="0"/>
          </a:p>
        </p:txBody>
      </p:sp>
      <p:sp>
        <p:nvSpPr>
          <p:cNvPr id="3" name="Shape 1"/>
          <p:cNvSpPr/>
          <p:nvPr/>
        </p:nvSpPr>
        <p:spPr>
          <a:xfrm>
            <a:off x="544195" y="1250950"/>
            <a:ext cx="10503535" cy="5104130"/>
          </a:xfrm>
          <a:prstGeom prst="roundRect">
            <a:avLst>
              <a:gd name="adj" fmla="val 2296"/>
            </a:avLst>
          </a:prstGeom>
          <a:solidFill>
            <a:srgbClr val="437066"/>
          </a:solidFill>
        </p:spPr>
      </p:sp>
      <p:sp>
        <p:nvSpPr>
          <p:cNvPr id="4" name="Text 2"/>
          <p:cNvSpPr/>
          <p:nvPr/>
        </p:nvSpPr>
        <p:spPr>
          <a:xfrm>
            <a:off x="707015" y="1411486"/>
            <a:ext cx="5144760" cy="254298"/>
          </a:xfrm>
          <a:prstGeom prst="rect">
            <a:avLst/>
          </a:prstGeom>
          <a:noFill/>
        </p:spPr>
        <p:txBody>
          <a:bodyPr wrap="none" lIns="0" tIns="0" rIns="0" bIns="0" rtlCol="0" anchor="t"/>
          <a:lstStyle/>
          <a:p>
            <a:pPr marL="0" indent="0" algn="l">
              <a:lnSpc>
                <a:spcPct val="104000"/>
              </a:lnSpc>
              <a:buNone/>
            </a:pPr>
            <a:r>
              <a:rPr lang="en-US" sz="1600" dirty="0">
                <a:solidFill>
                  <a:srgbClr val="FFFFFF"/>
                </a:solidFill>
                <a:latin typeface="Kanit Light" pitchFamily="34" charset="0"/>
                <a:ea typeface="Kanit Light" pitchFamily="34" charset="-122"/>
                <a:cs typeface="Kanit Light" pitchFamily="34" charset="-120"/>
              </a:rPr>
              <a:t>Core Design</a:t>
            </a:r>
            <a:endParaRPr lang="en-US" sz="1600" dirty="0"/>
          </a:p>
        </p:txBody>
      </p:sp>
      <p:sp>
        <p:nvSpPr>
          <p:cNvPr id="5" name="Text 3"/>
          <p:cNvSpPr/>
          <p:nvPr/>
        </p:nvSpPr>
        <p:spPr>
          <a:xfrm>
            <a:off x="706755" y="1826260"/>
            <a:ext cx="9810750" cy="1694815"/>
          </a:xfrm>
          <a:prstGeom prst="rect">
            <a:avLst/>
          </a:prstGeom>
          <a:noFill/>
        </p:spPr>
        <p:txBody>
          <a:bodyPr wrap="square" lIns="0" tIns="0" rIns="0" bIns="0" rtlCol="0" anchor="t">
            <a:normAutofit/>
          </a:bodyPr>
          <a:lstStyle/>
          <a:p>
            <a:pPr marL="0" indent="0" algn="l">
              <a:lnSpc>
                <a:spcPct val="132000"/>
              </a:lnSpc>
              <a:spcAft>
                <a:spcPts val="1100"/>
              </a:spcAft>
              <a:buNone/>
            </a:pPr>
            <a:r>
              <a:rPr lang="en-US" sz="1250" b="1" dirty="0">
                <a:solidFill>
                  <a:srgbClr val="FFFFFF"/>
                </a:solidFill>
                <a:latin typeface="Martel Sans Bold" panose="00000800000000000000" pitchFamily="34" charset="0"/>
                <a:ea typeface="Martel Sans Bold" panose="00000800000000000000" pitchFamily="34" charset="-122"/>
                <a:cs typeface="Martel Sans Bold" panose="00000800000000000000" pitchFamily="34" charset="-120"/>
              </a:rPr>
              <a:t>Randomized, double-blind, placebo-controlled trial</a:t>
            </a:r>
            <a:r>
              <a:rPr lang="en-US" sz="125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 — pravastatin 40 mg once daily vs matching placebo. Duration: </a:t>
            </a:r>
            <a:r>
              <a:rPr lang="en-US" sz="1250" b="1" dirty="0">
                <a:solidFill>
                  <a:srgbClr val="FFFFFF"/>
                </a:solidFill>
                <a:latin typeface="Martel Sans Bold" panose="00000800000000000000" pitchFamily="34" charset="0"/>
                <a:ea typeface="Martel Sans Bold" panose="00000800000000000000" pitchFamily="34" charset="-122"/>
                <a:cs typeface="Martel Sans Bold" panose="00000800000000000000" pitchFamily="34" charset="-120"/>
              </a:rPr>
              <a:t>5 years</a:t>
            </a:r>
            <a:r>
              <a:rPr lang="en-US" sz="125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 (median follow-up 5.0 years; range 4.0–6.2 years).</a:t>
            </a:r>
            <a:endParaRPr lang="en-US" sz="1250" dirty="0"/>
          </a:p>
          <a:p>
            <a:pPr marL="0" indent="0" algn="l">
              <a:lnSpc>
                <a:spcPct val="132000"/>
              </a:lnSpc>
              <a:buNone/>
            </a:pPr>
            <a:endParaRPr lang="en-US" sz="1250" dirty="0"/>
          </a:p>
        </p:txBody>
      </p:sp>
      <p:sp>
        <p:nvSpPr>
          <p:cNvPr id="6" name="Text 4"/>
          <p:cNvSpPr/>
          <p:nvPr/>
        </p:nvSpPr>
        <p:spPr>
          <a:xfrm>
            <a:off x="707015" y="3681214"/>
            <a:ext cx="5144760" cy="254298"/>
          </a:xfrm>
          <a:prstGeom prst="rect">
            <a:avLst/>
          </a:prstGeom>
          <a:noFill/>
        </p:spPr>
        <p:txBody>
          <a:bodyPr wrap="none" lIns="0" tIns="0" rIns="0" bIns="0" rtlCol="0" anchor="t"/>
          <a:lstStyle/>
          <a:p>
            <a:pPr marL="0" indent="0" algn="l">
              <a:lnSpc>
                <a:spcPct val="104000"/>
              </a:lnSpc>
              <a:buNone/>
            </a:pPr>
            <a:r>
              <a:rPr lang="en-US" sz="1600" dirty="0">
                <a:solidFill>
                  <a:srgbClr val="FFFFFF"/>
                </a:solidFill>
                <a:latin typeface="Kanit Light" pitchFamily="34" charset="0"/>
                <a:ea typeface="Kanit Light" pitchFamily="34" charset="-122"/>
                <a:cs typeface="Kanit Light" pitchFamily="34" charset="-120"/>
              </a:rPr>
              <a:t>Randomization &amp; Follow-up</a:t>
            </a:r>
            <a:endParaRPr lang="en-US" sz="1600" dirty="0"/>
          </a:p>
        </p:txBody>
      </p:sp>
      <p:sp>
        <p:nvSpPr>
          <p:cNvPr id="7" name="Text 5"/>
          <p:cNvSpPr/>
          <p:nvPr/>
        </p:nvSpPr>
        <p:spPr>
          <a:xfrm>
            <a:off x="706755" y="4095750"/>
            <a:ext cx="9218930" cy="1033780"/>
          </a:xfrm>
          <a:prstGeom prst="rect">
            <a:avLst/>
          </a:prstGeom>
          <a:noFill/>
        </p:spPr>
        <p:txBody>
          <a:bodyPr wrap="square" lIns="0" tIns="0" rIns="0" bIns="0" rtlCol="0" anchor="t">
            <a:normAutofit/>
          </a:bodyPr>
          <a:lstStyle/>
          <a:p>
            <a:pPr marL="0" indent="0" algn="l">
              <a:lnSpc>
                <a:spcPct val="132000"/>
              </a:lnSpc>
              <a:buNone/>
            </a:pPr>
            <a:r>
              <a:rPr lang="en-US" sz="125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Stratified by clinical center; assignment via telephone call to data center. Post-randomization: quarterly clinic visits; lipid levels measured at baseline, 6 and 12 weeks, quarterly in year 1, then semiannually.</a:t>
            </a:r>
            <a:endParaRPr lang="en-US" sz="12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75" y="666353"/>
            <a:ext cx="10868745" cy="516731"/>
          </a:xfrm>
          <a:prstGeom prst="rect">
            <a:avLst/>
          </a:prstGeom>
          <a:noFill/>
        </p:spPr>
        <p:txBody>
          <a:bodyPr wrap="none" lIns="0" tIns="0" rIns="0" bIns="0" rtlCol="0" anchor="t"/>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Patient Eligibility Criteria</a:t>
            </a:r>
            <a:endParaRPr lang="en-US" sz="3250" dirty="0"/>
          </a:p>
        </p:txBody>
      </p:sp>
      <p:sp>
        <p:nvSpPr>
          <p:cNvPr id="3" name="Text 1"/>
          <p:cNvSpPr/>
          <p:nvPr/>
        </p:nvSpPr>
        <p:spPr>
          <a:xfrm>
            <a:off x="661475" y="1596430"/>
            <a:ext cx="5232666" cy="258465"/>
          </a:xfrm>
          <a:prstGeom prst="rect">
            <a:avLst/>
          </a:prstGeom>
          <a:noFill/>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Demographics &amp; MI Requirements</a:t>
            </a:r>
            <a:endParaRPr lang="en-US" sz="1600" dirty="0"/>
          </a:p>
        </p:txBody>
      </p:sp>
      <p:sp>
        <p:nvSpPr>
          <p:cNvPr id="4" name="Text 2"/>
          <p:cNvSpPr/>
          <p:nvPr/>
        </p:nvSpPr>
        <p:spPr>
          <a:xfrm>
            <a:off x="661475" y="2020193"/>
            <a:ext cx="5232666" cy="1761232"/>
          </a:xfrm>
          <a:prstGeom prst="rect">
            <a:avLst/>
          </a:prstGeom>
          <a:noFill/>
        </p:spPr>
        <p:txBody>
          <a:bodyPr wrap="square" lIns="0" tIns="0" rIns="0" bIns="0" rtlCol="0" anchor="t">
            <a:normAutofit/>
          </a:bodyPr>
          <a:lstStyle/>
          <a:p>
            <a:pPr marL="264160" indent="-264160" algn="l">
              <a:lnSpc>
                <a:spcPct val="133000"/>
              </a:lnSpc>
              <a:buSzPct val="100000"/>
              <a:buChar char="•"/>
            </a:pPr>
            <a:r>
              <a:rPr lang="en-US" sz="13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Population:</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Men and postmenopausal women with documented acute MI</a:t>
            </a:r>
            <a:endParaRPr lang="en-US" sz="1300" dirty="0"/>
          </a:p>
          <a:p>
            <a:pPr marL="264160" indent="-264160" algn="l">
              <a:lnSpc>
                <a:spcPct val="133000"/>
              </a:lnSpc>
              <a:buSzPct val="100000"/>
              <a:buChar char="•"/>
            </a:pPr>
            <a:r>
              <a:rPr lang="en-US" sz="13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Age:</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21–75 years</a:t>
            </a:r>
            <a:endParaRPr lang="en-US" sz="1300" dirty="0"/>
          </a:p>
          <a:p>
            <a:pPr marL="264160" indent="-264160" algn="l">
              <a:lnSpc>
                <a:spcPct val="133000"/>
              </a:lnSpc>
              <a:buSzPct val="100000"/>
              <a:buChar char="•"/>
            </a:pPr>
            <a:r>
              <a:rPr lang="en-US" sz="13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MI timing:</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Acute MI 3–20 months before randomization</a:t>
            </a:r>
            <a:endParaRPr lang="en-US" sz="1300" dirty="0"/>
          </a:p>
          <a:p>
            <a:pPr marL="264160" indent="-264160" algn="l">
              <a:lnSpc>
                <a:spcPct val="133000"/>
              </a:lnSpc>
              <a:buSzPct val="100000"/>
              <a:buChar char="•"/>
            </a:pPr>
            <a:r>
              <a:rPr lang="en-US" sz="13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MI confirmation:</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Typical symptoms + elevated serum creatine kinase</a:t>
            </a:r>
            <a:endParaRPr lang="en-US" sz="1300" dirty="0"/>
          </a:p>
        </p:txBody>
      </p:sp>
      <p:sp>
        <p:nvSpPr>
          <p:cNvPr id="5" name="Text 3"/>
          <p:cNvSpPr/>
          <p:nvPr/>
        </p:nvSpPr>
        <p:spPr>
          <a:xfrm>
            <a:off x="661475" y="3946723"/>
            <a:ext cx="5232666" cy="258465"/>
          </a:xfrm>
          <a:prstGeom prst="rect">
            <a:avLst/>
          </a:prstGeom>
          <a:noFill/>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Cardiac Criteria</a:t>
            </a:r>
            <a:endParaRPr lang="en-US" sz="1600" dirty="0"/>
          </a:p>
        </p:txBody>
      </p:sp>
      <p:sp>
        <p:nvSpPr>
          <p:cNvPr id="6" name="Text 4"/>
          <p:cNvSpPr/>
          <p:nvPr/>
        </p:nvSpPr>
        <p:spPr>
          <a:xfrm>
            <a:off x="661475" y="4370487"/>
            <a:ext cx="5232666" cy="587077"/>
          </a:xfrm>
          <a:prstGeom prst="rect">
            <a:avLst/>
          </a:prstGeom>
          <a:noFill/>
        </p:spPr>
        <p:txBody>
          <a:bodyPr wrap="square" lIns="0" tIns="0" rIns="0" bIns="0" rtlCol="0" anchor="t">
            <a:normAutofit/>
          </a:bodyPr>
          <a:lstStyle/>
          <a:p>
            <a:pPr marL="264160" indent="-264160" algn="l">
              <a:lnSpc>
                <a:spcPct val="133000"/>
              </a:lnSpc>
              <a:buSzPct val="100000"/>
              <a:buChar char="•"/>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Left ventricular ejection fraction </a:t>
            </a:r>
            <a:r>
              <a:rPr lang="en-US" sz="13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≥25%</a:t>
            </a:r>
            <a:endParaRPr lang="en-US" sz="1300" dirty="0"/>
          </a:p>
          <a:p>
            <a:pPr marL="264160" indent="-264160" algn="l">
              <a:lnSpc>
                <a:spcPct val="133000"/>
              </a:lnSpc>
              <a:buSzPct val="100000"/>
              <a:buChar char="•"/>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No symptomatic congestive heart failure</a:t>
            </a:r>
            <a:endParaRPr lang="en-US" sz="1300" dirty="0"/>
          </a:p>
        </p:txBody>
      </p:sp>
      <p:sp>
        <p:nvSpPr>
          <p:cNvPr id="7" name="Shape 5"/>
          <p:cNvSpPr/>
          <p:nvPr/>
        </p:nvSpPr>
        <p:spPr>
          <a:xfrm>
            <a:off x="6184844" y="1431131"/>
            <a:ext cx="5470785" cy="4760416"/>
          </a:xfrm>
          <a:prstGeom prst="roundRect">
            <a:avLst>
              <a:gd name="adj" fmla="val 2501"/>
            </a:avLst>
          </a:prstGeom>
          <a:solidFill>
            <a:srgbClr val="437066"/>
          </a:solidFill>
        </p:spPr>
        <p:txBody>
          <a:bodyPr/>
          <a:lstStyle/>
          <a:p>
            <a:endParaRPr lang="en-US"/>
          </a:p>
        </p:txBody>
      </p:sp>
      <p:sp>
        <p:nvSpPr>
          <p:cNvPr id="8" name="Text 6"/>
          <p:cNvSpPr/>
          <p:nvPr/>
        </p:nvSpPr>
        <p:spPr>
          <a:xfrm>
            <a:off x="6350139" y="1596430"/>
            <a:ext cx="5140196" cy="258465"/>
          </a:xfrm>
          <a:prstGeom prst="rect">
            <a:avLst/>
          </a:prstGeom>
          <a:noFill/>
        </p:spPr>
        <p:txBody>
          <a:bodyPr wrap="none" lIns="0" tIns="0" rIns="0" bIns="0" rtlCol="0" anchor="t"/>
          <a:lstStyle/>
          <a:p>
            <a:pPr marL="0" indent="0" algn="l">
              <a:lnSpc>
                <a:spcPct val="104000"/>
              </a:lnSpc>
              <a:buNone/>
            </a:pPr>
            <a:r>
              <a:rPr lang="en-US" sz="1600" dirty="0">
                <a:solidFill>
                  <a:srgbClr val="FFFFFF"/>
                </a:solidFill>
                <a:latin typeface="Kanit Light" pitchFamily="34" charset="0"/>
                <a:ea typeface="Kanit Light" pitchFamily="34" charset="-122"/>
                <a:cs typeface="Kanit Light" pitchFamily="34" charset="-120"/>
              </a:rPr>
              <a:t>Lipid Inclusion Criteria</a:t>
            </a:r>
            <a:endParaRPr lang="en-US" sz="1600" dirty="0"/>
          </a:p>
        </p:txBody>
      </p:sp>
      <p:sp>
        <p:nvSpPr>
          <p:cNvPr id="9" name="Text 7"/>
          <p:cNvSpPr/>
          <p:nvPr/>
        </p:nvSpPr>
        <p:spPr>
          <a:xfrm>
            <a:off x="6350139" y="2020193"/>
            <a:ext cx="5140196" cy="1231999"/>
          </a:xfrm>
          <a:prstGeom prst="rect">
            <a:avLst/>
          </a:prstGeom>
          <a:noFill/>
        </p:spPr>
        <p:txBody>
          <a:bodyPr wrap="square" lIns="0" tIns="0" rIns="0" bIns="0" rtlCol="0" anchor="t">
            <a:normAutofit/>
          </a:bodyPr>
          <a:lstStyle/>
          <a:p>
            <a:pPr marL="264160" indent="-264160" algn="l">
              <a:lnSpc>
                <a:spcPct val="133000"/>
              </a:lnSpc>
              <a:buSzPct val="100000"/>
              <a:buChar char="•"/>
            </a:pPr>
            <a:r>
              <a:rPr lang="en-US" sz="13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Plasma total cholesterol: </a:t>
            </a:r>
            <a:r>
              <a:rPr lang="en-US" sz="1300" b="1" dirty="0">
                <a:solidFill>
                  <a:srgbClr val="FFFFFF"/>
                </a:solidFill>
                <a:latin typeface="Martel Sans Bold" panose="00000800000000000000" pitchFamily="34" charset="0"/>
                <a:ea typeface="Martel Sans Bold" panose="00000800000000000000" pitchFamily="34" charset="-122"/>
                <a:cs typeface="Martel Sans Bold" panose="00000800000000000000" pitchFamily="34" charset="-120"/>
              </a:rPr>
              <a:t>&lt;240 mg/dL</a:t>
            </a:r>
            <a:endParaRPr lang="en-US" sz="1300" dirty="0"/>
          </a:p>
          <a:p>
            <a:pPr marL="264160" indent="-264160" algn="l">
              <a:lnSpc>
                <a:spcPct val="133000"/>
              </a:lnSpc>
              <a:buSzPct val="100000"/>
              <a:buChar char="•"/>
            </a:pPr>
            <a:r>
              <a:rPr lang="en-US" sz="13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LDL cholesterol: </a:t>
            </a:r>
            <a:r>
              <a:rPr lang="en-US" sz="1300" b="1" dirty="0">
                <a:solidFill>
                  <a:srgbClr val="FFFFFF"/>
                </a:solidFill>
                <a:latin typeface="Martel Sans Bold" panose="00000800000000000000" pitchFamily="34" charset="0"/>
                <a:ea typeface="Martel Sans Bold" panose="00000800000000000000" pitchFamily="34" charset="-122"/>
                <a:cs typeface="Martel Sans Bold" panose="00000800000000000000" pitchFamily="34" charset="-120"/>
              </a:rPr>
              <a:t>115–174 mg/dL</a:t>
            </a:r>
            <a:endParaRPr lang="en-US" sz="1300" dirty="0"/>
          </a:p>
          <a:p>
            <a:pPr marL="264160" indent="-264160" algn="l">
              <a:lnSpc>
                <a:spcPct val="133000"/>
              </a:lnSpc>
              <a:buSzPct val="100000"/>
              <a:buChar char="•"/>
            </a:pPr>
            <a:r>
              <a:rPr lang="en-US" sz="13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Fasting triglycerides: &lt;350 mg/dL</a:t>
            </a:r>
            <a:endParaRPr lang="en-US" sz="1300" dirty="0"/>
          </a:p>
          <a:p>
            <a:pPr marL="264160" indent="-264160" algn="l">
              <a:lnSpc>
                <a:spcPct val="133000"/>
              </a:lnSpc>
              <a:buSzPct val="100000"/>
              <a:buChar char="•"/>
            </a:pPr>
            <a:r>
              <a:rPr lang="en-US" sz="13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Fasting glucose: ≤220 mg/dL</a:t>
            </a:r>
            <a:endParaRPr lang="en-US" sz="1300" dirty="0"/>
          </a:p>
        </p:txBody>
      </p:sp>
      <p:sp>
        <p:nvSpPr>
          <p:cNvPr id="10" name="Text 8"/>
          <p:cNvSpPr/>
          <p:nvPr/>
        </p:nvSpPr>
        <p:spPr>
          <a:xfrm>
            <a:off x="6350139" y="3417491"/>
            <a:ext cx="5140196" cy="258465"/>
          </a:xfrm>
          <a:prstGeom prst="rect">
            <a:avLst/>
          </a:prstGeom>
          <a:noFill/>
        </p:spPr>
        <p:txBody>
          <a:bodyPr wrap="none" lIns="0" tIns="0" rIns="0" bIns="0" rtlCol="0" anchor="t"/>
          <a:lstStyle/>
          <a:p>
            <a:pPr marL="0" indent="0" algn="l">
              <a:lnSpc>
                <a:spcPct val="104000"/>
              </a:lnSpc>
              <a:buNone/>
            </a:pPr>
            <a:r>
              <a:rPr lang="en-US" sz="1600" dirty="0">
                <a:solidFill>
                  <a:srgbClr val="FFFFFF"/>
                </a:solidFill>
                <a:latin typeface="Kanit Light" pitchFamily="34" charset="0"/>
                <a:ea typeface="Kanit Light" pitchFamily="34" charset="-122"/>
                <a:cs typeface="Kanit Light" pitchFamily="34" charset="-120"/>
              </a:rPr>
              <a:t>Lipid Measurement Protocol</a:t>
            </a:r>
            <a:endParaRPr lang="en-US" sz="1600" dirty="0"/>
          </a:p>
        </p:txBody>
      </p:sp>
      <p:sp>
        <p:nvSpPr>
          <p:cNvPr id="11" name="Text 9"/>
          <p:cNvSpPr/>
          <p:nvPr/>
        </p:nvSpPr>
        <p:spPr>
          <a:xfrm>
            <a:off x="6350139" y="3841254"/>
            <a:ext cx="5140196" cy="793849"/>
          </a:xfrm>
          <a:prstGeom prst="rect">
            <a:avLst/>
          </a:prstGeom>
          <a:noFill/>
        </p:spPr>
        <p:txBody>
          <a:bodyPr wrap="square" lIns="0" tIns="0" rIns="0" bIns="0" rtlCol="0" anchor="t">
            <a:normAutofit/>
          </a:bodyPr>
          <a:lstStyle/>
          <a:p>
            <a:pPr marL="0" indent="0" algn="l">
              <a:lnSpc>
                <a:spcPct val="133000"/>
              </a:lnSpc>
              <a:buNone/>
            </a:pPr>
            <a:r>
              <a:rPr lang="en-US" sz="13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Lipid values were averaged from </a:t>
            </a:r>
            <a:r>
              <a:rPr lang="en-US" sz="1300" b="1" dirty="0">
                <a:solidFill>
                  <a:srgbClr val="FFFFFF"/>
                </a:solidFill>
                <a:latin typeface="Martel Sans Bold" panose="00000800000000000000" pitchFamily="34" charset="0"/>
                <a:ea typeface="Martel Sans Bold" panose="00000800000000000000" pitchFamily="34" charset="-122"/>
                <a:cs typeface="Martel Sans Bold" panose="00000800000000000000" pitchFamily="34" charset="-120"/>
              </a:rPr>
              <a:t>2–3 clinic visits</a:t>
            </a:r>
            <a:r>
              <a:rPr lang="en-US" sz="13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 occurring ≥8 weeks post-MI hospitalization,— ensuring stable, representative baseline values.</a:t>
            </a:r>
            <a:endParaRPr lang="en-US" sz="1300" dirty="0"/>
          </a:p>
        </p:txBody>
      </p:sp>
      <p:sp>
        <p:nvSpPr>
          <p:cNvPr id="12" name="Text 10"/>
          <p:cNvSpPr/>
          <p:nvPr/>
        </p:nvSpPr>
        <p:spPr>
          <a:xfrm>
            <a:off x="6350139" y="4800402"/>
            <a:ext cx="5140196" cy="258465"/>
          </a:xfrm>
          <a:prstGeom prst="rect">
            <a:avLst/>
          </a:prstGeom>
          <a:noFill/>
        </p:spPr>
        <p:txBody>
          <a:bodyPr wrap="none" lIns="0" tIns="0" rIns="0" bIns="0" rtlCol="0" anchor="t"/>
          <a:lstStyle/>
          <a:p>
            <a:pPr marL="0" indent="0" algn="l">
              <a:lnSpc>
                <a:spcPct val="104000"/>
              </a:lnSpc>
              <a:buNone/>
            </a:pPr>
            <a:r>
              <a:rPr lang="en-US" sz="1600" dirty="0">
                <a:solidFill>
                  <a:srgbClr val="FFFFFF"/>
                </a:solidFill>
                <a:latin typeface="Kanit Light" pitchFamily="34" charset="0"/>
                <a:ea typeface="Kanit Light" pitchFamily="34" charset="-122"/>
                <a:cs typeface="Kanit Light" pitchFamily="34" charset="-120"/>
              </a:rPr>
              <a:t>Key Exclusions</a:t>
            </a:r>
            <a:endParaRPr lang="en-US" sz="1600" dirty="0"/>
          </a:p>
        </p:txBody>
      </p:sp>
      <p:sp>
        <p:nvSpPr>
          <p:cNvPr id="13" name="Text 11"/>
          <p:cNvSpPr/>
          <p:nvPr/>
        </p:nvSpPr>
        <p:spPr>
          <a:xfrm>
            <a:off x="6350139" y="5224165"/>
            <a:ext cx="5140196" cy="909538"/>
          </a:xfrm>
          <a:prstGeom prst="rect">
            <a:avLst/>
          </a:prstGeom>
          <a:noFill/>
        </p:spPr>
        <p:txBody>
          <a:bodyPr wrap="square" lIns="0" tIns="0" rIns="0" bIns="0" rtlCol="0" anchor="t">
            <a:normAutofit/>
          </a:bodyPr>
          <a:lstStyle/>
          <a:p>
            <a:pPr marL="264160" indent="-264160" algn="l">
              <a:lnSpc>
                <a:spcPct val="133000"/>
              </a:lnSpc>
              <a:buSzPct val="100000"/>
              <a:buChar char="•"/>
            </a:pPr>
            <a:r>
              <a:rPr lang="en-US" sz="13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Symptomatic CHF</a:t>
            </a:r>
            <a:endParaRPr lang="en-US" sz="1300" dirty="0"/>
          </a:p>
          <a:p>
            <a:pPr marL="264160" indent="-264160" algn="l">
              <a:lnSpc>
                <a:spcPct val="133000"/>
              </a:lnSpc>
              <a:buSzPct val="100000"/>
              <a:buChar char="•"/>
            </a:pPr>
            <a:r>
              <a:rPr lang="en-US" sz="13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LVEF &lt;25%</a:t>
            </a:r>
            <a:endParaRPr lang="en-US" sz="1300" dirty="0"/>
          </a:p>
          <a:p>
            <a:pPr marL="264160" indent="-264160" algn="l">
              <a:lnSpc>
                <a:spcPct val="133000"/>
              </a:lnSpc>
              <a:buSzPct val="100000"/>
              <a:buChar char="•"/>
            </a:pPr>
            <a:r>
              <a:rPr lang="en-US" sz="13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Triglycerides ≥350 mg/dL</a:t>
            </a:r>
            <a:endParaRPr lang="en-US" sz="1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75" y="797620"/>
            <a:ext cx="10868745" cy="516731"/>
          </a:xfrm>
          <a:prstGeom prst="rect">
            <a:avLst/>
          </a:prstGeom>
          <a:noFill/>
        </p:spPr>
        <p:txBody>
          <a:bodyPr wrap="none" lIns="0" tIns="0" rIns="0" bIns="0" rtlCol="0" anchor="t"/>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Baseline Patient Characteristics</a:t>
            </a:r>
            <a:endParaRPr lang="en-US" sz="3250" dirty="0"/>
          </a:p>
        </p:txBody>
      </p:sp>
      <p:sp>
        <p:nvSpPr>
          <p:cNvPr id="3" name="Text 1"/>
          <p:cNvSpPr/>
          <p:nvPr/>
        </p:nvSpPr>
        <p:spPr>
          <a:xfrm>
            <a:off x="661475" y="1645047"/>
            <a:ext cx="10868745" cy="529233"/>
          </a:xfrm>
          <a:prstGeom prst="rect">
            <a:avLst/>
          </a:prstGeom>
          <a:noFill/>
        </p:spPr>
        <p:txBody>
          <a:bodyPr wrap="square" lIns="0" tIns="0" rIns="0" bIns="0" rtlCol="0" anchor="t">
            <a:normAutofit/>
          </a:bodyPr>
          <a:lstStyle/>
          <a:p>
            <a:pPr marL="0" indent="0" algn="l">
              <a:lnSpc>
                <a:spcPct val="133000"/>
              </a:lnSpc>
              <a:buNone/>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A total of </a:t>
            </a:r>
            <a:r>
              <a:rPr lang="en-US" sz="130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4,159 patients</a:t>
            </a: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were enrolled — 2,078 placebo; 2,081 pravastatin. The characteristics of both groups before randomization were similar, confirming successful randomization.</a:t>
            </a:r>
            <a:endParaRPr lang="en-US" sz="1300" dirty="0"/>
          </a:p>
        </p:txBody>
      </p:sp>
      <p:sp>
        <p:nvSpPr>
          <p:cNvPr id="4" name="Text 2"/>
          <p:cNvSpPr/>
          <p:nvPr/>
        </p:nvSpPr>
        <p:spPr>
          <a:xfrm>
            <a:off x="661475" y="2525613"/>
            <a:ext cx="5232666" cy="258465"/>
          </a:xfrm>
          <a:prstGeom prst="rect">
            <a:avLst/>
          </a:prstGeom>
          <a:noFill/>
        </p:spPr>
        <p:txBody>
          <a:bodyPr wrap="none" lIns="0" tIns="0" rIns="0" bIns="0" rtlCol="0" anchor="t"/>
          <a:lstStyle/>
          <a:p>
            <a:pPr marL="0" indent="0" algn="l">
              <a:lnSpc>
                <a:spcPct val="104000"/>
              </a:lnSpc>
              <a:buNone/>
            </a:pPr>
            <a:endParaRPr lang="en-US" sz="1600" dirty="0"/>
          </a:p>
        </p:txBody>
      </p:sp>
      <p:sp>
        <p:nvSpPr>
          <p:cNvPr id="6" name="Text 4"/>
          <p:cNvSpPr/>
          <p:nvPr/>
        </p:nvSpPr>
        <p:spPr>
          <a:xfrm>
            <a:off x="661475" y="4346674"/>
            <a:ext cx="5232666" cy="258465"/>
          </a:xfrm>
          <a:prstGeom prst="rect">
            <a:avLst/>
          </a:prstGeom>
          <a:noFill/>
        </p:spPr>
        <p:txBody>
          <a:bodyPr wrap="none" lIns="0" tIns="0" rIns="0" bIns="0" rtlCol="0" anchor="t"/>
          <a:lstStyle/>
          <a:p>
            <a:pPr marL="0" indent="0" algn="l">
              <a:lnSpc>
                <a:spcPct val="104000"/>
              </a:lnSpc>
              <a:buNone/>
            </a:pPr>
            <a:endParaRPr lang="en-US" sz="1600" dirty="0"/>
          </a:p>
        </p:txBody>
      </p:sp>
      <p:sp>
        <p:nvSpPr>
          <p:cNvPr id="10" name="Text 8"/>
          <p:cNvSpPr/>
          <p:nvPr/>
        </p:nvSpPr>
        <p:spPr>
          <a:xfrm>
            <a:off x="6303904" y="4669135"/>
            <a:ext cx="5232666" cy="258465"/>
          </a:xfrm>
          <a:prstGeom prst="rect">
            <a:avLst/>
          </a:prstGeom>
          <a:noFill/>
        </p:spPr>
        <p:txBody>
          <a:bodyPr wrap="none" lIns="0" tIns="0" rIns="0" bIns="0" rtlCol="0" anchor="t"/>
          <a:lstStyle/>
          <a:p>
            <a:pPr marL="0" indent="0" algn="l">
              <a:lnSpc>
                <a:spcPct val="104000"/>
              </a:lnSpc>
              <a:buNone/>
            </a:pP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75" y="488553"/>
            <a:ext cx="10868745" cy="516731"/>
          </a:xfrm>
          <a:prstGeom prst="rect">
            <a:avLst/>
          </a:prstGeom>
          <a:noFill/>
        </p:spPr>
        <p:txBody>
          <a:bodyPr wrap="none" lIns="0" tIns="0" rIns="0" bIns="0" rtlCol="0" anchor="t"/>
          <a:lstStyle/>
          <a:p>
            <a:pPr marL="0" indent="0" algn="l">
              <a:lnSpc>
                <a:spcPct val="104000"/>
              </a:lnSpc>
              <a:buNone/>
            </a:pPr>
            <a:r>
              <a:rPr lang="en-US" sz="3250" dirty="0">
                <a:solidFill>
                  <a:srgbClr val="272D45"/>
                </a:solidFill>
                <a:latin typeface="Kanit Light" pitchFamily="34" charset="0"/>
                <a:ea typeface="Kanit Light" pitchFamily="34" charset="-122"/>
                <a:cs typeface="Kanit Light" pitchFamily="34" charset="-120"/>
              </a:rPr>
              <a:t>Primary &amp; Secondary Endpoints Defined</a:t>
            </a:r>
            <a:endParaRPr lang="en-US" sz="3250" dirty="0"/>
          </a:p>
        </p:txBody>
      </p:sp>
      <p:sp>
        <p:nvSpPr>
          <p:cNvPr id="3" name="Shape 1"/>
          <p:cNvSpPr/>
          <p:nvPr/>
        </p:nvSpPr>
        <p:spPr>
          <a:xfrm>
            <a:off x="542415" y="1253331"/>
            <a:ext cx="5470785" cy="5116016"/>
          </a:xfrm>
          <a:prstGeom prst="roundRect">
            <a:avLst>
              <a:gd name="adj" fmla="val 2328"/>
            </a:avLst>
          </a:prstGeom>
          <a:solidFill>
            <a:srgbClr val="437066"/>
          </a:solidFill>
        </p:spPr>
      </p:sp>
      <p:sp>
        <p:nvSpPr>
          <p:cNvPr id="4" name="Text 2"/>
          <p:cNvSpPr/>
          <p:nvPr/>
        </p:nvSpPr>
        <p:spPr>
          <a:xfrm>
            <a:off x="707710" y="1418630"/>
            <a:ext cx="5140196" cy="258465"/>
          </a:xfrm>
          <a:prstGeom prst="rect">
            <a:avLst/>
          </a:prstGeom>
          <a:noFill/>
        </p:spPr>
        <p:txBody>
          <a:bodyPr wrap="none" lIns="0" tIns="0" rIns="0" bIns="0" rtlCol="0" anchor="t"/>
          <a:lstStyle/>
          <a:p>
            <a:pPr marL="0" indent="0" algn="l">
              <a:lnSpc>
                <a:spcPct val="104000"/>
              </a:lnSpc>
              <a:buNone/>
            </a:pPr>
            <a:r>
              <a:rPr lang="en-US" sz="1600" dirty="0">
                <a:solidFill>
                  <a:srgbClr val="FFFFFF"/>
                </a:solidFill>
                <a:latin typeface="Kanit Light" pitchFamily="34" charset="0"/>
                <a:ea typeface="Kanit Light" pitchFamily="34" charset="-122"/>
                <a:cs typeface="Kanit Light" pitchFamily="34" charset="-120"/>
              </a:rPr>
              <a:t>Primary Endpoint</a:t>
            </a:r>
            <a:endParaRPr lang="en-US" sz="1600" dirty="0"/>
          </a:p>
        </p:txBody>
      </p:sp>
      <p:sp>
        <p:nvSpPr>
          <p:cNvPr id="5" name="Text 3"/>
          <p:cNvSpPr/>
          <p:nvPr/>
        </p:nvSpPr>
        <p:spPr>
          <a:xfrm>
            <a:off x="707710" y="1842393"/>
            <a:ext cx="5140196" cy="1736527"/>
          </a:xfrm>
          <a:prstGeom prst="rect">
            <a:avLst/>
          </a:prstGeom>
          <a:noFill/>
        </p:spPr>
        <p:txBody>
          <a:bodyPr wrap="square" lIns="0" tIns="0" rIns="0" bIns="0" rtlCol="0" anchor="t">
            <a:normAutofit/>
          </a:bodyPr>
          <a:lstStyle/>
          <a:p>
            <a:pPr marL="0" indent="0" algn="l">
              <a:lnSpc>
                <a:spcPct val="133000"/>
              </a:lnSpc>
              <a:spcAft>
                <a:spcPts val="1150"/>
              </a:spcAft>
              <a:buNone/>
            </a:pPr>
            <a:r>
              <a:rPr lang="en-US" sz="1300" b="1" dirty="0">
                <a:solidFill>
                  <a:srgbClr val="FFFFFF"/>
                </a:solidFill>
                <a:latin typeface="Martel Sans Bold" panose="00000800000000000000" pitchFamily="34" charset="0"/>
                <a:ea typeface="Martel Sans Bold" panose="00000800000000000000" pitchFamily="34" charset="-122"/>
                <a:cs typeface="Martel Sans Bold" panose="00000800000000000000" pitchFamily="34" charset="-120"/>
              </a:rPr>
              <a:t>Fatal coronary heart disease (CHD) OR confirmed nonfatal myocardial infarction.</a:t>
            </a:r>
            <a:endParaRPr lang="en-US" sz="1300" dirty="0"/>
          </a:p>
          <a:p>
            <a:pPr marL="0" indent="0" algn="l">
              <a:lnSpc>
                <a:spcPct val="133000"/>
              </a:lnSpc>
              <a:buNone/>
            </a:pPr>
            <a:r>
              <a:rPr lang="en-US" sz="13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Components of fatal CHD: Fatal MI (definite or probable), sudden death, death during coronary intervention, other coronary death. Nonfatal MI required core laboratory confirmation via serum creatine kinase.</a:t>
            </a:r>
            <a:endParaRPr lang="en-US" sz="1300" dirty="0"/>
          </a:p>
        </p:txBody>
      </p:sp>
      <p:sp>
        <p:nvSpPr>
          <p:cNvPr id="6" name="Text 4"/>
          <p:cNvSpPr/>
          <p:nvPr/>
        </p:nvSpPr>
        <p:spPr>
          <a:xfrm>
            <a:off x="707710" y="3744218"/>
            <a:ext cx="5140196" cy="258465"/>
          </a:xfrm>
          <a:prstGeom prst="rect">
            <a:avLst/>
          </a:prstGeom>
          <a:noFill/>
        </p:spPr>
        <p:txBody>
          <a:bodyPr wrap="none" lIns="0" tIns="0" rIns="0" bIns="0" rtlCol="0" anchor="t"/>
          <a:lstStyle/>
          <a:p>
            <a:pPr marL="0" indent="0" algn="l">
              <a:lnSpc>
                <a:spcPct val="104000"/>
              </a:lnSpc>
              <a:buNone/>
            </a:pPr>
            <a:r>
              <a:rPr lang="en-US" sz="1600" dirty="0">
                <a:solidFill>
                  <a:srgbClr val="FFFFFF"/>
                </a:solidFill>
                <a:latin typeface="Kanit Light" pitchFamily="34" charset="0"/>
                <a:ea typeface="Kanit Light" pitchFamily="34" charset="-122"/>
                <a:cs typeface="Kanit Light" pitchFamily="34" charset="-120"/>
              </a:rPr>
              <a:t>Subgroup Composite</a:t>
            </a:r>
            <a:endParaRPr lang="en-US" sz="1600" dirty="0"/>
          </a:p>
        </p:txBody>
      </p:sp>
      <p:sp>
        <p:nvSpPr>
          <p:cNvPr id="7" name="Text 5"/>
          <p:cNvSpPr/>
          <p:nvPr/>
        </p:nvSpPr>
        <p:spPr>
          <a:xfrm>
            <a:off x="707710" y="4167981"/>
            <a:ext cx="5140196" cy="793849"/>
          </a:xfrm>
          <a:prstGeom prst="rect">
            <a:avLst/>
          </a:prstGeom>
          <a:noFill/>
        </p:spPr>
        <p:txBody>
          <a:bodyPr wrap="square" lIns="0" tIns="0" rIns="0" bIns="0" rtlCol="0" anchor="t">
            <a:normAutofit/>
          </a:bodyPr>
          <a:lstStyle/>
          <a:p>
            <a:pPr marL="0" indent="0" algn="l">
              <a:lnSpc>
                <a:spcPct val="133000"/>
              </a:lnSpc>
              <a:buNone/>
            </a:pPr>
            <a:r>
              <a:rPr lang="en-US" sz="1300" dirty="0">
                <a:solidFill>
                  <a:srgbClr val="FFFFFF"/>
                </a:solidFill>
                <a:latin typeface="Martel Sans" panose="00000500000000000000" pitchFamily="34" charset="0"/>
                <a:ea typeface="Martel Sans" panose="00000500000000000000" pitchFamily="34" charset="-122"/>
                <a:cs typeface="Martel Sans" panose="00000500000000000000" pitchFamily="34" charset="-120"/>
              </a:rPr>
              <a:t>"Major coronary events" = fatal CHD + nonfatal MI + CABG + PTCA. </a:t>
            </a:r>
            <a:endParaRPr lang="en-US" sz="1300" dirty="0"/>
          </a:p>
        </p:txBody>
      </p:sp>
      <p:sp>
        <p:nvSpPr>
          <p:cNvPr id="8" name="Text 6"/>
          <p:cNvSpPr/>
          <p:nvPr/>
        </p:nvSpPr>
        <p:spPr>
          <a:xfrm>
            <a:off x="6303904" y="1418630"/>
            <a:ext cx="5232666" cy="258465"/>
          </a:xfrm>
          <a:prstGeom prst="rect">
            <a:avLst/>
          </a:prstGeom>
          <a:noFill/>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Secondary Endpoints</a:t>
            </a:r>
            <a:endParaRPr lang="en-US" sz="1600" dirty="0"/>
          </a:p>
        </p:txBody>
      </p:sp>
      <p:sp>
        <p:nvSpPr>
          <p:cNvPr id="9" name="Text 7"/>
          <p:cNvSpPr/>
          <p:nvPr/>
        </p:nvSpPr>
        <p:spPr>
          <a:xfrm>
            <a:off x="6303904" y="1842393"/>
            <a:ext cx="5232666" cy="1876921"/>
          </a:xfrm>
          <a:prstGeom prst="rect">
            <a:avLst/>
          </a:prstGeom>
          <a:noFill/>
        </p:spPr>
        <p:txBody>
          <a:bodyPr wrap="square" lIns="0" tIns="0" rIns="0" bIns="0" rtlCol="0" anchor="t">
            <a:normAutofit/>
          </a:bodyPr>
          <a:lstStyle/>
          <a:p>
            <a:pPr marL="264160" indent="-264160" algn="l">
              <a:lnSpc>
                <a:spcPct val="133000"/>
              </a:lnSpc>
              <a:buSzPct val="100000"/>
              <a:buChar char="•"/>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Coronary artery bypass grafting (CABG)</a:t>
            </a:r>
            <a:endParaRPr lang="en-US" sz="1300" dirty="0"/>
          </a:p>
          <a:p>
            <a:pPr marL="264160" indent="-264160" algn="l">
              <a:lnSpc>
                <a:spcPct val="133000"/>
              </a:lnSpc>
              <a:buSzPct val="100000"/>
              <a:buChar char="•"/>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Percutaneous transluminal coronary angioplasty (PTCA)</a:t>
            </a:r>
            <a:endParaRPr lang="en-US" sz="1300" dirty="0"/>
          </a:p>
          <a:p>
            <a:pPr marL="264160" indent="-264160" algn="l">
              <a:lnSpc>
                <a:spcPct val="133000"/>
              </a:lnSpc>
              <a:buSzPct val="100000"/>
              <a:buChar char="•"/>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Stroke</a:t>
            </a:r>
            <a:endParaRPr lang="en-US" sz="1300" dirty="0"/>
          </a:p>
          <a:p>
            <a:pPr marL="264160" indent="-264160" algn="l">
              <a:lnSpc>
                <a:spcPct val="133000"/>
              </a:lnSpc>
              <a:buSzPct val="100000"/>
              <a:buChar char="•"/>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Unstable angina</a:t>
            </a:r>
            <a:endParaRPr lang="en-US" sz="1300" dirty="0"/>
          </a:p>
          <a:p>
            <a:pPr marL="264160" indent="-264160" algn="l">
              <a:lnSpc>
                <a:spcPct val="133000"/>
              </a:lnSpc>
              <a:buSzPct val="100000"/>
              <a:buChar char="•"/>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All-cause mortality</a:t>
            </a:r>
            <a:endParaRPr lang="en-US" sz="1300" dirty="0"/>
          </a:p>
          <a:p>
            <a:pPr marL="264160" indent="-264160" algn="l">
              <a:lnSpc>
                <a:spcPct val="133000"/>
              </a:lnSpc>
              <a:buSzPct val="100000"/>
              <a:buChar char="•"/>
            </a:pPr>
            <a:r>
              <a:rPr lang="en-US" sz="130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Cancer incidence</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75" y="501253"/>
            <a:ext cx="10868745" cy="508695"/>
          </a:xfrm>
          <a:prstGeom prst="rect">
            <a:avLst/>
          </a:prstGeom>
          <a:noFill/>
        </p:spPr>
        <p:txBody>
          <a:bodyPr wrap="none" lIns="0" tIns="0" rIns="0" bIns="0" rtlCol="0" anchor="t"/>
          <a:lstStyle/>
          <a:p>
            <a:pPr marL="0" indent="0" algn="l">
              <a:lnSpc>
                <a:spcPct val="104000"/>
              </a:lnSpc>
              <a:buNone/>
            </a:pPr>
            <a:r>
              <a:rPr lang="en-US" sz="3200" dirty="0">
                <a:solidFill>
                  <a:srgbClr val="272D45"/>
                </a:solidFill>
                <a:latin typeface="Kanit Light" pitchFamily="34" charset="0"/>
                <a:ea typeface="Kanit Light" pitchFamily="34" charset="-122"/>
                <a:cs typeface="Kanit Light" pitchFamily="34" charset="-120"/>
              </a:rPr>
              <a:t>Lipid Changes During Treatment</a:t>
            </a:r>
            <a:endParaRPr lang="en-US" sz="3200" dirty="0"/>
          </a:p>
        </p:txBody>
      </p:sp>
      <p:sp>
        <p:nvSpPr>
          <p:cNvPr id="3" name="Text 1"/>
          <p:cNvSpPr/>
          <p:nvPr/>
        </p:nvSpPr>
        <p:spPr>
          <a:xfrm>
            <a:off x="661475" y="1330424"/>
            <a:ext cx="10868745" cy="516930"/>
          </a:xfrm>
          <a:prstGeom prst="rect">
            <a:avLst/>
          </a:prstGeom>
          <a:noFill/>
        </p:spPr>
        <p:txBody>
          <a:bodyPr wrap="square" lIns="0" tIns="0" rIns="0" bIns="0" rtlCol="0" anchor="t">
            <a:normAutofit/>
          </a:bodyPr>
          <a:lstStyle/>
          <a:p>
            <a:pPr marL="0" indent="0" algn="l">
              <a:lnSpc>
                <a:spcPct val="132000"/>
              </a:lnSpc>
              <a:buNone/>
            </a:pPr>
            <a:r>
              <a:rPr lang="en-US" sz="12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Pravastatin produced robust, sustained lipid lowering maintained throughout the 5-year follow-up — no evidence of tachyphylaxis or waning effect over time.</a:t>
            </a:r>
            <a:endParaRPr lang="en-US" sz="1250" dirty="0"/>
          </a:p>
        </p:txBody>
      </p:sp>
      <p:pic>
        <p:nvPicPr>
          <p:cNvPr id="4" name="Image 0" descr="preencoded.png"/>
          <p:cNvPicPr>
            <a:picLocks noChangeAspect="1"/>
          </p:cNvPicPr>
          <p:nvPr/>
        </p:nvPicPr>
        <p:blipFill>
          <a:blip r:embed="rId3"/>
          <a:stretch>
            <a:fillRect/>
          </a:stretch>
        </p:blipFill>
        <p:spPr>
          <a:xfrm>
            <a:off x="661475" y="2207915"/>
            <a:ext cx="5235841" cy="3768824"/>
          </a:xfrm>
          <a:prstGeom prst="rect">
            <a:avLst/>
          </a:prstGeom>
        </p:spPr>
      </p:pic>
      <p:sp>
        <p:nvSpPr>
          <p:cNvPr id="5" name="Text 2"/>
          <p:cNvSpPr/>
          <p:nvPr/>
        </p:nvSpPr>
        <p:spPr>
          <a:xfrm>
            <a:off x="6300729" y="1933476"/>
            <a:ext cx="5235841" cy="508695"/>
          </a:xfrm>
          <a:prstGeom prst="rect">
            <a:avLst/>
          </a:prstGeom>
          <a:noFill/>
        </p:spPr>
        <p:txBody>
          <a:bodyPr wrap="none" lIns="0" tIns="0" rIns="0" bIns="0" rtlCol="0" anchor="t"/>
          <a:lstStyle/>
          <a:p>
            <a:pPr marL="0" indent="0" algn="l">
              <a:lnSpc>
                <a:spcPct val="104000"/>
              </a:lnSpc>
              <a:buNone/>
            </a:pPr>
            <a:r>
              <a:rPr lang="en-US" sz="1600" dirty="0">
                <a:solidFill>
                  <a:srgbClr val="272D45"/>
                </a:solidFill>
                <a:latin typeface="Kanit Light" pitchFamily="34" charset="0"/>
                <a:ea typeface="Kanit Light" pitchFamily="34" charset="-122"/>
                <a:cs typeface="Kanit Light" pitchFamily="34" charset="-120"/>
              </a:rPr>
              <a:t>Key Lipid Changes vs. Placebo</a:t>
            </a:r>
            <a:endParaRPr lang="en-US" sz="1600" dirty="0"/>
          </a:p>
        </p:txBody>
      </p:sp>
      <p:sp>
        <p:nvSpPr>
          <p:cNvPr id="6" name="Text 3"/>
          <p:cNvSpPr/>
          <p:nvPr/>
        </p:nvSpPr>
        <p:spPr>
          <a:xfrm>
            <a:off x="6300729" y="2602408"/>
            <a:ext cx="5235841" cy="1710973"/>
          </a:xfrm>
          <a:prstGeom prst="rect">
            <a:avLst/>
          </a:prstGeom>
          <a:noFill/>
        </p:spPr>
        <p:txBody>
          <a:bodyPr wrap="square" lIns="0" tIns="0" rIns="0" bIns="0" rtlCol="0" anchor="t">
            <a:normAutofit/>
          </a:bodyPr>
          <a:lstStyle/>
          <a:p>
            <a:pPr marL="254000" indent="-254000" algn="l">
              <a:lnSpc>
                <a:spcPct val="132000"/>
              </a:lnSpc>
              <a:buSzPct val="100000"/>
              <a:buChar char="•"/>
            </a:pPr>
            <a:r>
              <a:rPr lang="en-US" sz="125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LDL cholesterol:</a:t>
            </a:r>
            <a:r>
              <a:rPr lang="en-US" sz="12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↓32% (139 → 97–98 mg/dL); </a:t>
            </a:r>
            <a:r>
              <a:rPr lang="en-US" sz="125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28% lower</a:t>
            </a:r>
            <a:r>
              <a:rPr lang="en-US" sz="12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than placebo during follow-up</a:t>
            </a:r>
            <a:endParaRPr lang="en-US" sz="1250" dirty="0"/>
          </a:p>
          <a:p>
            <a:pPr marL="254000" indent="-254000" algn="l">
              <a:lnSpc>
                <a:spcPct val="132000"/>
              </a:lnSpc>
              <a:buSzPct val="100000"/>
              <a:buChar char="•"/>
            </a:pPr>
            <a:r>
              <a:rPr lang="en-US" sz="125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Total cholesterol:</a:t>
            </a:r>
            <a:r>
              <a:rPr lang="en-US" sz="12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↓20% vs. placebo (P&lt;0.001)</a:t>
            </a:r>
            <a:endParaRPr lang="en-US" sz="1250" dirty="0"/>
          </a:p>
          <a:p>
            <a:pPr marL="254000" indent="-254000" algn="l">
              <a:lnSpc>
                <a:spcPct val="132000"/>
              </a:lnSpc>
              <a:buSzPct val="100000"/>
              <a:buChar char="•"/>
            </a:pPr>
            <a:r>
              <a:rPr lang="en-US" sz="125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HDL cholesterol:</a:t>
            </a:r>
            <a:r>
              <a:rPr lang="en-US" sz="12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↑5% vs. placebo (P&lt;0.001)</a:t>
            </a:r>
            <a:endParaRPr lang="en-US" sz="1250" dirty="0"/>
          </a:p>
          <a:p>
            <a:pPr marL="254000" indent="-254000" algn="l">
              <a:lnSpc>
                <a:spcPct val="132000"/>
              </a:lnSpc>
              <a:buSzPct val="100000"/>
              <a:buChar char="•"/>
            </a:pPr>
            <a:r>
              <a:rPr lang="en-US" sz="1250" b="1" dirty="0">
                <a:solidFill>
                  <a:srgbClr val="2C3249"/>
                </a:solidFill>
                <a:latin typeface="Martel Sans Bold" panose="00000800000000000000" pitchFamily="34" charset="0"/>
                <a:ea typeface="Martel Sans Bold" panose="00000800000000000000" pitchFamily="34" charset="-122"/>
                <a:cs typeface="Martel Sans Bold" panose="00000800000000000000" pitchFamily="34" charset="-120"/>
              </a:rPr>
              <a:t>Triglycerides:</a:t>
            </a:r>
            <a:r>
              <a:rPr lang="en-US" sz="1250" dirty="0">
                <a:solidFill>
                  <a:srgbClr val="2C3249"/>
                </a:solidFill>
                <a:latin typeface="Martel Sans" panose="00000500000000000000" pitchFamily="34" charset="0"/>
                <a:ea typeface="Martel Sans" panose="00000500000000000000" pitchFamily="34" charset="-122"/>
                <a:cs typeface="Martel Sans" panose="00000500000000000000" pitchFamily="34" charset="-120"/>
              </a:rPr>
              <a:t> ↓14% vs. placebo (P&lt;0.001)</a:t>
            </a:r>
            <a:endParaRPr lang="en-US" sz="12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437066"/>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515</TotalTime>
  <Words>3038</Words>
  <Application>Microsoft Office PowerPoint</Application>
  <PresentationFormat>Widescreen</PresentationFormat>
  <Paragraphs>323</Paragraphs>
  <Slides>30</Slides>
  <Notes>29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Kanit Light</vt:lpstr>
      <vt:lpstr>Arial</vt:lpstr>
      <vt:lpstr>Martel Sans</vt:lpstr>
      <vt:lpstr>Martel Sans Bold</vt:lpstr>
      <vt:lpstr>Blackadder ITC</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RESHMA TANIA</dc:creator>
  <cp:lastModifiedBy>poojavenu97@gmail.com</cp:lastModifiedBy>
  <cp:revision>9</cp:revision>
  <dcterms:created xsi:type="dcterms:W3CDTF">2026-09-03T14:49:00Z</dcterms:created>
  <dcterms:modified xsi:type="dcterms:W3CDTF">2026-09-04T00:59:03Z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98D97923EE0741B093C7659978A4B8A2_13</vt:lpwstr>
  </property>
  <property fmtid="{D5CDD505-2E9C-101B-9397-08002B2CF9AE}" pid="3" name="KSOProductBuildVer">
    <vt:lpwstr>1033-12.1.0.27458</vt:lpwstr>
  </property>
</Properties>
</file>