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53"/>
  </p:notesMasterIdLst>
  <p:sldIdLst>
    <p:sldId id="256" r:id="rId5"/>
    <p:sldId id="257" r:id="rId6"/>
    <p:sldId id="353" r:id="rId7"/>
    <p:sldId id="352" r:id="rId8"/>
    <p:sldId id="348" r:id="rId9"/>
    <p:sldId id="351" r:id="rId10"/>
    <p:sldId id="355" r:id="rId11"/>
    <p:sldId id="356" r:id="rId12"/>
    <p:sldId id="258" r:id="rId13"/>
    <p:sldId id="266" r:id="rId14"/>
    <p:sldId id="267" r:id="rId15"/>
    <p:sldId id="268" r:id="rId16"/>
    <p:sldId id="359" r:id="rId17"/>
    <p:sldId id="363" r:id="rId18"/>
    <p:sldId id="361" r:id="rId19"/>
    <p:sldId id="362" r:id="rId20"/>
    <p:sldId id="259" r:id="rId21"/>
    <p:sldId id="269" r:id="rId22"/>
    <p:sldId id="329" r:id="rId23"/>
    <p:sldId id="270" r:id="rId24"/>
    <p:sldId id="331" r:id="rId25"/>
    <p:sldId id="332" r:id="rId26"/>
    <p:sldId id="330" r:id="rId27"/>
    <p:sldId id="260" r:id="rId28"/>
    <p:sldId id="271" r:id="rId29"/>
    <p:sldId id="272" r:id="rId30"/>
    <p:sldId id="273" r:id="rId31"/>
    <p:sldId id="334" r:id="rId32"/>
    <p:sldId id="364" r:id="rId33"/>
    <p:sldId id="335" r:id="rId34"/>
    <p:sldId id="262" r:id="rId35"/>
    <p:sldId id="276" r:id="rId36"/>
    <p:sldId id="275" r:id="rId37"/>
    <p:sldId id="263" r:id="rId38"/>
    <p:sldId id="277" r:id="rId39"/>
    <p:sldId id="278" r:id="rId40"/>
    <p:sldId id="279" r:id="rId41"/>
    <p:sldId id="349" r:id="rId42"/>
    <p:sldId id="280" r:id="rId43"/>
    <p:sldId id="281" r:id="rId44"/>
    <p:sldId id="282" r:id="rId45"/>
    <p:sldId id="377" r:id="rId46"/>
    <p:sldId id="378" r:id="rId47"/>
    <p:sldId id="379" r:id="rId48"/>
    <p:sldId id="380" r:id="rId49"/>
    <p:sldId id="381" r:id="rId50"/>
    <p:sldId id="382" r:id="rId51"/>
    <p:sldId id="383" r:id="rId5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Palatino Linotype" panose="02040502050505030304" pitchFamily="18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Palatino Linotype" panose="02040502050505030304" pitchFamily="18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Palatino Linotype" panose="02040502050505030304" pitchFamily="18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Palatino Linotype" panose="02040502050505030304" pitchFamily="18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Palatino Linotype" panose="0204050205050503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Palatino Linotype" panose="0204050205050503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Palatino Linotype" panose="0204050205050503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Palatino Linotype" panose="0204050205050503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Palatino Linotype" panose="0204050205050503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80915" autoAdjust="0"/>
  </p:normalViewPr>
  <p:slideViewPr>
    <p:cSldViewPr>
      <p:cViewPr varScale="1">
        <p:scale>
          <a:sx n="84" d="100"/>
          <a:sy n="84" d="100"/>
        </p:scale>
        <p:origin x="242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48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ableStyles" Target="tableStyle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400DA0E-4B2D-4FC7-9067-680A84D665E8}" type="datetimeFigureOut">
              <a:rPr lang="en-ZA"/>
              <a:t>2026/08/04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ZA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ZA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CE56DC0-78BE-4DB8-AAA2-9D23A24C6707}" type="slidenum">
              <a:rPr lang="en-ZA"/>
              <a:t>‹#›</a:t>
            </a:fld>
            <a:endParaRPr lang="en-Z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en-ZA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6B7E869-C4E9-4201-BBC1-AEEF05448489}" type="slidenum">
              <a:rPr lang="en-ZA" smtClean="0"/>
              <a:t>1</a:t>
            </a:fld>
            <a:endParaRPr lang="en-Z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r>
              <a:rPr lang="en-US" dirty="0"/>
              <a:t>the caudal regions of the paired cardiac </a:t>
            </a:r>
            <a:r>
              <a:rPr lang="en-US" dirty="0" err="1"/>
              <a:t>primordia</a:t>
            </a:r>
            <a:r>
              <a:rPr lang="en-US" dirty="0"/>
              <a:t> merge except at their</a:t>
            </a:r>
          </a:p>
          <a:p>
            <a:pPr eaLnBrk="1" hangingPunct="1">
              <a:spcBef>
                <a:spcPct val="0"/>
              </a:spcBef>
            </a:pPr>
            <a:r>
              <a:rPr lang="en-US" dirty="0" err="1"/>
              <a:t>caudalmost</a:t>
            </a:r>
            <a:r>
              <a:rPr lang="en-US" dirty="0"/>
              <a:t> ends. Simultaneously, the crescent part of the horseshoe-shaped</a:t>
            </a:r>
          </a:p>
          <a:p>
            <a:pPr eaLnBrk="1" hangingPunct="1">
              <a:spcBef>
                <a:spcPct val="0"/>
              </a:spcBef>
            </a:pPr>
            <a:r>
              <a:rPr lang="en-US" dirty="0"/>
              <a:t>area expands to form the future outflow tract and ventricular regions. Thus, the</a:t>
            </a:r>
          </a:p>
          <a:p>
            <a:pPr eaLnBrk="1" hangingPunct="1">
              <a:spcBef>
                <a:spcPct val="0"/>
              </a:spcBef>
            </a:pPr>
            <a:r>
              <a:rPr lang="en-US" dirty="0"/>
              <a:t>heart becomes a continuous expanded tube consisting of an inner endothelial</a:t>
            </a:r>
          </a:p>
          <a:p>
            <a:pPr eaLnBrk="1" hangingPunct="1">
              <a:spcBef>
                <a:spcPct val="0"/>
              </a:spcBef>
            </a:pPr>
            <a:r>
              <a:rPr lang="en-US" dirty="0"/>
              <a:t>lining and an outer myocardial layer. It receives venous drainage at its caudal</a:t>
            </a:r>
          </a:p>
          <a:p>
            <a:pPr eaLnBrk="1" hangingPunct="1">
              <a:spcBef>
                <a:spcPct val="0"/>
              </a:spcBef>
            </a:pPr>
            <a:r>
              <a:rPr lang="en-US" dirty="0"/>
              <a:t>pole and begins to pump blood out of the first aortic arch into the dorsal aorta</a:t>
            </a:r>
          </a:p>
          <a:p>
            <a:pPr eaLnBrk="1" hangingPunct="1">
              <a:spcBef>
                <a:spcPct val="0"/>
              </a:spcBef>
            </a:pPr>
            <a:r>
              <a:rPr lang="en-ZA" dirty="0"/>
              <a:t>at its cranial pole</a:t>
            </a:r>
          </a:p>
        </p:txBody>
      </p:sp>
      <p:sp>
        <p:nvSpPr>
          <p:cNvPr id="7270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9D1A5F5-2C06-4C1F-97A4-D361BB3755A7}" type="slidenum">
              <a:rPr lang="en-ZA" smtClean="0"/>
              <a:t>20</a:t>
            </a:fld>
            <a:endParaRPr lang="en-Z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r>
              <a:rPr lang="en-US"/>
              <a:t>In the middle of the fourth week, the </a:t>
            </a:r>
            <a:r>
              <a:rPr lang="en-US" b="1"/>
              <a:t>sinus venosus </a:t>
            </a:r>
            <a:r>
              <a:rPr lang="en-US"/>
              <a:t>receives venous blood</a:t>
            </a:r>
          </a:p>
          <a:p>
            <a:pPr eaLnBrk="1" hangingPunct="1">
              <a:spcBef>
                <a:spcPct val="0"/>
              </a:spcBef>
            </a:pPr>
            <a:r>
              <a:rPr lang="en-US"/>
              <a:t>from the </a:t>
            </a:r>
            <a:r>
              <a:rPr lang="en-US" b="1"/>
              <a:t>right </a:t>
            </a:r>
            <a:r>
              <a:rPr lang="en-US"/>
              <a:t>and </a:t>
            </a:r>
            <a:r>
              <a:rPr lang="en-US" b="1"/>
              <a:t>left sinus horns </a:t>
            </a:r>
            <a:r>
              <a:rPr lang="en-US"/>
              <a:t>(Fig. 11.10</a:t>
            </a:r>
            <a:r>
              <a:rPr lang="en-US" i="1"/>
              <a:t>A</a:t>
            </a:r>
            <a:r>
              <a:rPr lang="en-US"/>
              <a:t>). Each horn receives blood</a:t>
            </a:r>
          </a:p>
          <a:p>
            <a:pPr eaLnBrk="1" hangingPunct="1">
              <a:spcBef>
                <a:spcPct val="0"/>
              </a:spcBef>
            </a:pPr>
            <a:r>
              <a:rPr lang="en-US"/>
              <a:t>from three important veins: (</a:t>
            </a:r>
            <a:r>
              <a:rPr lang="en-US" i="1"/>
              <a:t>a</a:t>
            </a:r>
            <a:r>
              <a:rPr lang="en-US"/>
              <a:t>) the </a:t>
            </a:r>
            <a:r>
              <a:rPr lang="en-US" b="1"/>
              <a:t>vitelline </a:t>
            </a:r>
            <a:r>
              <a:rPr lang="en-US"/>
              <a:t>or </a:t>
            </a:r>
            <a:r>
              <a:rPr lang="en-US" b="1"/>
              <a:t>omphalomesenteric vein,</a:t>
            </a:r>
          </a:p>
          <a:p>
            <a:pPr eaLnBrk="1" hangingPunct="1">
              <a:spcBef>
                <a:spcPct val="0"/>
              </a:spcBef>
            </a:pPr>
            <a:r>
              <a:rPr lang="en-US"/>
              <a:t>(</a:t>
            </a:r>
            <a:r>
              <a:rPr lang="en-US" i="1"/>
              <a:t>b</a:t>
            </a:r>
            <a:r>
              <a:rPr lang="en-US"/>
              <a:t>) the </a:t>
            </a:r>
            <a:r>
              <a:rPr lang="en-US" b="1"/>
              <a:t>umbilical vein, </a:t>
            </a:r>
            <a:r>
              <a:rPr lang="en-US"/>
              <a:t>and (</a:t>
            </a:r>
            <a:r>
              <a:rPr lang="en-US" i="1"/>
              <a:t>c</a:t>
            </a:r>
            <a:r>
              <a:rPr lang="en-US"/>
              <a:t>) the </a:t>
            </a:r>
            <a:r>
              <a:rPr lang="en-US" b="1"/>
              <a:t>common cardinal vein. </a:t>
            </a:r>
            <a:r>
              <a:rPr lang="en-US"/>
              <a:t>At first communication</a:t>
            </a:r>
          </a:p>
          <a:p>
            <a:pPr eaLnBrk="1" hangingPunct="1">
              <a:spcBef>
                <a:spcPct val="0"/>
              </a:spcBef>
            </a:pPr>
            <a:r>
              <a:rPr lang="en-US"/>
              <a:t>between the sinus and the atrium is wide. Soon, however, the entrance</a:t>
            </a:r>
          </a:p>
          <a:p>
            <a:pPr eaLnBrk="1" hangingPunct="1">
              <a:spcBef>
                <a:spcPct val="0"/>
              </a:spcBef>
            </a:pPr>
            <a:r>
              <a:rPr lang="en-US"/>
              <a:t>of the sinus shifts to the right (Fig. 11.10</a:t>
            </a:r>
            <a:r>
              <a:rPr lang="en-US" i="1"/>
              <a:t>B</a:t>
            </a:r>
            <a:r>
              <a:rPr lang="en-US"/>
              <a:t>). This shift is caused primarily by</a:t>
            </a:r>
          </a:p>
          <a:p>
            <a:pPr eaLnBrk="1" hangingPunct="1">
              <a:spcBef>
                <a:spcPct val="0"/>
              </a:spcBef>
            </a:pPr>
            <a:r>
              <a:rPr lang="en-US"/>
              <a:t>left-to-right shunts of blood, which occur in the venous system during the fourth</a:t>
            </a:r>
          </a:p>
          <a:p>
            <a:pPr eaLnBrk="1" hangingPunct="1">
              <a:spcBef>
                <a:spcPct val="0"/>
              </a:spcBef>
            </a:pPr>
            <a:r>
              <a:rPr lang="en-US"/>
              <a:t>and fifth weeks of development.</a:t>
            </a:r>
          </a:p>
          <a:p>
            <a:pPr eaLnBrk="1" hangingPunct="1">
              <a:spcBef>
                <a:spcPct val="0"/>
              </a:spcBef>
            </a:pPr>
            <a:r>
              <a:rPr lang="en-US"/>
              <a:t>With obliteration of the right umbilical vein and the left vitelline vein during</a:t>
            </a:r>
          </a:p>
          <a:p>
            <a:pPr eaLnBrk="1" hangingPunct="1">
              <a:spcBef>
                <a:spcPct val="0"/>
              </a:spcBef>
            </a:pPr>
            <a:r>
              <a:rPr lang="en-US"/>
              <a:t>the fifth week, the left sinus horn rapidly loses its importance (Fig. 11.10</a:t>
            </a:r>
            <a:r>
              <a:rPr lang="en-US" i="1"/>
              <a:t>B</a:t>
            </a:r>
            <a:r>
              <a:rPr lang="en-US"/>
              <a:t>).</a:t>
            </a:r>
          </a:p>
          <a:p>
            <a:pPr eaLnBrk="1" hangingPunct="1">
              <a:spcBef>
                <a:spcPct val="0"/>
              </a:spcBef>
            </a:pPr>
            <a:r>
              <a:rPr lang="en-US"/>
              <a:t>When the left common cardinal vein is obliterated at 10 weeks, all that remains</a:t>
            </a:r>
          </a:p>
          <a:p>
            <a:pPr eaLnBrk="1" hangingPunct="1">
              <a:spcBef>
                <a:spcPct val="0"/>
              </a:spcBef>
            </a:pPr>
            <a:r>
              <a:rPr lang="en-US"/>
              <a:t>of the left sinus horn is the </a:t>
            </a:r>
            <a:r>
              <a:rPr lang="en-US" b="1"/>
              <a:t>oblique vein of the left atrium </a:t>
            </a:r>
            <a:r>
              <a:rPr lang="en-US"/>
              <a:t>and the </a:t>
            </a:r>
            <a:r>
              <a:rPr lang="en-US" b="1"/>
              <a:t>coronary</a:t>
            </a:r>
          </a:p>
          <a:p>
            <a:pPr eaLnBrk="1" hangingPunct="1">
              <a:spcBef>
                <a:spcPct val="0"/>
              </a:spcBef>
            </a:pPr>
            <a:r>
              <a:rPr lang="en-ZA" b="1"/>
              <a:t>sinus </a:t>
            </a:r>
            <a:r>
              <a:rPr lang="en-ZA"/>
              <a:t>(Fig. 11.11).</a:t>
            </a:r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0FB826-DA58-4776-8646-408053878BC4}" type="slidenum">
              <a:rPr lang="en-ZA" smtClean="0"/>
              <a:t>31</a:t>
            </a:fld>
            <a:endParaRPr lang="en-Z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r>
              <a:rPr lang="en-US"/>
              <a:t>As a result of left-to-right shunts of blood, the right sinus horn and veins</a:t>
            </a:r>
          </a:p>
          <a:p>
            <a:pPr eaLnBrk="1" hangingPunct="1">
              <a:spcBef>
                <a:spcPct val="0"/>
              </a:spcBef>
            </a:pPr>
            <a:r>
              <a:rPr lang="en-US"/>
              <a:t>enlarge greatly. The right horn, which now forms the only communication</a:t>
            </a:r>
          </a:p>
          <a:p>
            <a:pPr eaLnBrk="1" hangingPunct="1">
              <a:spcBef>
                <a:spcPct val="0"/>
              </a:spcBef>
            </a:pPr>
            <a:r>
              <a:rPr lang="en-US"/>
              <a:t>between the original sinus venosus and the atrium, is incorporated into the</a:t>
            </a:r>
          </a:p>
          <a:p>
            <a:pPr eaLnBrk="1" hangingPunct="1">
              <a:spcBef>
                <a:spcPct val="0"/>
              </a:spcBef>
            </a:pPr>
            <a:r>
              <a:rPr lang="en-US"/>
              <a:t>right atrium to form the smooth-walled part of the right atrium (Fig. 11.12).</a:t>
            </a:r>
          </a:p>
          <a:p>
            <a:pPr eaLnBrk="1" hangingPunct="1">
              <a:spcBef>
                <a:spcPct val="0"/>
              </a:spcBef>
            </a:pPr>
            <a:r>
              <a:rPr lang="en-US"/>
              <a:t>Its entrance, the </a:t>
            </a:r>
            <a:r>
              <a:rPr lang="en-US" b="1"/>
              <a:t>sinuatrial orifice, </a:t>
            </a:r>
            <a:r>
              <a:rPr lang="en-US"/>
              <a:t>is flanked on each side by a valvular fold,</a:t>
            </a:r>
          </a:p>
          <a:p>
            <a:pPr eaLnBrk="1" hangingPunct="1">
              <a:spcBef>
                <a:spcPct val="0"/>
              </a:spcBef>
            </a:pPr>
            <a:r>
              <a:rPr lang="en-US"/>
              <a:t>the </a:t>
            </a:r>
            <a:r>
              <a:rPr lang="en-US" b="1"/>
              <a:t>right </a:t>
            </a:r>
            <a:r>
              <a:rPr lang="en-US"/>
              <a:t>and </a:t>
            </a:r>
            <a:r>
              <a:rPr lang="en-US" b="1"/>
              <a:t>left venous valves </a:t>
            </a:r>
            <a:r>
              <a:rPr lang="en-US"/>
              <a:t>(Fig. 11.12</a:t>
            </a:r>
            <a:r>
              <a:rPr lang="en-US" i="1"/>
              <a:t>A</a:t>
            </a:r>
            <a:r>
              <a:rPr lang="en-US"/>
              <a:t>). Dorsocranially the valves fuse,</a:t>
            </a:r>
          </a:p>
          <a:p>
            <a:pPr eaLnBrk="1" hangingPunct="1">
              <a:spcBef>
                <a:spcPct val="0"/>
              </a:spcBef>
            </a:pPr>
            <a:r>
              <a:rPr lang="en-US"/>
              <a:t>forming a ridge known as the </a:t>
            </a:r>
            <a:r>
              <a:rPr lang="en-US" b="1"/>
              <a:t>septum spurium </a:t>
            </a:r>
            <a:r>
              <a:rPr lang="en-US"/>
              <a:t>(Fig. 11.12</a:t>
            </a:r>
            <a:r>
              <a:rPr lang="en-US" i="1"/>
              <a:t>A</a:t>
            </a:r>
            <a:r>
              <a:rPr lang="en-US"/>
              <a:t>). Initially the valves</a:t>
            </a:r>
          </a:p>
          <a:p>
            <a:pPr eaLnBrk="1" hangingPunct="1">
              <a:spcBef>
                <a:spcPct val="0"/>
              </a:spcBef>
            </a:pPr>
            <a:r>
              <a:rPr lang="en-US"/>
              <a:t>are large, but when the right sinus horn is incorporated into the wall of the</a:t>
            </a:r>
          </a:p>
          <a:p>
            <a:pPr eaLnBrk="1" hangingPunct="1">
              <a:spcBef>
                <a:spcPct val="0"/>
              </a:spcBef>
            </a:pPr>
            <a:r>
              <a:rPr lang="en-US"/>
              <a:t>atrium, the left venous valve and the septum spurium fuse with the developing</a:t>
            </a:r>
          </a:p>
          <a:p>
            <a:pPr eaLnBrk="1" hangingPunct="1">
              <a:spcBef>
                <a:spcPct val="0"/>
              </a:spcBef>
            </a:pPr>
            <a:r>
              <a:rPr lang="en-US"/>
              <a:t>atrial septum (Fig. 11.12</a:t>
            </a:r>
            <a:r>
              <a:rPr lang="en-US" i="1"/>
              <a:t>C </a:t>
            </a:r>
            <a:r>
              <a:rPr lang="en-US"/>
              <a:t>). The superior portion of the right venous valve</a:t>
            </a:r>
          </a:p>
          <a:p>
            <a:pPr eaLnBrk="1" hangingPunct="1">
              <a:spcBef>
                <a:spcPct val="0"/>
              </a:spcBef>
            </a:pPr>
            <a:r>
              <a:rPr lang="en-US"/>
              <a:t>disappears entirely. The inferior portion develops into two parts: (</a:t>
            </a:r>
            <a:r>
              <a:rPr lang="en-US" i="1"/>
              <a:t>a</a:t>
            </a:r>
            <a:r>
              <a:rPr lang="en-US"/>
              <a:t>) the </a:t>
            </a:r>
            <a:r>
              <a:rPr lang="en-US" b="1"/>
              <a:t>valve ofthe inferior vena cava, </a:t>
            </a:r>
            <a:r>
              <a:rPr lang="en-US"/>
              <a:t>and (</a:t>
            </a:r>
            <a:r>
              <a:rPr lang="en-US" i="1"/>
              <a:t>b</a:t>
            </a:r>
            <a:r>
              <a:rPr lang="en-US"/>
              <a:t>) the </a:t>
            </a:r>
            <a:r>
              <a:rPr lang="en-US" b="1"/>
              <a:t>valve of the coronary sinus </a:t>
            </a:r>
            <a:r>
              <a:rPr lang="en-US"/>
              <a:t>(Fig. 11.12</a:t>
            </a:r>
            <a:r>
              <a:rPr lang="en-US" i="1"/>
              <a:t>C </a:t>
            </a:r>
            <a:r>
              <a:rPr lang="en-US"/>
              <a:t>).</a:t>
            </a:r>
          </a:p>
          <a:p>
            <a:pPr eaLnBrk="1" hangingPunct="1">
              <a:spcBef>
                <a:spcPct val="0"/>
              </a:spcBef>
            </a:pPr>
            <a:r>
              <a:rPr lang="en-US"/>
              <a:t>The </a:t>
            </a:r>
            <a:r>
              <a:rPr lang="en-US" b="1"/>
              <a:t>crista terminalis </a:t>
            </a:r>
            <a:r>
              <a:rPr lang="en-US"/>
              <a:t>forms the dividing line between the original trabeculated</a:t>
            </a:r>
          </a:p>
          <a:p>
            <a:pPr eaLnBrk="1" hangingPunct="1">
              <a:spcBef>
                <a:spcPct val="0"/>
              </a:spcBef>
            </a:pPr>
            <a:r>
              <a:rPr lang="en-US"/>
              <a:t>part of the right atrium and the smooth-walled part (</a:t>
            </a:r>
            <a:r>
              <a:rPr lang="en-US" b="1"/>
              <a:t>sinus venarum</a:t>
            </a:r>
            <a:r>
              <a:rPr lang="en-US"/>
              <a:t>), which</a:t>
            </a:r>
          </a:p>
          <a:p>
            <a:pPr eaLnBrk="1" hangingPunct="1">
              <a:spcBef>
                <a:spcPct val="0"/>
              </a:spcBef>
            </a:pPr>
            <a:r>
              <a:rPr lang="en-US"/>
              <a:t>originates from the right sinus horn (Fig. 11.12</a:t>
            </a:r>
            <a:r>
              <a:rPr lang="en-US" i="1"/>
              <a:t>C </a:t>
            </a:r>
            <a:r>
              <a:rPr lang="en-US"/>
              <a:t>).</a:t>
            </a:r>
            <a:endParaRPr lang="en-ZA"/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B082C78-F346-409E-933F-E3171C112A91}" type="slidenum">
              <a:rPr lang="en-ZA" smtClean="0"/>
              <a:t>32</a:t>
            </a:fld>
            <a:endParaRPr lang="en-Z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/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B09005-A477-4ACA-B5B2-770E844ACB46}" type="datetimeFigureOut">
              <a:rPr lang="en-ZA"/>
              <a:t>2026/08/04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8C70A2-93ED-4F0D-AB2B-4A154D292CD0}" type="slidenum">
              <a:rPr lang="en-ZA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F5E0F-1816-4DBA-9384-2A50B6922FD6}" type="datetimeFigureOut">
              <a:rPr lang="en-ZA"/>
              <a:t>2026/08/04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D62786-2BBF-4E8E-8AA1-798DAA92AB8D}" type="slidenum">
              <a:rPr lang="en-ZA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A295-872D-4B8F-BDCC-47BA7B3A8D38}" type="datetimeFigureOut">
              <a:rPr lang="en-ZA"/>
              <a:t>2026/08/04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F37372-551C-46BA-B280-16040E3D421C}" type="slidenum">
              <a:rPr lang="en-ZA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anose="020B0604020202020204" pitchFamily="34" charset="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3D2075-5573-4D65-BD97-E06C3C5D789B}" type="datetimeFigureOut">
              <a:rPr lang="en-ZA"/>
              <a:t>2026/08/04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2B7814-3E8D-43CD-9BC6-BEC1B8AD3E57}" type="slidenum">
              <a:rPr lang="en-ZA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495800" y="3924300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695825" y="3924300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297363" y="3924300"/>
            <a:ext cx="84137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551B4B-E684-4BA0-91DC-50135183FBF7}" type="datetimeFigureOut">
              <a:rPr lang="en-ZA"/>
              <a:t>2026/08/04</a:t>
            </a:fld>
            <a:endParaRPr lang="en-ZA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9B98E-2A5A-4EA8-BDFA-F8A2D1EFF4A1}" type="slidenum">
              <a:rPr lang="en-ZA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2766BE-D0E5-4C0E-952D-D86461B1B9A0}" type="datetimeFigureOut">
              <a:rPr lang="en-ZA"/>
              <a:t>2026/08/04</a:t>
            </a:fld>
            <a:endParaRPr lang="en-Z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45BF82-DF2F-487E-A873-7C30A4831852}" type="slidenum">
              <a:rPr lang="en-ZA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EF5EA3-6795-4448-B7B2-519DE2396B46}" type="datetimeFigureOut">
              <a:rPr lang="en-ZA"/>
              <a:t>2026/08/04</a:t>
            </a:fld>
            <a:endParaRPr lang="en-ZA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A2ADFA-D7D1-456D-B948-A424607AC3C0}" type="slidenum">
              <a:rPr lang="en-ZA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541F3-3F88-4F10-9FA3-914EB7B1BAB4}" type="datetimeFigureOut">
              <a:rPr lang="en-ZA"/>
              <a:t>2026/08/04</a:t>
            </a:fld>
            <a:endParaRPr lang="en-Z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71D70-F630-463E-8F54-0819DA54DFD3}" type="slidenum">
              <a:rPr lang="en-ZA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DFB12-86F0-4D7D-B61B-4A95DAFBC497}" type="datetimeFigureOut">
              <a:rPr lang="en-ZA"/>
              <a:t>2026/08/04</a:t>
            </a:fld>
            <a:endParaRPr lang="en-ZA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C6013-8F7C-4A65-96AF-6AAA1BFCCFD6}" type="slidenum">
              <a:rPr lang="en-ZA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3210F-EA55-4AE2-A438-C6164380E86D}" type="datetimeFigureOut">
              <a:rPr lang="en-ZA"/>
              <a:t>2026/08/04</a:t>
            </a:fld>
            <a:endParaRPr lang="en-Z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802ECB-F1AE-4FE6-88D8-D0AD9E2B58AB}" type="slidenum">
              <a:rPr lang="en-ZA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459004-FE7B-4CB2-BF9A-294AE84AB2C3}" type="datetimeFigureOut">
              <a:rPr lang="en-ZA"/>
              <a:t>2026/08/04</a:t>
            </a:fld>
            <a:endParaRPr lang="en-Z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4BAAF-3EC0-4A05-AF8D-CB60E3A2643D}" type="slidenum">
              <a:rPr lang="en-ZA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defRPr>
            </a:lvl1pPr>
          </a:lstStyle>
          <a:p>
            <a:pPr>
              <a:defRPr/>
            </a:pPr>
            <a:fld id="{0272E939-44E3-460C-91F2-2675D15EF6B1}" type="datetimeFigureOut">
              <a:rPr lang="en-ZA"/>
              <a:t>2026/08/04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8813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defRPr>
            </a:lvl1pPr>
          </a:lstStyle>
          <a:p>
            <a:pPr>
              <a:defRPr/>
            </a:pPr>
            <a:fld id="{5EACEE34-6D07-4511-9ACD-18A76860F307}" type="slidenum">
              <a:rPr lang="en-ZA"/>
              <a:t>‹#›</a:t>
            </a:fld>
            <a:endParaRPr lang="en-ZA"/>
          </a:p>
        </p:txBody>
      </p:sp>
      <p:sp>
        <p:nvSpPr>
          <p:cNvPr id="7" name="Oval 6"/>
          <p:cNvSpPr/>
          <p:nvPr/>
        </p:nvSpPr>
        <p:spPr>
          <a:xfrm>
            <a:off x="8458200" y="6499225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9913" y="6499225"/>
            <a:ext cx="84137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  <a:lvl2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anose="02040502050505030304" pitchFamily="18" charset="0"/>
        </a:defRPr>
      </a:lvl2pPr>
      <a:lvl3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anose="02040502050505030304" pitchFamily="18" charset="0"/>
        </a:defRPr>
      </a:lvl3pPr>
      <a:lvl4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anose="02040502050505030304" pitchFamily="18" charset="0"/>
        </a:defRPr>
      </a:lvl4pPr>
      <a:lvl5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anose="02040502050505030304" pitchFamily="18" charset="0"/>
        </a:defRPr>
      </a:lvl5pPr>
      <a:lvl6pPr marL="4572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anose="02040502050505030304" pitchFamily="18" charset="0"/>
        </a:defRPr>
      </a:lvl6pPr>
      <a:lvl7pPr marL="9144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anose="02040502050505030304" pitchFamily="18" charset="0"/>
        </a:defRPr>
      </a:lvl7pPr>
      <a:lvl8pPr marL="13716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anose="02040502050505030304" pitchFamily="18" charset="0"/>
        </a:defRPr>
      </a:lvl8pPr>
      <a:lvl9pPr marL="18288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anose="0204050205050503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7F7F7F"/>
          </a:solidFill>
          <a:latin typeface="+mj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Courier New" panose="02070309020205020404" pitchFamily="49" charset="0"/>
        <a:buChar char="o"/>
        <a:defRPr sz="1600" kern="1200">
          <a:solidFill>
            <a:srgbClr val="7F7F7F"/>
          </a:solidFill>
          <a:latin typeface="+mj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7F7F7F"/>
          </a:solidFill>
          <a:latin typeface="+mj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Courier New" panose="02070309020205020404" pitchFamily="49" charset="0"/>
        <a:buChar char="o"/>
        <a:defRPr sz="1600" kern="1200">
          <a:solidFill>
            <a:srgbClr val="7F7F7F"/>
          </a:solidFill>
          <a:latin typeface="+mj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7F7F7F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0034" y="-71462"/>
            <a:ext cx="8215338" cy="378621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Cardiovascular Embryology</a:t>
            </a:r>
            <a:r>
              <a:rPr lang="en-GB" altLang="en-US" dirty="0"/>
              <a:t> Part 1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643446"/>
            <a:ext cx="6400800" cy="12192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ndalus" pitchFamily="18" charset="-78"/>
              <a:cs typeface="Andalus" pitchFamily="18" charset="-78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ZA" dirty="0">
                <a:solidFill>
                  <a:schemeClr val="tx1">
                    <a:lumMod val="75000"/>
                    <a:lumOff val="25000"/>
                  </a:schemeClr>
                </a:solidFill>
                <a:latin typeface="Andalus" pitchFamily="18" charset="-78"/>
                <a:cs typeface="Andalus" pitchFamily="18" charset="-78"/>
              </a:rPr>
              <a:t>                                                Dr </a:t>
            </a:r>
            <a:r>
              <a:rPr lang="en-ZA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ndalus" pitchFamily="18" charset="-78"/>
                <a:cs typeface="Andalus" pitchFamily="18" charset="-78"/>
              </a:rPr>
              <a:t>Jerin</a:t>
            </a:r>
            <a:r>
              <a:rPr lang="en-ZA" dirty="0">
                <a:solidFill>
                  <a:schemeClr val="tx1">
                    <a:lumMod val="75000"/>
                    <a:lumOff val="25000"/>
                  </a:schemeClr>
                </a:solidFill>
                <a:latin typeface="Andalus" pitchFamily="18" charset="-78"/>
                <a:cs typeface="Andalus" pitchFamily="18" charset="-78"/>
              </a:rPr>
              <a:t> K John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1576403"/>
            <a:ext cx="3228975" cy="406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1438" y="71414"/>
            <a:ext cx="90011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1"/>
                </a:solidFill>
                <a:latin typeface="Times New Roman" panose="02020603050405020304" charset="0"/>
                <a:cs typeface="Times New Roman" panose="02020603050405020304" charset="0"/>
              </a:rPr>
              <a:t> Dorsal view of a late </a:t>
            </a:r>
            <a:r>
              <a:rPr lang="en-US" sz="2400" b="1" dirty="0" err="1">
                <a:solidFill>
                  <a:schemeClr val="accent1"/>
                </a:solidFill>
                <a:latin typeface="Times New Roman" panose="02020603050405020304" charset="0"/>
                <a:cs typeface="Times New Roman" panose="02020603050405020304" charset="0"/>
              </a:rPr>
              <a:t>presomite</a:t>
            </a:r>
            <a:r>
              <a:rPr lang="en-US" sz="2400" b="1" dirty="0">
                <a:solidFill>
                  <a:schemeClr val="accent1"/>
                </a:solidFill>
                <a:latin typeface="Times New Roman" panose="02020603050405020304" charset="0"/>
                <a:cs typeface="Times New Roman" panose="02020603050405020304" charset="0"/>
              </a:rPr>
              <a:t> embryo (approx. 18 days) after removal of the amnion.</a:t>
            </a:r>
          </a:p>
          <a:p>
            <a:pPr algn="ctr"/>
            <a:endParaRPr lang="en-US" sz="24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472" y="1413768"/>
            <a:ext cx="442915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Human heart starts to develop in middle       	of 3</a:t>
            </a:r>
            <a:r>
              <a:rPr lang="en-US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week of embryonic life. 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 then, its needs are met by simple 	diffusion.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Cardiac progenitor cells lie in the 	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epiblast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immediately adjacent to 	cranial end of primitive streak. 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there, they migrate through the 	streak into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splanchnic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layer of 	lateral plate mesoderm. 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form horseshoe shaped cluster of 	cells – primary heart field (PHF)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72043" y="1857363"/>
            <a:ext cx="4257675" cy="2857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357158" y="1629919"/>
            <a:ext cx="4286280" cy="507831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Cells in PHF are induced by the underlying pharyngeal endoderm to form cardiac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myoblasts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time, the islands unite and form a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horseshoe-shaped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endothelial-lined tube surrounded by myoblasts.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region is known as the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cardiogenic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field.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PHF is specified on both sides from lateral to medial to become atria, LV and most of RV.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en-ZA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32" y="0"/>
            <a:ext cx="91440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1"/>
                </a:solidFill>
                <a:latin typeface="Times New Roman" panose="02020603050405020304" charset="0"/>
                <a:cs typeface="Times New Roman" panose="02020603050405020304" charset="0"/>
              </a:rPr>
              <a:t>Transverse section showing position of the blood islands in  </a:t>
            </a:r>
            <a:r>
              <a:rPr lang="en-US" sz="2400" b="1" dirty="0" err="1">
                <a:solidFill>
                  <a:schemeClr val="accent1"/>
                </a:solidFill>
                <a:latin typeface="Times New Roman" panose="02020603050405020304" charset="0"/>
                <a:cs typeface="Times New Roman" panose="02020603050405020304" charset="0"/>
              </a:rPr>
              <a:t>splanchnic</a:t>
            </a:r>
            <a:r>
              <a:rPr lang="en-US" sz="2400" b="1" dirty="0">
                <a:solidFill>
                  <a:schemeClr val="accent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Times New Roman" panose="02020603050405020304" charset="0"/>
                <a:cs typeface="Times New Roman" panose="02020603050405020304" charset="0"/>
              </a:rPr>
              <a:t>mesodermal</a:t>
            </a:r>
            <a:r>
              <a:rPr lang="en-US" sz="2400" b="1" dirty="0">
                <a:solidFill>
                  <a:schemeClr val="accent1"/>
                </a:solidFill>
                <a:latin typeface="Times New Roman" panose="02020603050405020304" charset="0"/>
                <a:cs typeface="Times New Roman" panose="02020603050405020304" charset="0"/>
              </a:rPr>
              <a:t> layer.</a:t>
            </a:r>
          </a:p>
          <a:p>
            <a:pPr algn="ctr"/>
            <a:endParaRPr lang="en-US" sz="24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2400" y="1142984"/>
            <a:ext cx="7362938" cy="2219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Rectangle 1"/>
          <p:cNvSpPr>
            <a:spLocks noChangeArrowheads="1"/>
          </p:cNvSpPr>
          <p:nvPr/>
        </p:nvSpPr>
        <p:spPr bwMode="auto">
          <a:xfrm>
            <a:off x="0" y="0"/>
            <a:ext cx="9144000" cy="8309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chemeClr val="accent1"/>
                </a:solidFill>
                <a:latin typeface="Times New Roman" panose="02020603050405020304" charset="0"/>
                <a:cs typeface="Times New Roman" panose="02020603050405020304" charset="0"/>
              </a:rPr>
              <a:t>Cephalocaudal</a:t>
            </a:r>
            <a:r>
              <a:rPr lang="en-US" sz="2400" b="1" dirty="0">
                <a:solidFill>
                  <a:schemeClr val="accent1"/>
                </a:solidFill>
                <a:latin typeface="Times New Roman" panose="02020603050405020304" charset="0"/>
                <a:cs typeface="Times New Roman" panose="02020603050405020304" charset="0"/>
              </a:rPr>
              <a:t> section showing the position of the pericardial cavity and </a:t>
            </a:r>
            <a:r>
              <a:rPr lang="en-US" sz="2400" b="1" dirty="0" err="1">
                <a:solidFill>
                  <a:schemeClr val="accent1"/>
                </a:solidFill>
                <a:latin typeface="Times New Roman" panose="02020603050405020304" charset="0"/>
                <a:cs typeface="Times New Roman" panose="02020603050405020304" charset="0"/>
              </a:rPr>
              <a:t>cardiogenic</a:t>
            </a:r>
            <a:r>
              <a:rPr lang="en-US" sz="2400" b="1" dirty="0">
                <a:solidFill>
                  <a:schemeClr val="accent1"/>
                </a:solidFill>
                <a:latin typeface="Times New Roman" panose="02020603050405020304" charset="0"/>
                <a:cs typeface="Times New Roman" panose="02020603050405020304" charset="0"/>
              </a:rPr>
              <a:t> field.</a:t>
            </a:r>
            <a:endParaRPr lang="en-ZA" sz="2400" b="1" dirty="0">
              <a:solidFill>
                <a:schemeClr val="accent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28662" y="3915511"/>
            <a:ext cx="750099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Intraembryonic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cavity over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cardiogenic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field later develops into the 	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pericardial cavity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In addition to the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cardiogenic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region, other blood islands appear 	bilaterally, parallel and close to the midline of the embryonic 	shield.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These islands form a pair of longitudinal vessels, the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dorsal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aortae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14338"/>
            <a:ext cx="8229600" cy="1600200"/>
          </a:xfrm>
        </p:spPr>
        <p:txBody>
          <a:bodyPr/>
          <a:lstStyle/>
          <a:p>
            <a:r>
              <a:rPr lang="en-US" dirty="0"/>
              <a:t>Cardiac Precursor Cells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Derived from 4 sources :</a:t>
            </a:r>
          </a:p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Primary heart field (PHF)</a:t>
            </a:r>
          </a:p>
          <a:p>
            <a:pPr marL="457200" indent="-457200">
              <a:buFont typeface="+mj-lt"/>
              <a:buAutoNum type="arabicPeriod"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Secondary heart field (SHF)</a:t>
            </a:r>
          </a:p>
          <a:p>
            <a:pPr marL="457200" indent="-457200">
              <a:buFont typeface="+mj-lt"/>
              <a:buAutoNum type="arabicPeriod"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Cardiac neural crest cells (CNC)</a:t>
            </a:r>
          </a:p>
          <a:p>
            <a:pPr marL="457200" indent="-457200">
              <a:buFont typeface="+mj-lt"/>
              <a:buAutoNum type="arabicPeriod"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Proepicardium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42902"/>
            <a:ext cx="8229600" cy="1600200"/>
          </a:xfrm>
        </p:spPr>
        <p:txBody>
          <a:bodyPr/>
          <a:lstStyle/>
          <a:p>
            <a:r>
              <a:rPr lang="en-US" dirty="0"/>
              <a:t>Secondary Heart Field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4871"/>
            <a:ext cx="8229600" cy="4525963"/>
          </a:xfrm>
        </p:spPr>
        <p:txBody>
          <a:bodyPr/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Appears slightly late around days 20-21.</a:t>
            </a: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Resides in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splanchnic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mesoderm, ventral to posterior pharynx.</a:t>
            </a: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SHF forms part of RV and outflow tract (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conus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cordis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and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truncus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arteriosus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 .</a:t>
            </a: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500090"/>
            <a:ext cx="8229600" cy="1600200"/>
          </a:xfrm>
        </p:spPr>
        <p:txBody>
          <a:bodyPr/>
          <a:lstStyle/>
          <a:p>
            <a:r>
              <a:rPr lang="en-US" dirty="0"/>
              <a:t>Cardiac Neural Crest Cells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525963"/>
          </a:xfrm>
        </p:spPr>
        <p:txBody>
          <a:bodyPr/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Neural crest cells, originate in the edges of the neural folds in the hindbrain region.</a:t>
            </a: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Migrate through pharyngeal arches 3, 4, and 6 to the outflow region of the heart and contribute to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endocardial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cushion formation in both the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conus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cordis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and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truncus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arteriosus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They also contribute to the formation of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semilunar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valves.</a:t>
            </a: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Also contribute smooth muscle cells along the proximal segments of coronary arteries. </a:t>
            </a: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Since neural crest cells also contribute to craniofacial development, it is not uncommon to see facial and cardiac abnormalities in the same individual.</a:t>
            </a: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Proepicardium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03499"/>
            <a:ext cx="8229600" cy="4525963"/>
          </a:xfrm>
        </p:spPr>
        <p:txBody>
          <a:bodyPr/>
          <a:lstStyle/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Mesothelial cells on the surface of the septum transversum form the proepicardium near the sinus venosus and migrate over the heart to form most of the epicardium.</a:t>
            </a:r>
          </a:p>
          <a:p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Responsible for formation of coronary arteries, including their endothelial lining and smooth muscle.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6732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/>
              <a:t>FORMATION AND POSITION OF THE HEART TUBE</a:t>
            </a:r>
            <a:endParaRPr lang="en-ZA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1478525" y="3111057"/>
            <a:ext cx="6451061" cy="224676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processes responsible for positioning of the heart 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Folding of the embryo in a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cephalocaudal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direction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Folding of the embryo in a lateral direction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1902" y="1532128"/>
            <a:ext cx="5072098" cy="3897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Rectangle 1"/>
          <p:cNvSpPr>
            <a:spLocks noChangeArrowheads="1"/>
          </p:cNvSpPr>
          <p:nvPr/>
        </p:nvSpPr>
        <p:spPr bwMode="auto">
          <a:xfrm>
            <a:off x="0" y="71414"/>
            <a:ext cx="9143999" cy="9233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US" sz="5400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Cephalocaudal</a:t>
            </a:r>
            <a:r>
              <a:rPr lang="en-US" sz="54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Folding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1357298"/>
            <a:ext cx="421481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Initially,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cardiogenic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area is anterior to 	the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oropharyngeal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membrane 	and the neural plate.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Rapid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cephalad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growth of CNS 	extends it over the central 	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cardiogenic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area.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Because of cephalic folding of the 	embryo, the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oropharyngeal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membrane is pulled forward.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The heart and pericardial cavity move 	first to the cervical region and 	finally to the thorax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2910" y="5934670"/>
            <a:ext cx="79518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  <a:latin typeface="Times New Roman" panose="02020603050405020304" charset="0"/>
                <a:cs typeface="Times New Roman" panose="02020603050405020304" charset="0"/>
              </a:rPr>
              <a:t>Figures showing effects of the rapid growth of the brain on positioning of the heart. </a:t>
            </a:r>
          </a:p>
          <a:p>
            <a:pPr algn="ctr"/>
            <a:r>
              <a:rPr lang="en-US" dirty="0">
                <a:solidFill>
                  <a:schemeClr val="accent1"/>
                </a:solidFill>
                <a:latin typeface="Times New Roman" panose="02020603050405020304" charset="0"/>
                <a:cs typeface="Times New Roman" panose="02020603050405020304" charset="0"/>
              </a:rPr>
              <a:t>A. 18 days. B. 20 days. C. 21 days. D. 22 days</a:t>
            </a:r>
            <a:endParaRPr lang="en-ZA" dirty="0">
              <a:solidFill>
                <a:schemeClr val="accent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Lateral folding of the embryo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Due to lateral folding, the pair of endothelial tubes merge except at their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caudalmost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ends.</a:t>
            </a:r>
          </a:p>
          <a:p>
            <a:pPr eaLnBrk="1" hangingPunct="1">
              <a:spcBef>
                <a:spcPct val="0"/>
              </a:spcBef>
            </a:pP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Simultaneously, the crescent part of the horseshoe-shaped area expands to form the future outflow tract and ventricular regions.</a:t>
            </a:r>
          </a:p>
          <a:p>
            <a:pPr eaLnBrk="1" hangingPunct="1">
              <a:spcBef>
                <a:spcPct val="0"/>
              </a:spcBef>
            </a:pP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Thus, the heart becomes a continuous expanded tube consisting of an inner endothelial lining and an outer myocardial layer.</a:t>
            </a:r>
          </a:p>
          <a:p>
            <a:pPr eaLnBrk="1" hangingPunct="1">
              <a:spcBef>
                <a:spcPct val="0"/>
              </a:spcBef>
            </a:pP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receives venous drainage at its caudal pole and begins to pump blood out of the first aortic arch into the dorsal aorta </a:t>
            </a:r>
            <a:r>
              <a:rPr lang="en-ZA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its cranial pole. </a:t>
            </a:r>
          </a:p>
          <a:p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77305" y="1779711"/>
            <a:ext cx="6895157" cy="452431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tx2"/>
                </a:solidFill>
                <a:latin typeface="+mn-lt"/>
                <a:cs typeface="+mn-cs"/>
              </a:rPr>
              <a:t>EARLY DEVELOPMENT OF EMBRYO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tx2"/>
                </a:solidFill>
                <a:latin typeface="+mn-lt"/>
                <a:cs typeface="+mn-cs"/>
              </a:rPr>
              <a:t>ESTABLISHMENT OF THE CARDIOGENIC  FIELD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tx2"/>
                </a:solidFill>
                <a:latin typeface="+mn-lt"/>
                <a:cs typeface="+mn-cs"/>
              </a:rPr>
              <a:t>FORMATION AND POSITION OF THE HEART TUBE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tx2"/>
                </a:solidFill>
                <a:latin typeface="+mn-lt"/>
                <a:cs typeface="+mn-cs"/>
              </a:rPr>
              <a:t>FORMATION OF THE CARDIAC LOOP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tx2"/>
                </a:solidFill>
                <a:latin typeface="+mn-lt"/>
                <a:cs typeface="+mn-cs"/>
              </a:rPr>
              <a:t>DEVELOPMENT OF THE SINUS VENOSUS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tx2"/>
                </a:solidFill>
                <a:latin typeface="+mn-lt"/>
                <a:cs typeface="+mn-cs"/>
              </a:rPr>
              <a:t>FORMATION OF THE CARDIAC SEPTAE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tx2"/>
                </a:solidFill>
                <a:latin typeface="+mn-lt"/>
                <a:cs typeface="+mn-cs"/>
              </a:rPr>
              <a:t>FORMATION OF THE CONDUCTING SYSTEM OF THE HEART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tx2"/>
                </a:solidFill>
                <a:latin typeface="+mn-lt"/>
                <a:cs typeface="+mn-cs"/>
              </a:rPr>
              <a:t>VASCULAR DEVELOPMENT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ZA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Steps in the Embryology of the Cardiovascular System</a:t>
            </a:r>
            <a:endParaRPr lang="en-ZA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7334" y="1428736"/>
            <a:ext cx="5936656" cy="4254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TextBox 2"/>
          <p:cNvSpPr txBox="1">
            <a:spLocks noChangeArrowheads="1"/>
          </p:cNvSpPr>
          <p:nvPr/>
        </p:nvSpPr>
        <p:spPr bwMode="auto">
          <a:xfrm>
            <a:off x="479063" y="357166"/>
            <a:ext cx="8379217" cy="9233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sz="5400" dirty="0">
                <a:solidFill>
                  <a:schemeClr val="tx2"/>
                </a:solidFill>
                <a:latin typeface="+mn-lt"/>
              </a:rPr>
              <a:t>Lateral folding of the embryo</a:t>
            </a:r>
            <a:endParaRPr lang="en-ZA" sz="5400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1126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04132" y="1357298"/>
            <a:ext cx="326846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29256" y="3643314"/>
            <a:ext cx="3673192" cy="2360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Development of layers of myocardium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31995"/>
            <a:ext cx="8229600" cy="4525963"/>
          </a:xfrm>
        </p:spPr>
        <p:txBody>
          <a:bodyPr/>
          <a:lstStyle/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During these events, the myocardium thickens and secretes a thick layer of extracellular matrix, rich in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hyaluronic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acid, that separates it from the endothelium called 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cardiac jelly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addition,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mesothelial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cells on the surface of the septum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transversum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form the </a:t>
            </a:r>
            <a:r>
              <a:rPr lang="en-US" sz="2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proepicardium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near the sinus venous and migrate over the heart to form most of the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epicardium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remainder of the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epicardium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derived from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mesothelial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cells originating in the outflow tract region.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Thus, the heart tube consists of three layers:</a:t>
            </a:r>
          </a:p>
          <a:p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lvl="1" indent="-457200">
              <a:buFont typeface="+mj-lt"/>
              <a:buAutoNum type="arabicPeriod"/>
            </a:pP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Endocardium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forming the internal lining of the tube;</a:t>
            </a:r>
          </a:p>
          <a:p>
            <a:pPr marL="857250" lvl="1" indent="-457200">
              <a:buFont typeface="+mj-lt"/>
              <a:buAutoNum type="arabicPeriod"/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lvl="1" indent="-457200">
              <a:buFont typeface="+mj-lt"/>
              <a:buAutoNum type="arabicPeriod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Myocardium – forming the muscular wall;</a:t>
            </a:r>
          </a:p>
          <a:p>
            <a:pPr marL="857250" lvl="1" indent="-457200">
              <a:buFont typeface="+mj-lt"/>
              <a:buAutoNum type="arabicPeriod"/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lvl="1" indent="-457200">
              <a:buFont typeface="+mj-lt"/>
              <a:buAutoNum type="arabicPeriod"/>
            </a:pP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Epicardium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 visceral pericardium – covering the outside of the tube. </a:t>
            </a:r>
          </a:p>
          <a:p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epicardium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responsible for formation of the coronary arteries, including their endothelial lining and smooth muscle.</a:t>
            </a:r>
          </a:p>
          <a:p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85776"/>
            <a:ext cx="8229600" cy="1600200"/>
          </a:xfrm>
        </p:spPr>
        <p:txBody>
          <a:bodyPr/>
          <a:lstStyle/>
          <a:p>
            <a:r>
              <a:rPr lang="en-US" dirty="0"/>
              <a:t>Development of Pericardium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developing heart tube bulges more and more into the pericardial cavity. </a:t>
            </a:r>
          </a:p>
          <a:p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Initially, the tube remains attached to the dorsal side of pericardial cavity by the dorsal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mesocardium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ventral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mesocardium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ever formed. </a:t>
            </a:r>
          </a:p>
          <a:p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further development, the dorsal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mesocardium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disappears, creating the transverse pericardial sinus, which connects both sides of pericardial cavity. </a:t>
            </a:r>
          </a:p>
          <a:p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heart is now suspended in the cavity by blood vessels at its cranial and caudal poles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Formation of the Cardiac Loop</a:t>
            </a:r>
            <a:endParaRPr lang="en-ZA" dirty="0"/>
          </a:p>
        </p:txBody>
      </p:sp>
      <p:pic>
        <p:nvPicPr>
          <p:cNvPr id="1229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286" y="1785926"/>
            <a:ext cx="5333970" cy="4368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5357818" y="1928802"/>
            <a:ext cx="371474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The heart tube starts to bend on 	day 23.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The cephalic portion of the tube 	bends ventrally, caudally, 	and to the right 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The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atrial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(caudal) portion shifts 	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dorsocranially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to the 	left.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This bending creates the cardiac 	loop which is complete by 	day 28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57214"/>
            <a:ext cx="8229600" cy="1600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/>
              <a:t>Bulbus</a:t>
            </a:r>
            <a:r>
              <a:rPr lang="en-US" dirty="0"/>
              <a:t> </a:t>
            </a:r>
            <a:r>
              <a:rPr lang="en-US" dirty="0" err="1"/>
              <a:t>Cordis</a:t>
            </a:r>
            <a:endParaRPr lang="en-ZA" dirty="0"/>
          </a:p>
        </p:txBody>
      </p:sp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2"/>
          <a:srcRect l="36206" t="-9834" r="30321" b="42400"/>
          <a:stretch>
            <a:fillRect/>
          </a:stretch>
        </p:blipFill>
        <p:spPr bwMode="auto">
          <a:xfrm>
            <a:off x="1403350" y="836613"/>
            <a:ext cx="3816350" cy="411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3"/>
          <p:cNvPicPr>
            <a:picLocks noChangeAspect="1" noChangeArrowheads="1"/>
          </p:cNvPicPr>
          <p:nvPr/>
        </p:nvPicPr>
        <p:blipFill>
          <a:blip r:embed="rId3"/>
          <a:srcRect l="21721" t="-935" r="37537" b="34943"/>
          <a:stretch>
            <a:fillRect/>
          </a:stretch>
        </p:blipFill>
        <p:spPr bwMode="auto">
          <a:xfrm>
            <a:off x="4500563" y="1668463"/>
            <a:ext cx="2890837" cy="327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4"/>
          <p:cNvPicPr>
            <a:picLocks noChangeAspect="1" noChangeArrowheads="1"/>
          </p:cNvPicPr>
          <p:nvPr/>
        </p:nvPicPr>
        <p:blipFill>
          <a:blip r:embed="rId4"/>
          <a:srcRect t="83321"/>
          <a:stretch>
            <a:fillRect/>
          </a:stretch>
        </p:blipFill>
        <p:spPr bwMode="auto">
          <a:xfrm>
            <a:off x="468313" y="5157788"/>
            <a:ext cx="8334375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85776"/>
            <a:ext cx="8229600" cy="1600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Primitive Ventricle</a:t>
            </a:r>
            <a:endParaRPr lang="en-ZA" dirty="0"/>
          </a:p>
        </p:txBody>
      </p:sp>
      <p:pic>
        <p:nvPicPr>
          <p:cNvPr id="14339" name="Picture 2"/>
          <p:cNvPicPr>
            <a:picLocks noChangeAspect="1" noChangeArrowheads="1"/>
          </p:cNvPicPr>
          <p:nvPr/>
        </p:nvPicPr>
        <p:blipFill>
          <a:blip r:embed="rId2"/>
          <a:srcRect l="35988" r="32356" b="36021"/>
          <a:stretch>
            <a:fillRect/>
          </a:stretch>
        </p:blipFill>
        <p:spPr bwMode="auto">
          <a:xfrm>
            <a:off x="323850" y="2470150"/>
            <a:ext cx="1765300" cy="241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3"/>
          <p:cNvPicPr>
            <a:picLocks noChangeAspect="1" noChangeArrowheads="1"/>
          </p:cNvPicPr>
          <p:nvPr/>
        </p:nvPicPr>
        <p:blipFill>
          <a:blip r:embed="rId3"/>
          <a:srcRect l="34917" r="34404" b="38007"/>
          <a:stretch>
            <a:fillRect/>
          </a:stretch>
        </p:blipFill>
        <p:spPr bwMode="auto">
          <a:xfrm>
            <a:off x="2089150" y="2606675"/>
            <a:ext cx="165735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4"/>
          <p:cNvPicPr>
            <a:picLocks noChangeAspect="1" noChangeArrowheads="1"/>
          </p:cNvPicPr>
          <p:nvPr/>
        </p:nvPicPr>
        <p:blipFill>
          <a:blip r:embed="rId4"/>
          <a:srcRect l="34480" r="31036" b="33772"/>
          <a:stretch>
            <a:fillRect/>
          </a:stretch>
        </p:blipFill>
        <p:spPr bwMode="auto">
          <a:xfrm>
            <a:off x="3779838" y="2606675"/>
            <a:ext cx="1727200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5"/>
          <p:cNvPicPr>
            <a:picLocks noChangeAspect="1" noChangeArrowheads="1"/>
          </p:cNvPicPr>
          <p:nvPr/>
        </p:nvPicPr>
        <p:blipFill>
          <a:blip r:embed="rId5"/>
          <a:srcRect l="32822" r="34358" b="33994"/>
          <a:stretch>
            <a:fillRect/>
          </a:stretch>
        </p:blipFill>
        <p:spPr bwMode="auto">
          <a:xfrm>
            <a:off x="5510213" y="2573338"/>
            <a:ext cx="1547812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6"/>
          <p:cNvPicPr>
            <a:picLocks noChangeAspect="1" noChangeArrowheads="1"/>
          </p:cNvPicPr>
          <p:nvPr/>
        </p:nvPicPr>
        <p:blipFill>
          <a:blip r:embed="rId6"/>
          <a:srcRect l="29266" r="34370" b="30331"/>
          <a:stretch>
            <a:fillRect/>
          </a:stretch>
        </p:blipFill>
        <p:spPr bwMode="auto">
          <a:xfrm>
            <a:off x="6948488" y="2670175"/>
            <a:ext cx="1584325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Picture 7"/>
          <p:cNvPicPr>
            <a:picLocks noChangeAspect="1" noChangeArrowheads="1"/>
          </p:cNvPicPr>
          <p:nvPr/>
        </p:nvPicPr>
        <p:blipFill>
          <a:blip r:embed="rId6"/>
          <a:srcRect t="76662"/>
          <a:stretch>
            <a:fillRect/>
          </a:stretch>
        </p:blipFill>
        <p:spPr bwMode="auto">
          <a:xfrm>
            <a:off x="1403350" y="5211783"/>
            <a:ext cx="6731000" cy="114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The Primitive Atrium and Sinus </a:t>
            </a:r>
            <a:r>
              <a:rPr lang="en-US" dirty="0" err="1"/>
              <a:t>Venosus</a:t>
            </a:r>
            <a:endParaRPr lang="en-ZA" dirty="0"/>
          </a:p>
        </p:txBody>
      </p:sp>
      <p:pic>
        <p:nvPicPr>
          <p:cNvPr id="15363" name="Picture 2"/>
          <p:cNvPicPr>
            <a:picLocks noChangeAspect="1" noChangeArrowheads="1"/>
          </p:cNvPicPr>
          <p:nvPr/>
        </p:nvPicPr>
        <p:blipFill>
          <a:blip r:embed="rId2"/>
          <a:srcRect l="39758" r="27809" b="39845"/>
          <a:stretch>
            <a:fillRect/>
          </a:stretch>
        </p:blipFill>
        <p:spPr bwMode="auto">
          <a:xfrm>
            <a:off x="571480" y="1636713"/>
            <a:ext cx="1143000" cy="178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3"/>
          <p:cNvPicPr>
            <a:picLocks noChangeAspect="1" noChangeArrowheads="1"/>
          </p:cNvPicPr>
          <p:nvPr/>
        </p:nvPicPr>
        <p:blipFill>
          <a:blip r:embed="rId3"/>
          <a:srcRect l="33614" r="33913" b="35965"/>
          <a:stretch>
            <a:fillRect/>
          </a:stretch>
        </p:blipFill>
        <p:spPr bwMode="auto">
          <a:xfrm>
            <a:off x="1830378" y="1643050"/>
            <a:ext cx="1312862" cy="175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4"/>
          <p:cNvPicPr>
            <a:picLocks noChangeAspect="1" noChangeArrowheads="1"/>
          </p:cNvPicPr>
          <p:nvPr/>
        </p:nvPicPr>
        <p:blipFill>
          <a:blip r:embed="rId4"/>
          <a:srcRect l="30817" r="27275" b="32326"/>
          <a:stretch>
            <a:fillRect/>
          </a:stretch>
        </p:blipFill>
        <p:spPr bwMode="auto">
          <a:xfrm>
            <a:off x="3363916" y="1643050"/>
            <a:ext cx="1708150" cy="188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5"/>
          <p:cNvPicPr>
            <a:picLocks noChangeAspect="1" noChangeArrowheads="1"/>
          </p:cNvPicPr>
          <p:nvPr/>
        </p:nvPicPr>
        <p:blipFill>
          <a:blip r:embed="rId5"/>
          <a:srcRect l="34531" r="30939" b="32578"/>
          <a:stretch>
            <a:fillRect/>
          </a:stretch>
        </p:blipFill>
        <p:spPr bwMode="auto">
          <a:xfrm>
            <a:off x="5111764" y="1643050"/>
            <a:ext cx="1460500" cy="186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6"/>
          <p:cNvPicPr>
            <a:picLocks noChangeAspect="1" noChangeArrowheads="1"/>
          </p:cNvPicPr>
          <p:nvPr/>
        </p:nvPicPr>
        <p:blipFill>
          <a:blip r:embed="rId6"/>
          <a:srcRect l="32578" r="30399" b="36157"/>
          <a:stretch>
            <a:fillRect/>
          </a:stretch>
        </p:blipFill>
        <p:spPr bwMode="auto">
          <a:xfrm>
            <a:off x="6856439" y="1643050"/>
            <a:ext cx="1430337" cy="177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270914" y="3601332"/>
            <a:ext cx="4372788" cy="3185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857232"/>
            <a:ext cx="8229600" cy="4525963"/>
          </a:xfrm>
        </p:spPr>
        <p:txBody>
          <a:bodyPr/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bulbus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cordis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develops 3 divisions :</a:t>
            </a:r>
          </a:p>
          <a:p>
            <a:pPr marL="914400" lvl="1" indent="-457200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Proximal part – forms the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trabeculated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part of RV. </a:t>
            </a:r>
          </a:p>
          <a:p>
            <a:pPr marL="914400" lvl="1" indent="-457200"/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/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Midportion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conus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cordis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– forms the outflow tracts of both ventricles. </a:t>
            </a:r>
          </a:p>
          <a:p>
            <a:pPr marL="914400" lvl="1" indent="-457200"/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Distal part (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truncus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arteriosus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– forms the roots and proximal portion of the aorta and pulmonary artery.</a:t>
            </a:r>
          </a:p>
          <a:p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junction between the primitive ventricle and the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bulbus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cordis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bulboventricular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sulcus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remains narrow. It is called the 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interventricular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foramen .</a:t>
            </a:r>
          </a:p>
          <a:p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smooth walled heart tube begins to form primitive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trabeculae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proximal and distal to the primary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interventricular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foramen. </a:t>
            </a:r>
          </a:p>
          <a:p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bulbus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temporarily remains smooth walled. </a:t>
            </a:r>
          </a:p>
          <a:p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primitive ventricle, which is now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trabeculated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is called the 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primitive LV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Likewise, the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trabeculated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proximal third of the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bulbus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cordis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may be called the 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primitive RV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457216"/>
            <a:ext cx="8229600" cy="1600200"/>
          </a:xfrm>
        </p:spPr>
        <p:txBody>
          <a:bodyPr/>
          <a:lstStyle/>
          <a:p>
            <a:r>
              <a:rPr lang="en-US" dirty="0"/>
              <a:t>Chronology of events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98" y="1474805"/>
            <a:ext cx="9144000" cy="5168905"/>
          </a:xfrm>
        </p:spPr>
        <p:txBody>
          <a:bodyPr/>
          <a:lstStyle/>
          <a:p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Day 0 – 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fertilization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and initiation of embryogenesis</a:t>
            </a:r>
          </a:p>
          <a:p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Week 1 – </a:t>
            </a:r>
            <a:r>
              <a:rPr lang="en-US" sz="18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blastocyst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formation and 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implantation</a:t>
            </a:r>
          </a:p>
          <a:p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Week 2 – formation of </a:t>
            </a:r>
            <a:r>
              <a:rPr lang="en-US" sz="18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bilaminar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germ disc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epiblast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and hypoblast)</a:t>
            </a:r>
          </a:p>
          <a:p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Week3 – formation of </a:t>
            </a:r>
            <a:r>
              <a:rPr lang="en-US" sz="18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trilaminar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germ disc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gastrulation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  <a:p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Mid week 3 – 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heart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begins to form</a:t>
            </a:r>
          </a:p>
          <a:p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Week 4 – 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cardiac looping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begins</a:t>
            </a:r>
            <a:endParaRPr lang="en-US" sz="1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sz="1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Mid week 4 – development of 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sinus </a:t>
            </a:r>
            <a:r>
              <a:rPr lang="en-US" sz="18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venosus</a:t>
            </a:r>
            <a:endParaRPr lang="en-US" sz="1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sz="1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Week 4-5 – development of 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cardiac </a:t>
            </a:r>
            <a:r>
              <a:rPr lang="en-US" sz="18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septae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development of 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aortic arches, 			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development of 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arterial and venous system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begins.</a:t>
            </a:r>
            <a:endParaRPr lang="en-US" sz="1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60557"/>
            <a:ext cx="8229600" cy="4525963"/>
          </a:xfrm>
        </p:spPr>
        <p:txBody>
          <a:bodyPr/>
          <a:lstStyle/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atrial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portion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initially a paired structure outside the pericardial cavity, forms a common atrium and is incorporated into the pericardial cavity.</a:t>
            </a:r>
          </a:p>
          <a:p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 junction 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remains narrow and forms the 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 canal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which connects the common atrium and the early embryonic ventricle </a:t>
            </a:r>
          </a:p>
          <a:p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conotruncal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portion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initially on the right side, shifts gradually to a more medial position due to formation of 2 transverse dilations of the atrium, bulging on each side of the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bulbus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cordis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</a:p>
          <a:p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Development of the Sinus </a:t>
            </a:r>
            <a:r>
              <a:rPr lang="en-US" dirty="0" err="1"/>
              <a:t>Venosus</a:t>
            </a:r>
            <a:endParaRPr lang="en-ZA" dirty="0"/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2845" y="2317981"/>
            <a:ext cx="4221155" cy="3310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1406" y="1571612"/>
            <a:ext cx="492922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In mid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4th week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the sinus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venosus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receives venous blood from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right 	and left 	sinus horns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Each horn receives blood from 3 important 	veins: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vitelline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 </a:t>
            </a:r>
            <a:r>
              <a:rPr lang="en-US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omphalomesenteric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vein,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umbilical vein,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common cardinal vein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Entrance of the sinus shifts to the right 	primarily caused by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left-to-right 	shunts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blood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occuring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the 	venous system.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The right horn, now the only communication 	between the original SV and the 	atrium, is incorporated into the RA.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500066"/>
            <a:ext cx="9144000" cy="1428736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Development of Venous Valves</a:t>
            </a:r>
            <a:endParaRPr lang="en-ZA" dirty="0"/>
          </a:p>
        </p:txBody>
      </p:sp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79301" y="1714488"/>
            <a:ext cx="5807607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0" y="1071546"/>
            <a:ext cx="378618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sinuatrial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orifice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is flanked on each side by a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valvular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fold, the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 and left venous valves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Dorsocranially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the valves fuse, forming a ridge known as the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septum </a:t>
            </a:r>
            <a:r>
              <a:rPr lang="en-US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spurium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left venous valve and the septum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spurium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fuse with the developing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atrial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septum.</a:t>
            </a: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438" y="4429132"/>
            <a:ext cx="90011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superior portion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the right venous valve disappears entirely. </a:t>
            </a: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inferior portion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develops into two parts: </a:t>
            </a:r>
          </a:p>
          <a:p>
            <a:pPr lvl="1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(1)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valve of the inferior vena cava </a:t>
            </a:r>
          </a:p>
          <a:p>
            <a:pPr lvl="1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(2)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valve of the coronary sinus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crista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terminalis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forms the dividing line between the original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trabeculated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part of the RA and the smooth-walled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part,from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right sinus horn</a:t>
            </a: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66863" y="1916113"/>
            <a:ext cx="6200775" cy="321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1"/>
          <p:cNvSpPr txBox="1"/>
          <p:nvPr/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dirty="0"/>
              <a:t>Development of the Sinus </a:t>
            </a:r>
            <a:r>
              <a:rPr lang="en-US" dirty="0" err="1"/>
              <a:t>Venosus</a:t>
            </a:r>
            <a:endParaRPr lang="en-ZA" dirty="0"/>
          </a:p>
        </p:txBody>
      </p:sp>
      <p:sp>
        <p:nvSpPr>
          <p:cNvPr id="5" name="TextBox 4"/>
          <p:cNvSpPr txBox="1"/>
          <p:nvPr/>
        </p:nvSpPr>
        <p:spPr>
          <a:xfrm>
            <a:off x="714348" y="5572140"/>
            <a:ext cx="77867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the left common cardinal vein is obliterated at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weeks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all that remains of the left sinus horn is the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oblique vein of the LA and coronary sinus</a:t>
            </a:r>
          </a:p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Formation of the Cardiac </a:t>
            </a:r>
            <a:r>
              <a:rPr lang="en-US" dirty="0" err="1"/>
              <a:t>Septae</a:t>
            </a:r>
            <a:endParaRPr lang="en-ZA" dirty="0"/>
          </a:p>
        </p:txBody>
      </p:sp>
      <p:sp>
        <p:nvSpPr>
          <p:cNvPr id="3" name="TextBox 2"/>
          <p:cNvSpPr txBox="1"/>
          <p:nvPr/>
        </p:nvSpPr>
        <p:spPr>
          <a:xfrm>
            <a:off x="755650" y="1989138"/>
            <a:ext cx="7777163" cy="409342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The major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septae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are formed between the 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 and 37</a:t>
            </a:r>
            <a:r>
              <a:rPr lang="en-US" sz="2000" b="1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days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	development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It is a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simultanuous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process  in the following areas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Septum formation in the common atrium</a:t>
            </a:r>
          </a:p>
          <a:p>
            <a:pPr marL="914400" lvl="1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Septum formation in the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atrioventricular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canal</a:t>
            </a:r>
          </a:p>
          <a:p>
            <a:pPr marL="914400" lvl="1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Septum formation in the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truncus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arteriosus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conus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cordis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Septum formation in the ventricles</a:t>
            </a:r>
            <a:endParaRPr lang="en-ZA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Septum formation in the Common Atria</a:t>
            </a:r>
            <a:endParaRPr lang="en-ZA" dirty="0"/>
          </a:p>
        </p:txBody>
      </p:sp>
      <p:sp>
        <p:nvSpPr>
          <p:cNvPr id="22531" name="Rectangle 2"/>
          <p:cNvSpPr>
            <a:spLocks noChangeArrowheads="1"/>
          </p:cNvSpPr>
          <p:nvPr/>
        </p:nvSpPr>
        <p:spPr bwMode="auto">
          <a:xfrm>
            <a:off x="539750" y="1790695"/>
            <a:ext cx="8280400" cy="9239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At the end of the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4</a:t>
            </a:r>
            <a:r>
              <a:rPr lang="en-US" b="1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week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, a sickle-shaped crest grows from the roof of the</a:t>
            </a:r>
          </a:p>
          <a:p>
            <a:pPr algn="ct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common atrium into the lumen. This crest is the first portion of the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septum</a:t>
            </a:r>
          </a:p>
          <a:p>
            <a:pPr algn="ctr"/>
            <a:r>
              <a:rPr lang="en-ZA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primum</a:t>
            </a:r>
            <a:endParaRPr lang="en-ZA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8700" y="3071810"/>
            <a:ext cx="7302500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Rectangle 3"/>
          <p:cNvSpPr>
            <a:spLocks noChangeArrowheads="1"/>
          </p:cNvSpPr>
          <p:nvPr/>
        </p:nvSpPr>
        <p:spPr bwMode="auto">
          <a:xfrm>
            <a:off x="2195513" y="5661025"/>
            <a:ext cx="4572000" cy="646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A.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30 days .</a:t>
            </a:r>
          </a:p>
          <a:p>
            <a:pPr algn="ctr"/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B.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Same stage as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A,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viewed from the right. </a:t>
            </a:r>
            <a:endParaRPr lang="en-ZA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Septum formation of the Common Atria </a:t>
            </a:r>
            <a:endParaRPr lang="en-ZA" dirty="0"/>
          </a:p>
        </p:txBody>
      </p:sp>
      <p:pic>
        <p:nvPicPr>
          <p:cNvPr id="2355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2997200"/>
            <a:ext cx="7899400" cy="250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Rectangle 2"/>
          <p:cNvSpPr>
            <a:spLocks noChangeArrowheads="1"/>
          </p:cNvSpPr>
          <p:nvPr/>
        </p:nvSpPr>
        <p:spPr bwMode="auto">
          <a:xfrm>
            <a:off x="2286000" y="5876925"/>
            <a:ext cx="4572000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C.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33 days. </a:t>
            </a:r>
          </a:p>
          <a:p>
            <a:pPr algn="ctr"/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D.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Same stage as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C,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viewed from the right</a:t>
            </a:r>
            <a:endParaRPr lang="en-ZA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23557" name="Rectangle 3"/>
          <p:cNvSpPr>
            <a:spLocks noChangeArrowheads="1"/>
          </p:cNvSpPr>
          <p:nvPr/>
        </p:nvSpPr>
        <p:spPr bwMode="auto">
          <a:xfrm>
            <a:off x="565150" y="1628775"/>
            <a:ext cx="7777163" cy="9239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When the lumen of the right atrium expands as a result of incorporation of</a:t>
            </a:r>
          </a:p>
          <a:p>
            <a:pPr algn="ct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the sinus horn, a new crescent-shaped fold appears. This new fold, the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septum </a:t>
            </a: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secundum </a:t>
            </a:r>
            <a:r>
              <a:rPr lang="en-ZA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never forms a complete partition in the atrial cavity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Septum formation of the common atria</a:t>
            </a:r>
            <a:endParaRPr lang="en-ZA" dirty="0"/>
          </a:p>
        </p:txBody>
      </p:sp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350" y="2852738"/>
            <a:ext cx="7016750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Rectangle 2"/>
          <p:cNvSpPr>
            <a:spLocks noChangeArrowheads="1"/>
          </p:cNvSpPr>
          <p:nvPr/>
        </p:nvSpPr>
        <p:spPr bwMode="auto">
          <a:xfrm>
            <a:off x="2025648" y="6068817"/>
            <a:ext cx="5046682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E.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37 days; 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F.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Newborn.</a:t>
            </a:r>
          </a:p>
          <a:p>
            <a:pPr algn="ctr"/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G.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The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atrial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septum from the right; same stage as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F.</a:t>
            </a:r>
          </a:p>
        </p:txBody>
      </p:sp>
      <p:sp>
        <p:nvSpPr>
          <p:cNvPr id="24581" name="Rectangle 3"/>
          <p:cNvSpPr>
            <a:spLocks noChangeArrowheads="1"/>
          </p:cNvSpPr>
          <p:nvPr/>
        </p:nvSpPr>
        <p:spPr bwMode="auto">
          <a:xfrm>
            <a:off x="896938" y="1844675"/>
            <a:ext cx="7489825" cy="646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When the upper part of the septum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primum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gradually disappears, the</a:t>
            </a:r>
          </a:p>
          <a:p>
            <a:pPr algn="ct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remaining part becomes the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valve of the oval foramen.</a:t>
            </a:r>
            <a:endParaRPr lang="en-ZA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differentiation of the Atria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Primitive RA 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enlarges by incorporation of the right sinus horn.</a:t>
            </a:r>
          </a:p>
          <a:p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Primitive LA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 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single embryonic pulmonary vein 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develops as an outgrowth of the posterior left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atrial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wall, just to the left of the septum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primum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vein gains connection with veins of the developing lung buds. </a:t>
            </a:r>
          </a:p>
          <a:p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During further development, the 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Pulmonary Veins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are incorporated, forming the large smooth walled part of the adult LA. 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Further differentiation of the Atria</a:t>
            </a:r>
            <a:endParaRPr lang="en-ZA" dirty="0"/>
          </a:p>
        </p:txBody>
      </p:sp>
      <p:pic>
        <p:nvPicPr>
          <p:cNvPr id="2560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773238"/>
            <a:ext cx="7888288" cy="291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Rectangle 2"/>
          <p:cNvSpPr>
            <a:spLocks noChangeArrowheads="1"/>
          </p:cNvSpPr>
          <p:nvPr/>
        </p:nvSpPr>
        <p:spPr bwMode="auto">
          <a:xfrm>
            <a:off x="-19050" y="5140123"/>
            <a:ext cx="9144000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Both the wall of the right sinus horn (</a:t>
            </a:r>
            <a:r>
              <a:rPr lang="en-US" i="1" dirty="0">
                <a:solidFill>
                  <a:srgbClr val="00B0F0"/>
                </a:solidFill>
                <a:latin typeface="+mj-lt"/>
              </a:rPr>
              <a:t>blue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) and the pulmonary veins (</a:t>
            </a:r>
            <a:r>
              <a:rPr lang="en-US" i="1" dirty="0">
                <a:solidFill>
                  <a:srgbClr val="FF0000"/>
                </a:solidFill>
                <a:latin typeface="+mj-lt"/>
              </a:rPr>
              <a:t>red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) are  incorporated into the heart to form the smooth-walled </a:t>
            </a:r>
            <a:r>
              <a:rPr lang="en-ZA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parts of the atria.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428652"/>
            <a:ext cx="8229600" cy="1600200"/>
          </a:xfrm>
        </p:spPr>
        <p:txBody>
          <a:bodyPr/>
          <a:lstStyle/>
          <a:p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week of development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98" y="1428736"/>
            <a:ext cx="9144000" cy="4811715"/>
          </a:xfrm>
        </p:spPr>
        <p:txBody>
          <a:bodyPr/>
          <a:lstStyle/>
          <a:p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Day 0 – fertilization</a:t>
            </a:r>
          </a:p>
          <a:p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Day 1 – zygote formation</a:t>
            </a:r>
          </a:p>
          <a:p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Day 2 – 2 cell stage (30 hrs)</a:t>
            </a:r>
          </a:p>
          <a:p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Day 2 – 4 cell stage (40 hrs)</a:t>
            </a:r>
          </a:p>
          <a:p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Day 3 – 16 cell stage </a:t>
            </a:r>
          </a:p>
          <a:p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Day 4 – </a:t>
            </a: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morula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(32 cell stage)</a:t>
            </a:r>
          </a:p>
          <a:p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Day 5 – </a:t>
            </a: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blastocyst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(inner cell mass-</a:t>
            </a: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embryoblast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and outer cell mass-</a:t>
            </a: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trophoblast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  <a:p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Day 6 – implantation </a:t>
            </a:r>
          </a:p>
          <a:p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Septum formation of the </a:t>
            </a:r>
            <a:r>
              <a:rPr lang="en-US" dirty="0" err="1"/>
              <a:t>Atrioventricular</a:t>
            </a:r>
            <a:r>
              <a:rPr lang="en-US" dirty="0"/>
              <a:t> Canal</a:t>
            </a:r>
            <a:endParaRPr lang="en-ZA" dirty="0"/>
          </a:p>
        </p:txBody>
      </p:sp>
      <p:sp>
        <p:nvSpPr>
          <p:cNvPr id="26627" name="Rectangle 2"/>
          <p:cNvSpPr>
            <a:spLocks noChangeArrowheads="1"/>
          </p:cNvSpPr>
          <p:nvPr/>
        </p:nvSpPr>
        <p:spPr bwMode="auto">
          <a:xfrm>
            <a:off x="385763" y="1682750"/>
            <a:ext cx="8281987" cy="230832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 At the end of the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4</a:t>
            </a:r>
            <a:r>
              <a:rPr lang="en-US" b="1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week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, two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mesenchymal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cushions, the  </a:t>
            </a:r>
            <a:r>
              <a:rPr lang="en-US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atrioventricular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	</a:t>
            </a:r>
            <a:r>
              <a:rPr lang="en-US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endocardial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cushions,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appear at the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superior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and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inferior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borders 	of the </a:t>
            </a:r>
            <a:r>
              <a:rPr lang="en-ZA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atrioventricular</a:t>
            </a:r>
            <a:r>
              <a:rPr lang="en-ZA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canal, two additional lateral cushions appear at 	the </a:t>
            </a: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left and right </a:t>
            </a:r>
            <a:r>
              <a:rPr lang="en-ZA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borders.</a:t>
            </a:r>
          </a:p>
          <a:p>
            <a:pPr>
              <a:buFont typeface="Wingdings" panose="05000000000000000000" pitchFamily="2" charset="2"/>
              <a:buChar char="§"/>
            </a:pPr>
            <a:endParaRPr lang="en-ZA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 At the end of the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5th week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there is complete fusion of the superior and 	inferior cushions with complete division of the canal into left and right 	orifices.</a:t>
            </a:r>
            <a:endParaRPr lang="en-ZA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pic>
        <p:nvPicPr>
          <p:cNvPr id="2662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3499" y="4091006"/>
            <a:ext cx="6938963" cy="205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571528"/>
            <a:ext cx="8229600" cy="1600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/>
              <a:t>Atrioventricular</a:t>
            </a:r>
            <a:r>
              <a:rPr lang="en-US" dirty="0"/>
              <a:t> Valves</a:t>
            </a:r>
            <a:endParaRPr lang="en-ZA" dirty="0"/>
          </a:p>
        </p:txBody>
      </p:sp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142984"/>
            <a:ext cx="8391525" cy="310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Rectangle 2"/>
          <p:cNvSpPr>
            <a:spLocks noChangeArrowheads="1"/>
          </p:cNvSpPr>
          <p:nvPr/>
        </p:nvSpPr>
        <p:spPr bwMode="auto">
          <a:xfrm>
            <a:off x="142844" y="4286256"/>
            <a:ext cx="8929718" cy="258532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  After the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endocardial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cushions fuse, each AV orifice is surrounded by local 	proliferations of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mesenchymal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tissue.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 Bloodstream hollows and thins out tissue on the ventricular surface of these 	proliferations, forming valves that remain attached to the ventricular wall by 	muscular cords. 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 Finally, muscular tissue in the cords degenerates and is replaced by dense 	connective tissue.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57428"/>
            <a:ext cx="8229600" cy="1600200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0102F82-C29F-44A6-B176-985AAB397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889C8F-88AB-4BA3-9E13-71DF89350B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/>
              <a:t>Which of the following structures is primarily derived from the Secondary Heart Field (SHF)?</a:t>
            </a:r>
            <a:endParaRPr lang="en-GB" dirty="0"/>
          </a:p>
          <a:p>
            <a:r>
              <a:rPr lang="en-GB" dirty="0"/>
              <a:t>A. Left atrium</a:t>
            </a:r>
            <a:br>
              <a:rPr lang="en-GB" dirty="0"/>
            </a:br>
            <a:r>
              <a:rPr lang="en-GB" dirty="0"/>
              <a:t>B. Left ventricle</a:t>
            </a:r>
            <a:br>
              <a:rPr lang="en-GB" dirty="0"/>
            </a:br>
            <a:r>
              <a:rPr lang="en-GB" dirty="0"/>
              <a:t>C. Outflow tract (conus cordis and truncus arteriosus) and part of the right ventricle</a:t>
            </a:r>
            <a:br>
              <a:rPr lang="en-GB" dirty="0"/>
            </a:br>
            <a:r>
              <a:rPr lang="en-GB" dirty="0"/>
              <a:t>D. Coronary sinus</a:t>
            </a:r>
          </a:p>
          <a:p>
            <a:endParaRPr lang="en-AE" dirty="0"/>
          </a:p>
        </p:txBody>
      </p:sp>
    </p:spTree>
    <p:extLst>
      <p:ext uri="{BB962C8B-B14F-4D97-AF65-F5344CB8AC3E}">
        <p14:creationId xmlns:p14="http://schemas.microsoft.com/office/powerpoint/2010/main" val="323894506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A0005-5C67-4F83-B4DF-5B262C757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F91E43-31E8-4FE3-9BF5-2E87EE686C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/>
              <a:t>Answer:</a:t>
            </a:r>
            <a:r>
              <a:rPr lang="en-GB" dirty="0"/>
              <a:t> </a:t>
            </a:r>
            <a:r>
              <a:rPr lang="en-GB" b="1" dirty="0"/>
              <a:t>C. Outflow tract (conus cordis and truncus arteriosus) and part of the right ventricle</a:t>
            </a:r>
            <a:endParaRPr lang="en-GB" dirty="0"/>
          </a:p>
          <a:p>
            <a:endParaRPr lang="en-AE" dirty="0"/>
          </a:p>
        </p:txBody>
      </p:sp>
    </p:spTree>
    <p:extLst>
      <p:ext uri="{BB962C8B-B14F-4D97-AF65-F5344CB8AC3E}">
        <p14:creationId xmlns:p14="http://schemas.microsoft.com/office/powerpoint/2010/main" val="42903669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39DD1-306A-4235-8A9A-C677DCA59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AE627A-3B62-410D-9E2C-AB42FEAEFE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/>
              <a:t>The cardiac loop is normally completed by which embryonic day?</a:t>
            </a:r>
            <a:endParaRPr lang="en-GB" dirty="0"/>
          </a:p>
          <a:p>
            <a:r>
              <a:rPr lang="en-GB" dirty="0"/>
              <a:t>A. Day 21</a:t>
            </a:r>
            <a:br>
              <a:rPr lang="en-GB" dirty="0"/>
            </a:br>
            <a:r>
              <a:rPr lang="en-GB" dirty="0"/>
              <a:t>B. Day 23</a:t>
            </a:r>
            <a:br>
              <a:rPr lang="en-GB" dirty="0"/>
            </a:br>
            <a:r>
              <a:rPr lang="en-GB" dirty="0"/>
              <a:t>C. Day 28</a:t>
            </a:r>
            <a:br>
              <a:rPr lang="en-GB" dirty="0"/>
            </a:br>
            <a:r>
              <a:rPr lang="en-GB" dirty="0"/>
              <a:t>D. Day 35</a:t>
            </a:r>
          </a:p>
          <a:p>
            <a:endParaRPr lang="en-AE" dirty="0"/>
          </a:p>
        </p:txBody>
      </p:sp>
    </p:spTree>
    <p:extLst>
      <p:ext uri="{BB962C8B-B14F-4D97-AF65-F5344CB8AC3E}">
        <p14:creationId xmlns:p14="http://schemas.microsoft.com/office/powerpoint/2010/main" val="31815892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44D75-3079-4FC2-9444-CE860D948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E27BA4-3128-44AC-823E-EC712264E3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/>
              <a:t>Answer:</a:t>
            </a:r>
            <a:r>
              <a:rPr lang="en-GB" dirty="0"/>
              <a:t> </a:t>
            </a:r>
            <a:r>
              <a:rPr lang="en-GB" b="1" dirty="0"/>
              <a:t>C. Day 28</a:t>
            </a:r>
            <a:endParaRPr lang="en-GB" dirty="0"/>
          </a:p>
          <a:p>
            <a:endParaRPr lang="en-AE" dirty="0"/>
          </a:p>
        </p:txBody>
      </p:sp>
    </p:spTree>
    <p:extLst>
      <p:ext uri="{BB962C8B-B14F-4D97-AF65-F5344CB8AC3E}">
        <p14:creationId xmlns:p14="http://schemas.microsoft.com/office/powerpoint/2010/main" val="2439392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FEED4-5FAB-48C4-BA1B-1385547C2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37A4B9-91A0-45D7-8745-A8679A9124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/>
              <a:t>During embryonic development, the left sinus horn ultimately forms which of the following structures?</a:t>
            </a:r>
            <a:endParaRPr lang="en-GB" dirty="0"/>
          </a:p>
          <a:p>
            <a:r>
              <a:rPr lang="en-GB" dirty="0"/>
              <a:t>A. Smooth-walled part of the right atrium</a:t>
            </a:r>
            <a:br>
              <a:rPr lang="en-GB" dirty="0"/>
            </a:br>
            <a:r>
              <a:rPr lang="en-GB" dirty="0"/>
              <a:t>B. Crista terminalis</a:t>
            </a:r>
            <a:br>
              <a:rPr lang="en-GB" dirty="0"/>
            </a:br>
            <a:r>
              <a:rPr lang="en-GB" dirty="0"/>
              <a:t>C. Coronary sinus and oblique vein of the left atrium</a:t>
            </a:r>
            <a:br>
              <a:rPr lang="en-GB" dirty="0"/>
            </a:br>
            <a:r>
              <a:rPr lang="en-GB" dirty="0"/>
              <a:t>D. Inferior vena cava</a:t>
            </a:r>
          </a:p>
          <a:p>
            <a:endParaRPr lang="en-AE" dirty="0"/>
          </a:p>
        </p:txBody>
      </p:sp>
    </p:spTree>
    <p:extLst>
      <p:ext uri="{BB962C8B-B14F-4D97-AF65-F5344CB8AC3E}">
        <p14:creationId xmlns:p14="http://schemas.microsoft.com/office/powerpoint/2010/main" val="87996396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0307E8-652D-4F4E-A47A-7074FFB1C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EA5E8-5D2A-448F-A135-CCD8F726A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/>
              <a:t>Answer:</a:t>
            </a:r>
            <a:r>
              <a:rPr lang="en-GB" dirty="0"/>
              <a:t> </a:t>
            </a:r>
            <a:r>
              <a:rPr lang="en-GB" b="1" dirty="0"/>
              <a:t>C. Coronary sinus and oblique vein of the left atrium</a:t>
            </a:r>
            <a:endParaRPr lang="en-AE" dirty="0"/>
          </a:p>
        </p:txBody>
      </p:sp>
    </p:spTree>
    <p:extLst>
      <p:ext uri="{BB962C8B-B14F-4D97-AF65-F5344CB8AC3E}">
        <p14:creationId xmlns:p14="http://schemas.microsoft.com/office/powerpoint/2010/main" val="3908749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E:\eBooks\Miscellaneous Books\card embryo 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500042"/>
            <a:ext cx="8292209" cy="60079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500090"/>
            <a:ext cx="8229600" cy="1600200"/>
          </a:xfrm>
        </p:spPr>
        <p:txBody>
          <a:bodyPr/>
          <a:lstStyle/>
          <a:p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week of development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Week of 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TWO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s: </a:t>
            </a: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trophoblast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differentiates into 2 layers,</a:t>
            </a:r>
          </a:p>
          <a:p>
            <a:pPr lvl="1"/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cytotrophoblast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lvl="1"/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Syncytiotrophoblast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embryoblast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forms 2 layers, </a:t>
            </a:r>
          </a:p>
          <a:p>
            <a:pPr lvl="1"/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epiblast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lvl="1"/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hypoblast. </a:t>
            </a: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extraembryonic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mesoderm splits into 2 layers, </a:t>
            </a:r>
          </a:p>
          <a:p>
            <a:pPr lvl="1"/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Somatopleural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splanchnopleural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 cavities, </a:t>
            </a:r>
          </a:p>
          <a:p>
            <a:pPr lvl="1"/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amniotic  cavity</a:t>
            </a:r>
          </a:p>
          <a:p>
            <a:pPr lvl="1"/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yolk sac cavity</a:t>
            </a: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Beginning of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uteroplacental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circulation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71464"/>
            <a:ext cx="8229600" cy="1600200"/>
          </a:xfrm>
        </p:spPr>
        <p:txBody>
          <a:bodyPr/>
          <a:lstStyle/>
          <a:p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week of development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4871"/>
            <a:ext cx="8229600" cy="4525963"/>
          </a:xfrm>
        </p:spPr>
        <p:txBody>
          <a:bodyPr/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Formation of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trilaminar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germ disc (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Gastrulation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 </a:t>
            </a:r>
          </a:p>
          <a:p>
            <a:pPr lvl="1"/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Ectoderm </a:t>
            </a:r>
          </a:p>
          <a:p>
            <a:pPr lvl="1"/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Mesoderm </a:t>
            </a:r>
          </a:p>
          <a:p>
            <a:pPr lvl="1"/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Endoderm</a:t>
            </a: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Appearance of primitive streak</a:t>
            </a: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Formation of notochord</a:t>
            </a: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Formation of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oropharyngeal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and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cloacal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menbrane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Establishment of body axes </a:t>
            </a: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Further development of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trophoblast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– appearance of tertiary chorionic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villi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E:\eBooks\Miscellaneous Books\card embryo 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5836" y="142876"/>
            <a:ext cx="8753882" cy="6572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2636838"/>
            <a:ext cx="8229600" cy="1600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ESTABLISHMENT OF THE CARDIOGENIC FIELD</a:t>
            </a:r>
            <a:endParaRPr lang="en-ZA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C3DF8997A360C4298AF70C70A1589A5" ma:contentTypeVersion="" ma:contentTypeDescription="Create a new document." ma:contentTypeScope="" ma:versionID="8d0aff1ddbbedf3777a75fb7b12d2091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69e1f838a29fa68fd2f18156ab6007fa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48BB54B7-7DFE-4CE1-9F68-781D655A5E6E}">
  <ds:schemaRefs/>
</ds:datastoreItem>
</file>

<file path=customXml/itemProps2.xml><?xml version="1.0" encoding="utf-8"?>
<ds:datastoreItem xmlns:ds="http://schemas.openxmlformats.org/officeDocument/2006/customXml" ds:itemID="{DFC06CE0-AA47-4B94-A69E-3B073EA6AD9E}">
  <ds:schemaRefs/>
</ds:datastoreItem>
</file>

<file path=customXml/itemProps3.xml><?xml version="1.0" encoding="utf-8"?>
<ds:datastoreItem xmlns:ds="http://schemas.openxmlformats.org/officeDocument/2006/customXml" ds:itemID="{087EB0F1-3F88-474B-9A1A-96972D2CA1AE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153</TotalTime>
  <Words>2913</Words>
  <Application>Microsoft Office PowerPoint</Application>
  <PresentationFormat>On-screen Show (4:3)</PresentationFormat>
  <Paragraphs>341</Paragraphs>
  <Slides>48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7" baseType="lpstr">
      <vt:lpstr>Andalus</vt:lpstr>
      <vt:lpstr>Arial</vt:lpstr>
      <vt:lpstr>Calibri</vt:lpstr>
      <vt:lpstr>Century Gothic</vt:lpstr>
      <vt:lpstr>Courier New</vt:lpstr>
      <vt:lpstr>Palatino Linotype</vt:lpstr>
      <vt:lpstr>Times New Roman</vt:lpstr>
      <vt:lpstr>Wingdings</vt:lpstr>
      <vt:lpstr>Executive</vt:lpstr>
      <vt:lpstr>Cardiovascular Embryology Part 1</vt:lpstr>
      <vt:lpstr>Steps in the Embryology of the Cardiovascular System</vt:lpstr>
      <vt:lpstr>Chronology of events</vt:lpstr>
      <vt:lpstr>1st week of development</vt:lpstr>
      <vt:lpstr>PowerPoint Presentation</vt:lpstr>
      <vt:lpstr>2nd week of development</vt:lpstr>
      <vt:lpstr>3rd week of development</vt:lpstr>
      <vt:lpstr>PowerPoint Presentation</vt:lpstr>
      <vt:lpstr>ESTABLISHMENT OF THE CARDIOGENIC FIELD</vt:lpstr>
      <vt:lpstr>PowerPoint Presentation</vt:lpstr>
      <vt:lpstr>PowerPoint Presentation</vt:lpstr>
      <vt:lpstr>PowerPoint Presentation</vt:lpstr>
      <vt:lpstr>Cardiac Precursor Cells</vt:lpstr>
      <vt:lpstr>Secondary Heart Field</vt:lpstr>
      <vt:lpstr>Cardiac Neural Crest Cells</vt:lpstr>
      <vt:lpstr>Proepicardium</vt:lpstr>
      <vt:lpstr>FORMATION AND POSITION OF THE HEART TUBE</vt:lpstr>
      <vt:lpstr>PowerPoint Presentation</vt:lpstr>
      <vt:lpstr>Lateral folding of the embryo</vt:lpstr>
      <vt:lpstr>PowerPoint Presentation</vt:lpstr>
      <vt:lpstr>Development of layers of myocardium</vt:lpstr>
      <vt:lpstr>PowerPoint Presentation</vt:lpstr>
      <vt:lpstr>Development of Pericardium</vt:lpstr>
      <vt:lpstr>Formation of the Cardiac Loop</vt:lpstr>
      <vt:lpstr>Bulbus Cordis</vt:lpstr>
      <vt:lpstr>Primitive Ventricle</vt:lpstr>
      <vt:lpstr>The Primitive Atrium and Sinus Venosus</vt:lpstr>
      <vt:lpstr>PowerPoint Presentation</vt:lpstr>
      <vt:lpstr>PowerPoint Presentation</vt:lpstr>
      <vt:lpstr>PowerPoint Presentation</vt:lpstr>
      <vt:lpstr>Development of the Sinus Venosus</vt:lpstr>
      <vt:lpstr>Development of Venous Valves</vt:lpstr>
      <vt:lpstr>PowerPoint Presentation</vt:lpstr>
      <vt:lpstr>Formation of the Cardiac Septae</vt:lpstr>
      <vt:lpstr>Septum formation in the Common Atria</vt:lpstr>
      <vt:lpstr>Septum formation of the Common Atria </vt:lpstr>
      <vt:lpstr>Septum formation of the common atria</vt:lpstr>
      <vt:lpstr>Further differentiation of the Atria</vt:lpstr>
      <vt:lpstr>Further differentiation of the Atria</vt:lpstr>
      <vt:lpstr>Septum formation of the Atrioventricular Canal</vt:lpstr>
      <vt:lpstr>Atrioventricular Valves</vt:lpstr>
      <vt:lpstr>THANK YOU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Embryology of the heart and the great vessels</dc:title>
  <dc:creator>Windows User</dc:creator>
  <cp:lastModifiedBy>poojavenu97@gmail.com</cp:lastModifiedBy>
  <cp:revision>258</cp:revision>
  <dcterms:created xsi:type="dcterms:W3CDTF">2012-02-13T19:22:00Z</dcterms:created>
  <dcterms:modified xsi:type="dcterms:W3CDTF">2026-08-04T00:45:01Z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B8AE1DFD7058492992EC216AAA9D460D_12</vt:lpwstr>
  </property>
  <property fmtid="{D5CDD505-2E9C-101B-9397-08002B2CF9AE}" pid="3" name="KSOProductBuildVer">
    <vt:lpwstr>1033-12.1.0.27458</vt:lpwstr>
  </property>
</Properties>
</file>