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2"/>
  </p:notesMasterIdLst>
  <p:sldIdLst>
    <p:sldId id="256" r:id="rId2"/>
    <p:sldId id="340" r:id="rId3"/>
    <p:sldId id="257" r:id="rId4"/>
    <p:sldId id="259" r:id="rId5"/>
    <p:sldId id="262" r:id="rId6"/>
    <p:sldId id="260" r:id="rId7"/>
    <p:sldId id="263" r:id="rId8"/>
    <p:sldId id="265" r:id="rId9"/>
    <p:sldId id="266" r:id="rId10"/>
    <p:sldId id="277" r:id="rId11"/>
    <p:sldId id="291" r:id="rId12"/>
    <p:sldId id="292" r:id="rId13"/>
    <p:sldId id="261" r:id="rId14"/>
    <p:sldId id="258" r:id="rId15"/>
    <p:sldId id="278" r:id="rId16"/>
    <p:sldId id="279" r:id="rId17"/>
    <p:sldId id="280" r:id="rId18"/>
    <p:sldId id="281" r:id="rId19"/>
    <p:sldId id="284" r:id="rId20"/>
    <p:sldId id="285" r:id="rId21"/>
    <p:sldId id="295" r:id="rId22"/>
    <p:sldId id="296" r:id="rId23"/>
    <p:sldId id="283" r:id="rId24"/>
    <p:sldId id="297" r:id="rId25"/>
    <p:sldId id="298" r:id="rId26"/>
    <p:sldId id="299" r:id="rId27"/>
    <p:sldId id="300" r:id="rId28"/>
    <p:sldId id="301" r:id="rId29"/>
    <p:sldId id="302" r:id="rId30"/>
    <p:sldId id="303" r:id="rId31"/>
    <p:sldId id="304" r:id="rId32"/>
    <p:sldId id="305" r:id="rId33"/>
    <p:sldId id="271" r:id="rId34"/>
    <p:sldId id="308" r:id="rId35"/>
    <p:sldId id="310" r:id="rId36"/>
    <p:sldId id="311" r:id="rId37"/>
    <p:sldId id="313" r:id="rId38"/>
    <p:sldId id="315" r:id="rId39"/>
    <p:sldId id="316" r:id="rId40"/>
    <p:sldId id="272" r:id="rId41"/>
    <p:sldId id="274" r:id="rId42"/>
    <p:sldId id="320" r:id="rId43"/>
    <p:sldId id="356" r:id="rId44"/>
    <p:sldId id="357" r:id="rId45"/>
    <p:sldId id="323" r:id="rId46"/>
    <p:sldId id="327" r:id="rId47"/>
    <p:sldId id="358" r:id="rId48"/>
    <p:sldId id="342" r:id="rId49"/>
    <p:sldId id="343" r:id="rId50"/>
    <p:sldId id="328" r:id="rId51"/>
    <p:sldId id="269" r:id="rId52"/>
    <p:sldId id="329" r:id="rId53"/>
    <p:sldId id="330" r:id="rId54"/>
    <p:sldId id="331" r:id="rId55"/>
    <p:sldId id="332" r:id="rId56"/>
    <p:sldId id="333" r:id="rId57"/>
    <p:sldId id="359" r:id="rId58"/>
    <p:sldId id="360" r:id="rId59"/>
    <p:sldId id="361" r:id="rId60"/>
    <p:sldId id="362" r:id="rId6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9" d="100"/>
          <a:sy n="49" d="100"/>
        </p:scale>
        <p:origin x="1780" y="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30T14:48:14.7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1 0 8192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30T18:02:36.977"/>
    </inkml:context>
    <inkml:brush xml:id="br0">
      <inkml:brushProperty name="width" value="0.25" units="cm"/>
      <inkml:brushProperty name="height" value="0.25" units="cm"/>
    </inkml:brush>
  </inkml:definitions>
  <inkml:trace contextRef="#ctx0" brushRef="#br0">1 50 24575,'4'0'0,"6"-4"0,4-1 0,1-4 0,2-1 0,1 2 0,3 2 0,1 2 0,6 1 0,1 3 0,1-1 0,-1 2 0,-2-1 0,0 0 0,-2 1 0,0-1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30T18:01:10.037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8192,'4'0'11468,"6"0"-11468,5 0 0,4 0 0,3 0 0,1 0 0,3 0 0,-1 0 0,0 0-11332,0 0 11196,0 0 136,-4 5 11468,-7 0-11468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30T18:01:13.843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8192,'0'4'11468,"0"6"-11468,0 5 0,0 4 0,0 3 0,0 1 0,0 2 0,0 0-11468,0 1 11468,0-1 0,0 0 11468,0-1-11468,0 1 0,0-1-11468,0-4 11468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30T18:01:17.701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1 8192,'4'0'11468,"6"0"-11468,4 0 0,5 0 0,3 0 0,2 0 0,1 0 0,0 0-11332,0 0 11196,1 0 136,-2 0 0,1 0 0,-4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30T18:01:22.832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8192,'0'4'11468,"0"6"-11468,0 5 0,0 4 0,0 3 0,0 1 0,0 2 0,0 0 0,0 1 0,0-1 0,0-5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30T18:01:23.35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0 8192,'0'0'0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30T18:01:53.814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0 1 8192,'11'0'9244,"-7"0"-7020,345 0-2224,-328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30T18:01:56.239"/>
    </inkml:context>
    <inkml:brush xml:id="br0">
      <inkml:brushProperty name="width" value="0.1" units="cm"/>
      <inkml:brushProperty name="height" value="0.1" units="cm"/>
      <inkml:brushProperty name="color" value="#004F8B"/>
    </inkml:brush>
  </inkml:definitions>
  <inkml:trace contextRef="#ctx0" brushRef="#br0">1 0 8192,'0'5'11468,"0"4"-11468,0 6 0,0 4 0,0 3 0,0 3 0,0-1 0,0 2 0,0-1 0,0 0 0,0 0 0,0-1 0,0 1 0,0-1 0,0 0 0,0 0 0,0-3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7-30T18:02:29.032"/>
    </inkml:context>
    <inkml:brush xml:id="br0">
      <inkml:brushProperty name="width" value="0.25" units="cm"/>
      <inkml:brushProperty name="height" value="0.25" units="cm"/>
    </inkml:brush>
  </inkml:definitions>
  <inkml:trace contextRef="#ctx0" brushRef="#br0">1 1 24575,'4'0'0,"6"0"0,4 0 0,9 0 0,9 0 0,2 0 0,5 0 0,-1 0 0,-3 0 0,-3 0 0,-3 0 0,-2 0 0,-1 0 0,-6 4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977534-489F-4414-A117-8586DFB4E1B4}" type="datetimeFigureOut">
              <a:rPr lang="en-IN" smtClean="0"/>
              <a:pPr/>
              <a:t>31-07-2026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C4731B-DA0F-4ADD-A4CF-52AF3B6CF395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926952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customXml" Target="../ink/ink7.xml"/><Relationship Id="rId18" Type="http://schemas.openxmlformats.org/officeDocument/2006/relationships/image" Target="../media/image48.png"/><Relationship Id="rId3" Type="http://schemas.openxmlformats.org/officeDocument/2006/relationships/customXml" Target="../ink/ink2.xml"/><Relationship Id="rId7" Type="http://schemas.openxmlformats.org/officeDocument/2006/relationships/customXml" Target="../ink/ink4.xml"/><Relationship Id="rId12" Type="http://schemas.openxmlformats.org/officeDocument/2006/relationships/image" Target="../media/image140.png"/><Relationship Id="rId17" Type="http://schemas.openxmlformats.org/officeDocument/2006/relationships/customXml" Target="../ink/ink9.xml"/><Relationship Id="rId2" Type="http://schemas.openxmlformats.org/officeDocument/2006/relationships/image" Target="../media/image44.png"/><Relationship Id="rId16" Type="http://schemas.openxmlformats.org/officeDocument/2006/relationships/image" Target="../media/image260.png"/><Relationship Id="rId20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customXml" Target="../ink/ink6.xml"/><Relationship Id="rId5" Type="http://schemas.openxmlformats.org/officeDocument/2006/relationships/customXml" Target="../ink/ink3.xml"/><Relationship Id="rId15" Type="http://schemas.openxmlformats.org/officeDocument/2006/relationships/customXml" Target="../ink/ink8.xml"/><Relationship Id="rId10" Type="http://schemas.openxmlformats.org/officeDocument/2006/relationships/image" Target="../media/image240.png"/><Relationship Id="rId19" Type="http://schemas.openxmlformats.org/officeDocument/2006/relationships/customXml" Target="../ink/ink10.xml"/><Relationship Id="rId4" Type="http://schemas.openxmlformats.org/officeDocument/2006/relationships/image" Target="../media/image45.png"/><Relationship Id="rId9" Type="http://schemas.openxmlformats.org/officeDocument/2006/relationships/customXml" Target="../ink/ink5.xml"/><Relationship Id="rId14" Type="http://schemas.openxmlformats.org/officeDocument/2006/relationships/image" Target="../media/image250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ECG Basics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DR RESHMA TANIA NOUSHAD </a:t>
            </a:r>
          </a:p>
        </p:txBody>
      </p:sp>
    </p:spTree>
    <p:extLst>
      <p:ext uri="{BB962C8B-B14F-4D97-AF65-F5344CB8AC3E}">
        <p14:creationId xmlns:p14="http://schemas.microsoft.com/office/powerpoint/2010/main" val="25542597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4638"/>
            <a:ext cx="8856984" cy="6106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9028116-6F3A-7CBB-E546-29F61A97F3D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6641"/>
          <a:stretch>
            <a:fillRect/>
          </a:stretch>
        </p:blipFill>
        <p:spPr>
          <a:xfrm>
            <a:off x="4420870" y="2002097"/>
            <a:ext cx="4183578" cy="14288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71B3DF0-BF75-A69B-AAE1-1680BECE0C5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5353" r="12123"/>
          <a:stretch>
            <a:fillRect/>
          </a:stretch>
        </p:blipFill>
        <p:spPr>
          <a:xfrm>
            <a:off x="271264" y="4653136"/>
            <a:ext cx="4084712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7114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Standard sites unavailable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Because of patient pathology – amputation, burns or bandages</a:t>
            </a:r>
          </a:p>
          <a:p>
            <a:r>
              <a:rPr lang="en-IN" dirty="0"/>
              <a:t>The electrodes should be positioned as closely as possible to the standard sites</a:t>
            </a:r>
          </a:p>
        </p:txBody>
      </p:sp>
    </p:spTree>
    <p:extLst>
      <p:ext uri="{BB962C8B-B14F-4D97-AF65-F5344CB8AC3E}">
        <p14:creationId xmlns:p14="http://schemas.microsoft.com/office/powerpoint/2010/main" val="38890385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Specific cardiac abnormalities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In the presence of tachycardia alternative lead placement may produce a lead that reveals atrial activity</a:t>
            </a:r>
          </a:p>
          <a:p>
            <a:r>
              <a:rPr lang="en-IN" dirty="0"/>
              <a:t>A. moving positive V1 electrode one ICS above its standard site</a:t>
            </a:r>
          </a:p>
          <a:p>
            <a:r>
              <a:rPr lang="en-IN" dirty="0"/>
              <a:t>B. using this site for the positive V1 electrode and the xiphoid process of the sternum for the negative V1 electrode</a:t>
            </a:r>
          </a:p>
          <a:p>
            <a:r>
              <a:rPr lang="en-IN" dirty="0"/>
              <a:t>In dextrocardia the right and left arm electrodes should be reversed and the precordial leads should be recorded from rightward oriented positive electrodes</a:t>
            </a:r>
          </a:p>
          <a:p>
            <a:endParaRPr lang="en-IN" dirty="0"/>
          </a:p>
          <a:p>
            <a:r>
              <a:rPr lang="en-IN" dirty="0"/>
              <a:t>RV hypertrophy and infarction best detected by in V3R or V4R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054011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basic action of electrocardiograph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810000" cy="4525963"/>
          </a:xfrm>
        </p:spPr>
        <p:txBody>
          <a:bodyPr>
            <a:normAutofit/>
          </a:bodyPr>
          <a:lstStyle/>
          <a:p>
            <a:r>
              <a:rPr lang="en-US" sz="2400" dirty="0"/>
              <a:t>Sequential depolarization of cardiac muscle tissue causes a depolarization front which results in an electrical current</a:t>
            </a:r>
          </a:p>
          <a:p>
            <a:r>
              <a:rPr lang="en-US" sz="2400" dirty="0"/>
              <a:t>Electrocardiographic current forms an electromagnetic force or vector which can be detected and recorded by the electrocardiograph</a:t>
            </a: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600200"/>
            <a:ext cx="3810000" cy="246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43031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8681"/>
            <a:ext cx="9144000" cy="510063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90677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63199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0"/>
            <a:ext cx="90677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95245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39505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"/>
            <a:ext cx="9143999" cy="678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2365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7897688" cy="706090"/>
          </a:xfrm>
        </p:spPr>
        <p:txBody>
          <a:bodyPr>
            <a:normAutofit/>
          </a:bodyPr>
          <a:lstStyle/>
          <a:p>
            <a:r>
              <a:rPr lang="en-IN" sz="2800" dirty="0"/>
              <a:t>Modes of atrial and ventricular activation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8356" y="980728"/>
            <a:ext cx="7620000" cy="5160640"/>
          </a:xfrm>
        </p:spPr>
        <p:txBody>
          <a:bodyPr/>
          <a:lstStyle/>
          <a:p>
            <a:r>
              <a:rPr lang="en-IN" dirty="0"/>
              <a:t>Atrial chamber – thin walled and not equipped with specialized conduction system of the ventricles</a:t>
            </a:r>
          </a:p>
          <a:p>
            <a:r>
              <a:rPr lang="en-IN" dirty="0"/>
              <a:t>Activation occurs longitudinally and by contiguity.</a:t>
            </a:r>
          </a:p>
          <a:p>
            <a:r>
              <a:rPr lang="en-IN" dirty="0"/>
              <a:t>Activation of ventricles – effected through the specialized and highly efficient conduction system</a:t>
            </a:r>
          </a:p>
          <a:p>
            <a:r>
              <a:rPr lang="en-IN" dirty="0"/>
              <a:t>The muscle is activated from endocardial to epicardial surface</a:t>
            </a:r>
          </a:p>
          <a:p>
            <a:r>
              <a:rPr lang="en-IN" dirty="0"/>
              <a:t>Excitation occurs transversely and the whole chamber</a:t>
            </a:r>
          </a:p>
          <a:p>
            <a:r>
              <a:rPr lang="en-IN" dirty="0"/>
              <a:t> activated near synchronously</a:t>
            </a:r>
          </a:p>
          <a:p>
            <a:endParaRPr lang="en-IN" dirty="0"/>
          </a:p>
          <a:p>
            <a:endParaRPr lang="en-IN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917" y="3904818"/>
            <a:ext cx="4660727" cy="2925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6144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Willem Einthoven</a:t>
            </a:r>
          </a:p>
        </p:txBody>
      </p:sp>
      <p:pic>
        <p:nvPicPr>
          <p:cNvPr id="337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4953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C117F01-EB8A-0A42-0BED-EF1F967EE722}"/>
              </a:ext>
            </a:extLst>
          </p:cNvPr>
          <p:cNvSpPr txBox="1"/>
          <p:nvPr/>
        </p:nvSpPr>
        <p:spPr>
          <a:xfrm>
            <a:off x="5492552" y="2192739"/>
            <a:ext cx="309634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Father of Electrocardiography.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 Introduced P-QRS-T wave nomenclature.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Described Einthoven Triangle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/>
              <a:t>Established Standard bipolar limb leads(I,II,III).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377312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0223AD5-8FFE-CC96-6E94-6557D53BE5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873988"/>
            <a:ext cx="7620000" cy="4253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9148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Waveforms </a:t>
            </a:r>
          </a:p>
        </p:txBody>
      </p:sp>
      <p:pic>
        <p:nvPicPr>
          <p:cNvPr id="4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1105" t="2833" r="4028" b="3255"/>
          <a:stretch>
            <a:fillRect/>
          </a:stretch>
        </p:blipFill>
        <p:spPr bwMode="auto">
          <a:xfrm>
            <a:off x="1530907" y="1840254"/>
            <a:ext cx="5472585" cy="43204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38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843901"/>
              </p:ext>
            </p:extLst>
          </p:nvPr>
        </p:nvGraphicFramePr>
        <p:xfrm>
          <a:off x="457200" y="1600200"/>
          <a:ext cx="7620000" cy="4043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Deflection</a:t>
                      </a:r>
                      <a:endParaRPr lang="en-IN" b="1" dirty="0"/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/>
                        <a:t>What it represents</a:t>
                      </a:r>
                      <a:endParaRPr lang="en-IN" b="1" dirty="0"/>
                    </a:p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P wave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 err="1"/>
                        <a:t>Atrial</a:t>
                      </a:r>
                      <a:r>
                        <a:rPr lang="en-US" b="0" dirty="0"/>
                        <a:t> </a:t>
                      </a:r>
                      <a:r>
                        <a:rPr lang="en-US" b="0" dirty="0" err="1"/>
                        <a:t>depolarisation</a:t>
                      </a:r>
                      <a:endParaRPr lang="en-IN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PR interval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Time delay</a:t>
                      </a:r>
                      <a:r>
                        <a:rPr lang="en-US" b="0" baseline="0" dirty="0"/>
                        <a:t> between </a:t>
                      </a:r>
                      <a:r>
                        <a:rPr lang="en-US" b="0" baseline="0" dirty="0" err="1"/>
                        <a:t>atrial</a:t>
                      </a:r>
                      <a:r>
                        <a:rPr lang="en-US" b="0" baseline="0" dirty="0"/>
                        <a:t> </a:t>
                      </a:r>
                      <a:r>
                        <a:rPr lang="en-US" b="0" baseline="0" dirty="0" err="1"/>
                        <a:t>depolarisation</a:t>
                      </a:r>
                      <a:r>
                        <a:rPr lang="en-US" b="0" baseline="0" dirty="0"/>
                        <a:t> and ventricular activation</a:t>
                      </a:r>
                      <a:endParaRPr lang="en-IN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QRS complex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Ventricular </a:t>
                      </a:r>
                      <a:r>
                        <a:rPr lang="en-US" b="0" dirty="0" err="1"/>
                        <a:t>depolarisation</a:t>
                      </a:r>
                      <a:endParaRPr lang="en-IN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ST segment</a:t>
                      </a:r>
                      <a:r>
                        <a:rPr lang="en-US" b="1" baseline="0" dirty="0"/>
                        <a:t> (</a:t>
                      </a:r>
                      <a:r>
                        <a:rPr lang="en-US" b="1" baseline="0" dirty="0" err="1"/>
                        <a:t>isoelectric</a:t>
                      </a:r>
                      <a:r>
                        <a:rPr lang="en-US" b="1" baseline="0" dirty="0"/>
                        <a:t>)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Electrical plateau of ventricular activation</a:t>
                      </a:r>
                      <a:endParaRPr lang="en-IN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T wave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Ventricular </a:t>
                      </a:r>
                      <a:r>
                        <a:rPr lang="en-US" b="0" dirty="0" err="1"/>
                        <a:t>repolarisation</a:t>
                      </a:r>
                      <a:endParaRPr lang="en-IN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QT interval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Total time for ventricular </a:t>
                      </a:r>
                      <a:r>
                        <a:rPr lang="en-US" b="0" dirty="0" err="1"/>
                        <a:t>depolarisation</a:t>
                      </a:r>
                      <a:r>
                        <a:rPr lang="en-US" b="0" dirty="0"/>
                        <a:t> and </a:t>
                      </a:r>
                      <a:r>
                        <a:rPr lang="en-US" b="0" dirty="0" err="1"/>
                        <a:t>repolarisation</a:t>
                      </a:r>
                      <a:endParaRPr lang="en-IN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U wave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Possibly </a:t>
                      </a:r>
                      <a:r>
                        <a:rPr lang="en-US" b="0" dirty="0" err="1"/>
                        <a:t>septal</a:t>
                      </a:r>
                      <a:r>
                        <a:rPr lang="en-US" b="0" dirty="0"/>
                        <a:t> or late ventricular </a:t>
                      </a:r>
                      <a:r>
                        <a:rPr lang="en-US" b="0" dirty="0" err="1"/>
                        <a:t>repolarisation</a:t>
                      </a:r>
                      <a:endParaRPr lang="en-IN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74370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Interpretation of the Normal ECG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1. rate and regularity</a:t>
            </a:r>
          </a:p>
          <a:p>
            <a:r>
              <a:rPr lang="en-IN" dirty="0"/>
              <a:t>2. P wave morphology</a:t>
            </a:r>
          </a:p>
          <a:p>
            <a:r>
              <a:rPr lang="en-IN" dirty="0"/>
              <a:t>3. PR interval</a:t>
            </a:r>
          </a:p>
          <a:p>
            <a:r>
              <a:rPr lang="en-IN" dirty="0"/>
              <a:t>4. QRS complex morphology</a:t>
            </a:r>
          </a:p>
          <a:p>
            <a:r>
              <a:rPr lang="en-IN" dirty="0"/>
              <a:t>5. ST- segment morphology</a:t>
            </a:r>
          </a:p>
          <a:p>
            <a:r>
              <a:rPr lang="en-IN" dirty="0"/>
              <a:t>6. T wave morphology</a:t>
            </a:r>
          </a:p>
          <a:p>
            <a:r>
              <a:rPr lang="en-IN" dirty="0"/>
              <a:t>7. U wave morphology</a:t>
            </a:r>
          </a:p>
          <a:p>
            <a:r>
              <a:rPr lang="en-IN" dirty="0"/>
              <a:t>8. </a:t>
            </a:r>
            <a:r>
              <a:rPr lang="en-IN" dirty="0" err="1"/>
              <a:t>QTc</a:t>
            </a:r>
            <a:r>
              <a:rPr lang="en-IN" dirty="0"/>
              <a:t> interval</a:t>
            </a:r>
          </a:p>
          <a:p>
            <a:r>
              <a:rPr lang="en-IN" dirty="0"/>
              <a:t>9. Rhythm</a:t>
            </a:r>
          </a:p>
        </p:txBody>
      </p:sp>
    </p:spTree>
    <p:extLst>
      <p:ext uri="{BB962C8B-B14F-4D97-AF65-F5344CB8AC3E}">
        <p14:creationId xmlns:p14="http://schemas.microsoft.com/office/powerpoint/2010/main" val="20703949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RATE AND REGULARITY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800" b="1" i="1" dirty="0"/>
              <a:t>Rule of 300</a:t>
            </a:r>
          </a:p>
          <a:p>
            <a:r>
              <a:rPr lang="en-US" dirty="0"/>
              <a:t>Identify the QRS complex </a:t>
            </a:r>
          </a:p>
          <a:p>
            <a:r>
              <a:rPr lang="en-US" dirty="0"/>
              <a:t>Count the number of large boxes between one QRS wave and the next one</a:t>
            </a:r>
          </a:p>
          <a:p>
            <a:r>
              <a:rPr lang="en-US" dirty="0"/>
              <a:t>Divide 300 by this number</a:t>
            </a:r>
          </a:p>
          <a:p>
            <a:r>
              <a:rPr lang="en-US" dirty="0"/>
              <a:t>The resultant number is the heart rate</a:t>
            </a:r>
          </a:p>
          <a:p>
            <a:endParaRPr lang="en-IN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0596679"/>
              </p:ext>
            </p:extLst>
          </p:nvPr>
        </p:nvGraphicFramePr>
        <p:xfrm>
          <a:off x="1295400" y="4191000"/>
          <a:ext cx="6096000" cy="2026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No. of large squares between QRS complexes</a:t>
                      </a:r>
                      <a:endParaRPr lang="en-US" b="1" dirty="0"/>
                    </a:p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Heart rate (</a:t>
                      </a:r>
                      <a:r>
                        <a:rPr lang="en-US" dirty="0" err="1"/>
                        <a:t>bpm</a:t>
                      </a:r>
                      <a:r>
                        <a:rPr lang="en-US" dirty="0"/>
                        <a:t>)</a:t>
                      </a:r>
                      <a:endParaRPr lang="en-US" b="1" dirty="0"/>
                    </a:p>
                    <a:p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300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100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54293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inusbradycardia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676400"/>
            <a:ext cx="5334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143000" y="4038600"/>
            <a:ext cx="5410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Number of large boxes between one QRS wave and the next one is 6</a:t>
            </a:r>
          </a:p>
          <a:p>
            <a:r>
              <a:rPr lang="en-US" dirty="0"/>
              <a:t>300/6=50 beats per minute</a:t>
            </a:r>
          </a:p>
        </p:txBody>
      </p:sp>
    </p:spTree>
    <p:extLst>
      <p:ext uri="{BB962C8B-B14F-4D97-AF65-F5344CB8AC3E}">
        <p14:creationId xmlns:p14="http://schemas.microsoft.com/office/powerpoint/2010/main" val="2008859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10 second rule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This is particularly useful when the rhythm is irregular </a:t>
            </a:r>
          </a:p>
          <a:p>
            <a:r>
              <a:rPr lang="en-US" sz="2400" dirty="0"/>
              <a:t>Obtain a 6-second strip</a:t>
            </a:r>
          </a:p>
          <a:p>
            <a:r>
              <a:rPr lang="en-US" sz="2400" dirty="0"/>
              <a:t>Count the number of P waves in the strip</a:t>
            </a:r>
          </a:p>
          <a:p>
            <a:r>
              <a:rPr lang="en-US" sz="2400" dirty="0"/>
              <a:t>Multiply the number by 10 to get the number of atrial beats per minute</a:t>
            </a:r>
          </a:p>
          <a:p>
            <a:r>
              <a:rPr lang="en-US" sz="2400" dirty="0"/>
              <a:t>Repeat the same for ventricular rate by counting the number of R waves and multiplying by 10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700978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10 second rule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620000" cy="1219200"/>
          </a:xfrm>
        </p:spPr>
        <p:txBody>
          <a:bodyPr/>
          <a:lstStyle/>
          <a:p>
            <a:r>
              <a:rPr lang="en-US" dirty="0"/>
              <a:t>Number of R waves in the 6-second strip: 7</a:t>
            </a:r>
          </a:p>
          <a:p>
            <a:r>
              <a:rPr lang="en-US" dirty="0"/>
              <a:t>Ventricular heart rate—7</a:t>
            </a:r>
            <a:r>
              <a:rPr lang="en-US" dirty="0">
                <a:sym typeface="Symbol"/>
              </a:rPr>
              <a:t></a:t>
            </a:r>
            <a:r>
              <a:rPr lang="en-US" dirty="0"/>
              <a:t>10=70 beats per minute</a:t>
            </a:r>
          </a:p>
          <a:p>
            <a:endParaRPr lang="en-IN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288502"/>
            <a:ext cx="716280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54068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Rhythm</a:t>
            </a:r>
          </a:p>
        </p:txBody>
      </p:sp>
      <p:pic>
        <p:nvPicPr>
          <p:cNvPr id="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400" y="1524000"/>
            <a:ext cx="308610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2200" y="2590800"/>
            <a:ext cx="2114550" cy="1519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8400" y="4487920"/>
            <a:ext cx="2124075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4607416" y="2782669"/>
            <a:ext cx="131555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Paper-and-pencil method </a:t>
            </a:r>
          </a:p>
        </p:txBody>
      </p:sp>
      <p:sp>
        <p:nvSpPr>
          <p:cNvPr id="8" name="Rectangle 7"/>
          <p:cNvSpPr/>
          <p:nvPr/>
        </p:nvSpPr>
        <p:spPr>
          <a:xfrm>
            <a:off x="4613855" y="4818947"/>
            <a:ext cx="16886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Caliper method 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1524000"/>
            <a:ext cx="4156655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Atrial rhythms are evaluated by measuring intervals between consecutive P waves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Ventricular rhythms are evaluated by  measuring  intervals  between consecutive R waves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In the absence of R waves, use the Q wave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Paper-and-pencil method or the caliper method can be used for measuring the rhythms.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879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P wave morphology</a:t>
            </a: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46531" y="1527063"/>
            <a:ext cx="2994338" cy="380387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533400" y="1371600"/>
            <a:ext cx="4876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247650">
              <a:spcBef>
                <a:spcPct val="20000"/>
              </a:spcBef>
              <a:buClr>
                <a:srgbClr val="0070C0"/>
              </a:buClr>
              <a:buFont typeface="Arial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</a:rPr>
              <a:t>Represents atrial depolarization (conduction of electrical impulse through the atria)</a:t>
            </a:r>
          </a:p>
        </p:txBody>
      </p:sp>
      <p:sp>
        <p:nvSpPr>
          <p:cNvPr id="6" name="Rectangle 5"/>
          <p:cNvSpPr/>
          <p:nvPr/>
        </p:nvSpPr>
        <p:spPr>
          <a:xfrm>
            <a:off x="533400" y="2286000"/>
            <a:ext cx="43752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247650">
              <a:spcBef>
                <a:spcPct val="20000"/>
              </a:spcBef>
              <a:buClr>
                <a:srgbClr val="0070C0"/>
              </a:buClr>
              <a:buFont typeface="Arial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</a:rPr>
              <a:t>Location: Precedes the QRS complex </a:t>
            </a:r>
          </a:p>
        </p:txBody>
      </p:sp>
      <p:sp>
        <p:nvSpPr>
          <p:cNvPr id="7" name="Rectangle 6"/>
          <p:cNvSpPr/>
          <p:nvPr/>
        </p:nvSpPr>
        <p:spPr>
          <a:xfrm>
            <a:off x="533401" y="2892174"/>
            <a:ext cx="4876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247650">
              <a:spcBef>
                <a:spcPct val="20000"/>
              </a:spcBef>
              <a:buClr>
                <a:srgbClr val="0070C0"/>
              </a:buClr>
              <a:buFont typeface="Arial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</a:rPr>
              <a:t>Amplitude: no more than 0.2 mV in frontal plane and no more than 0.1 mv in transverse plane </a:t>
            </a:r>
          </a:p>
        </p:txBody>
      </p:sp>
      <p:sp>
        <p:nvSpPr>
          <p:cNvPr id="8" name="Rectangle 7"/>
          <p:cNvSpPr/>
          <p:nvPr/>
        </p:nvSpPr>
        <p:spPr>
          <a:xfrm>
            <a:off x="533400" y="3893057"/>
            <a:ext cx="31661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247650">
              <a:spcBef>
                <a:spcPct val="20000"/>
              </a:spcBef>
              <a:buClr>
                <a:srgbClr val="0070C0"/>
              </a:buClr>
              <a:buFont typeface="Arial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</a:rPr>
              <a:t>Duration: &lt;0.12 seconds  </a:t>
            </a:r>
          </a:p>
        </p:txBody>
      </p:sp>
      <p:sp>
        <p:nvSpPr>
          <p:cNvPr id="9" name="Rectangle 8"/>
          <p:cNvSpPr/>
          <p:nvPr/>
        </p:nvSpPr>
        <p:spPr>
          <a:xfrm>
            <a:off x="533401" y="441960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247650">
              <a:spcBef>
                <a:spcPct val="20000"/>
              </a:spcBef>
              <a:buClr>
                <a:srgbClr val="0070C0"/>
              </a:buClr>
              <a:buFont typeface="Arial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</a:rPr>
              <a:t>Configuration: Usually rounded </a:t>
            </a:r>
            <a:br>
              <a:rPr lang="en-US" sz="2000" dirty="0">
                <a:solidFill>
                  <a:prstClr val="black"/>
                </a:solidFill>
              </a:rPr>
            </a:br>
            <a:r>
              <a:rPr lang="en-US" sz="2000" dirty="0">
                <a:solidFill>
                  <a:prstClr val="black"/>
                </a:solidFill>
              </a:rPr>
              <a:t>and upright </a:t>
            </a:r>
          </a:p>
        </p:txBody>
      </p:sp>
      <p:sp>
        <p:nvSpPr>
          <p:cNvPr id="10" name="Rectangle 9"/>
          <p:cNvSpPr/>
          <p:nvPr/>
        </p:nvSpPr>
        <p:spPr>
          <a:xfrm>
            <a:off x="510862" y="518160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247650">
              <a:spcBef>
                <a:spcPct val="20000"/>
              </a:spcBef>
              <a:buClr>
                <a:srgbClr val="0070C0"/>
              </a:buClr>
              <a:buFont typeface="Arial" pitchFamily="34" charset="0"/>
              <a:buChar char="•"/>
            </a:pPr>
            <a:r>
              <a:rPr lang="en-US" sz="2000" dirty="0">
                <a:solidFill>
                  <a:prstClr val="black"/>
                </a:solidFill>
              </a:rPr>
              <a:t>Deflection: entirely positive or negative in all leads except V1 and V2</a:t>
            </a:r>
          </a:p>
        </p:txBody>
      </p:sp>
    </p:spTree>
    <p:extLst>
      <p:ext uri="{BB962C8B-B14F-4D97-AF65-F5344CB8AC3E}">
        <p14:creationId xmlns:p14="http://schemas.microsoft.com/office/powerpoint/2010/main" val="2910248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Electrocardiogram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ECG is the recording (gram) of the electrical activity (electro) generated by the cells of the heart (cardio) that reaches the body surface.</a:t>
            </a:r>
          </a:p>
          <a:p>
            <a:r>
              <a:rPr lang="en-US" dirty="0"/>
              <a:t>Electrical activity </a:t>
            </a:r>
            <a:r>
              <a:rPr lang="en-US" dirty="0">
                <a:sym typeface="Wingdings" pitchFamily="2" charset="2"/>
              </a:rPr>
              <a:t> cardiac contraction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3112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PR interval</a:t>
            </a:r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0" y="5029200"/>
            <a:ext cx="286702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609600" y="1371600"/>
            <a:ext cx="7620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The PR interval represents  atrial impulse from the atria through AV node which is controlled by the balance between sympathetic and parasympathetic divisions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316053" y="2593841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247650">
              <a:spcBef>
                <a:spcPct val="20000"/>
              </a:spcBef>
              <a:buClr>
                <a:srgbClr val="0070C0"/>
              </a:buClr>
              <a:buFont typeface="Arial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</a:rPr>
              <a:t>Location: From the beginning of the P wave to the beginning of  the QRS complex</a:t>
            </a:r>
          </a:p>
        </p:txBody>
      </p:sp>
      <p:sp>
        <p:nvSpPr>
          <p:cNvPr id="7" name="Rectangle 6"/>
          <p:cNvSpPr/>
          <p:nvPr/>
        </p:nvSpPr>
        <p:spPr>
          <a:xfrm>
            <a:off x="316053" y="3845173"/>
            <a:ext cx="6224012" cy="13480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247650">
              <a:spcBef>
                <a:spcPct val="20000"/>
              </a:spcBef>
              <a:buClr>
                <a:srgbClr val="0070C0"/>
              </a:buClr>
              <a:buFont typeface="Arial" pitchFamily="34" charset="0"/>
              <a:buChar char="•"/>
            </a:pPr>
            <a:r>
              <a:rPr lang="en-US" sz="2400" dirty="0">
                <a:solidFill>
                  <a:prstClr val="black"/>
                </a:solidFill>
              </a:rPr>
              <a:t>Duration: in childhood 0.10 to 0.12 second</a:t>
            </a:r>
          </a:p>
          <a:p>
            <a:pPr marL="95250" lvl="0">
              <a:spcBef>
                <a:spcPct val="20000"/>
              </a:spcBef>
              <a:buClr>
                <a:srgbClr val="0070C0"/>
              </a:buClr>
            </a:pPr>
            <a:r>
              <a:rPr lang="en-US" sz="2400" dirty="0">
                <a:solidFill>
                  <a:prstClr val="black"/>
                </a:solidFill>
              </a:rPr>
              <a:t>                       in adolescence 0.12 to 0.16 second</a:t>
            </a:r>
          </a:p>
          <a:p>
            <a:pPr marL="95250" lvl="0">
              <a:spcBef>
                <a:spcPct val="20000"/>
              </a:spcBef>
              <a:buClr>
                <a:srgbClr val="0070C0"/>
              </a:buClr>
            </a:pPr>
            <a:r>
              <a:rPr lang="en-US" sz="2400" dirty="0">
                <a:solidFill>
                  <a:prstClr val="black"/>
                </a:solidFill>
              </a:rPr>
              <a:t>                       in adulthood 0.12</a:t>
            </a:r>
            <a:r>
              <a:rPr lang="en-US" sz="2400" dirty="0">
                <a:solidFill>
                  <a:prstClr val="black"/>
                </a:solidFill>
                <a:sym typeface="Symbol"/>
              </a:rPr>
              <a:t></a:t>
            </a:r>
            <a:r>
              <a:rPr lang="en-US" sz="2400" dirty="0">
                <a:solidFill>
                  <a:prstClr val="black"/>
                </a:solidFill>
              </a:rPr>
              <a:t>0.20 seconds </a:t>
            </a:r>
          </a:p>
        </p:txBody>
      </p:sp>
    </p:spTree>
    <p:extLst>
      <p:ext uri="{BB962C8B-B14F-4D97-AF65-F5344CB8AC3E}">
        <p14:creationId xmlns:p14="http://schemas.microsoft.com/office/powerpoint/2010/main" val="3576798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Morphology of the QRS complex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General contour : QRS complex higher frequency signals causing its contour to be peaked rather than rounded</a:t>
            </a:r>
          </a:p>
          <a:p>
            <a:endParaRPr lang="en-IN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657600" y="2514600"/>
            <a:ext cx="819150" cy="37719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4922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898" y="79747"/>
            <a:ext cx="7620000" cy="346050"/>
          </a:xfrm>
        </p:spPr>
        <p:txBody>
          <a:bodyPr/>
          <a:lstStyle/>
          <a:p>
            <a:r>
              <a:rPr lang="en-IN" dirty="0"/>
              <a:t>Nomenclature 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5A4D6E1-D069-4D75-BC9F-2928251507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1" y="620688"/>
            <a:ext cx="7759518" cy="5984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5192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D6662E2-799D-F525-F737-835BE79055D7}"/>
              </a:ext>
            </a:extLst>
          </p:cNvPr>
          <p:cNvSpPr txBox="1"/>
          <p:nvPr/>
        </p:nvSpPr>
        <p:spPr>
          <a:xfrm>
            <a:off x="4143374" y="723851"/>
            <a:ext cx="454342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/>
              <a:t>ACTIVATION OF VENTRICLES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dirty="0"/>
              <a:t>1</a:t>
            </a:r>
            <a:r>
              <a:rPr lang="en-IN" sz="2400" baseline="30000" dirty="0"/>
              <a:t>st</a:t>
            </a:r>
            <a:r>
              <a:rPr lang="en-IN" sz="2400" dirty="0"/>
              <a:t> – Interventricular septum activation from left to right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dirty="0"/>
              <a:t>2</a:t>
            </a:r>
            <a:r>
              <a:rPr lang="en-IN" sz="2400" baseline="30000" dirty="0"/>
              <a:t>nd</a:t>
            </a:r>
            <a:r>
              <a:rPr lang="en-IN" sz="2400" dirty="0"/>
              <a:t> – Free wall of ventricle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dirty="0"/>
              <a:t>     Progressive synchronous activation from endocardial to epicardial  sequentially from the apex to the base of the heart.(VECTOR 3,4,5)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400" dirty="0"/>
              <a:t>The majority of the large electrical forces occur in the apical region of the left ventricle and adjacent free wall(Vector 2, 3 and 4 of LV)</a:t>
            </a:r>
          </a:p>
          <a:p>
            <a:r>
              <a:rPr lang="en-IN" sz="2400" dirty="0"/>
              <a:t>Vector : Downward and to left.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4A2927-D061-B05D-E748-206905159B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6" t="17500" r="28333" b="30625"/>
          <a:stretch>
            <a:fillRect/>
          </a:stretch>
        </p:blipFill>
        <p:spPr>
          <a:xfrm rot="16200000">
            <a:off x="-536313" y="1686210"/>
            <a:ext cx="5544618" cy="3557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2955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3000" dirty="0"/>
              <a:t>Q waves- normal duration limits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5260845"/>
              </p:ext>
            </p:extLst>
          </p:nvPr>
        </p:nvGraphicFramePr>
        <p:xfrm>
          <a:off x="457200" y="1600200"/>
          <a:ext cx="7620000" cy="323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LIMB LEADS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PRECORDIAL LEADS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LEAD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UPPER LIMIT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LEAD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UPPER LIMIT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&lt;0.O3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V1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ANY Q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&lt;0.03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V2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ANY Q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III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NONE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V3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ANY Q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err="1"/>
                        <a:t>aVR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NONE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V4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&lt;0.02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err="1"/>
                        <a:t>aVL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&lt;0.03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V5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&lt;0.03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err="1"/>
                        <a:t>aVF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&lt;0.03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V6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/>
                        <a:t>&lt;0.03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99992C4-0675-416C-46A7-55EF8E483B2E}"/>
              </a:ext>
            </a:extLst>
          </p:cNvPr>
          <p:cNvSpPr txBox="1"/>
          <p:nvPr/>
        </p:nvSpPr>
        <p:spPr>
          <a:xfrm>
            <a:off x="457200" y="5085184"/>
            <a:ext cx="71391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200" dirty="0"/>
              <a:t>The absence of small Q waves in leads V5 and V6 should be considered abnormal</a:t>
            </a:r>
          </a:p>
          <a:p>
            <a:r>
              <a:rPr lang="en-IN" sz="2200" dirty="0"/>
              <a:t>Q wave of any size is normal in leads III and </a:t>
            </a:r>
            <a:r>
              <a:rPr lang="en-IN" sz="2200" dirty="0" err="1"/>
              <a:t>aVR</a:t>
            </a:r>
            <a:r>
              <a:rPr lang="en-IN" sz="2200" dirty="0"/>
              <a:t> because of their right ward orientations</a:t>
            </a:r>
          </a:p>
        </p:txBody>
      </p:sp>
    </p:spTree>
    <p:extLst>
      <p:ext uri="{BB962C8B-B14F-4D97-AF65-F5344CB8AC3E}">
        <p14:creationId xmlns:p14="http://schemas.microsoft.com/office/powerpoint/2010/main" val="9021057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R waves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R wave normally increases in amplitude and duration from lead V1 to lead V4 or V5</a:t>
            </a:r>
          </a:p>
          <a:p>
            <a:r>
              <a:rPr lang="en-IN" dirty="0"/>
              <a:t>Loss of normal R wave progression from lead V1 to lead V4 indicates loss of left ventricular myocardium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505200"/>
            <a:ext cx="3352800" cy="168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429000"/>
            <a:ext cx="3886200" cy="207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25107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S waves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It is large in V1, larger in V2 and progressively smaller from V3 through V6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B54EAE-198F-7F35-D3DC-37CB52A6D267}"/>
              </a:ext>
            </a:extLst>
          </p:cNvPr>
          <p:cNvSpPr txBox="1"/>
          <p:nvPr/>
        </p:nvSpPr>
        <p:spPr>
          <a:xfrm>
            <a:off x="457200" y="3028890"/>
            <a:ext cx="4572000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4600" dirty="0"/>
              <a:t>QRS interval</a:t>
            </a:r>
            <a:endParaRPr lang="en-IN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FCBF1D-0C4F-3D66-1E3B-9DE80B6B7831}"/>
              </a:ext>
            </a:extLst>
          </p:cNvPr>
          <p:cNvSpPr txBox="1"/>
          <p:nvPr/>
        </p:nvSpPr>
        <p:spPr>
          <a:xfrm>
            <a:off x="476834" y="3960793"/>
            <a:ext cx="724961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200" dirty="0"/>
              <a:t>Normally ranges from 0.07 to 0.11 second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200" dirty="0"/>
              <a:t>Slightly longer in males than in females</a:t>
            </a:r>
          </a:p>
        </p:txBody>
      </p:sp>
    </p:spTree>
    <p:extLst>
      <p:ext uri="{BB962C8B-B14F-4D97-AF65-F5344CB8AC3E}">
        <p14:creationId xmlns:p14="http://schemas.microsoft.com/office/powerpoint/2010/main" val="31064529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The electrical axis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The major electrical forces occurs in the apical region of the LV and the adjacent free wall and are directed dominantly downwards and to the left</a:t>
            </a:r>
          </a:p>
          <a:p>
            <a:r>
              <a:rPr lang="en-IN" dirty="0"/>
              <a:t>The mean or dominant direction of all these vectors is known as the mean vector and expressed </a:t>
            </a:r>
            <a:r>
              <a:rPr lang="en-IN" dirty="0" err="1"/>
              <a:t>electrocardiologically</a:t>
            </a:r>
            <a:r>
              <a:rPr lang="en-IN" dirty="0"/>
              <a:t> as the mean QRS axis. </a:t>
            </a:r>
          </a:p>
        </p:txBody>
      </p:sp>
    </p:spTree>
    <p:extLst>
      <p:ext uri="{BB962C8B-B14F-4D97-AF65-F5344CB8AC3E}">
        <p14:creationId xmlns:p14="http://schemas.microsoft.com/office/powerpoint/2010/main" val="3500526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09600"/>
            <a:ext cx="6934200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47351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600200"/>
            <a:ext cx="6400800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6204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7620000" cy="4800600"/>
          </a:xfrm>
        </p:spPr>
        <p:txBody>
          <a:bodyPr/>
          <a:lstStyle/>
          <a:p>
            <a:r>
              <a:rPr lang="en-US" dirty="0"/>
              <a:t>The electrocardiograph is a sophisticated galvanometer – detects and records changes in electromagnetic potential</a:t>
            </a:r>
          </a:p>
          <a:p>
            <a:r>
              <a:rPr lang="en-US" dirty="0"/>
              <a:t>Has a positive pole and a negative pole</a:t>
            </a:r>
          </a:p>
          <a:p>
            <a:r>
              <a:rPr lang="en-US" dirty="0"/>
              <a:t>When an electrical current passes through a wire placed in magnetic field it experiences a force, this causes the wire or attached needle to move.</a:t>
            </a:r>
          </a:p>
          <a:p>
            <a:r>
              <a:rPr lang="en-US" dirty="0"/>
              <a:t>The amount of movement is proportional to the current flowing through it.</a:t>
            </a:r>
          </a:p>
          <a:p>
            <a:endParaRPr lang="en-US" dirty="0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416602"/>
            <a:ext cx="6912768" cy="2996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375261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5FBD126-A7CA-602D-B4F7-5F8799C1FD26}"/>
              </a:ext>
            </a:extLst>
          </p:cNvPr>
          <p:cNvSpPr txBox="1"/>
          <p:nvPr/>
        </p:nvSpPr>
        <p:spPr>
          <a:xfrm>
            <a:off x="303758" y="124027"/>
            <a:ext cx="767238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/>
              <a:t>FRONTAL PLANE HEXAXIAL SYSTEM </a:t>
            </a:r>
          </a:p>
          <a:p>
            <a:endParaRPr lang="en-IN" sz="2800" dirty="0"/>
          </a:p>
          <a:p>
            <a:r>
              <a:rPr lang="en-IN" sz="2800" dirty="0"/>
              <a:t>Combination of two triaxial reference system  </a:t>
            </a:r>
          </a:p>
          <a:p>
            <a:r>
              <a:rPr lang="en-IN" sz="2800" dirty="0"/>
              <a:t>1.Three standard leads </a:t>
            </a:r>
          </a:p>
          <a:p>
            <a:r>
              <a:rPr lang="en-IN" sz="2800" dirty="0"/>
              <a:t>2.Three unipolar extremity leads.</a:t>
            </a:r>
          </a:p>
          <a:p>
            <a:endParaRPr lang="en-IN" sz="2800" dirty="0"/>
          </a:p>
          <a:p>
            <a:r>
              <a:rPr lang="en-IN" sz="2800" dirty="0"/>
              <a:t>THREE STANDARD LEADS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FBB285-D3F5-4499-9C1C-A9B575A566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" y="3429000"/>
            <a:ext cx="3939927" cy="325722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C052E0C-BEBE-BF6D-FB68-FC547D2410B5}"/>
              </a:ext>
            </a:extLst>
          </p:cNvPr>
          <p:cNvSpPr txBox="1"/>
          <p:nvPr/>
        </p:nvSpPr>
        <p:spPr>
          <a:xfrm>
            <a:off x="4427984" y="3442550"/>
            <a:ext cx="412623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/>
              <a:t>EINTHOVEN EQUILATERAL TRIANGLE </a:t>
            </a:r>
          </a:p>
          <a:p>
            <a:pPr marL="257175" indent="-257175">
              <a:buFont typeface="Wingdings" panose="05000000000000000000" pitchFamily="2" charset="2"/>
              <a:buChar char="q"/>
            </a:pPr>
            <a:r>
              <a:rPr lang="en-IN" sz="2000" dirty="0"/>
              <a:t> Each angle of triangle :60 degree.</a:t>
            </a:r>
          </a:p>
          <a:p>
            <a:pPr marL="257175" indent="-257175">
              <a:buFont typeface="Wingdings" panose="05000000000000000000" pitchFamily="2" charset="2"/>
              <a:buChar char="q"/>
            </a:pPr>
            <a:r>
              <a:rPr lang="en-IN" sz="2000" dirty="0"/>
              <a:t>The lead axes of the triangle may be transposed so that they bisect each other while maintaining their orientation.</a:t>
            </a:r>
          </a:p>
          <a:p>
            <a:pPr marL="257175" indent="-257175">
              <a:buFont typeface="Wingdings" panose="05000000000000000000" pitchFamily="2" charset="2"/>
              <a:buChar char="q"/>
            </a:pPr>
            <a:r>
              <a:rPr lang="en-IN" sz="2000" dirty="0"/>
              <a:t>The leads form triaxial reference system with each lead axis separated by 60 degree</a:t>
            </a:r>
          </a:p>
        </p:txBody>
      </p:sp>
    </p:spTree>
    <p:extLst>
      <p:ext uri="{BB962C8B-B14F-4D97-AF65-F5344CB8AC3E}">
        <p14:creationId xmlns:p14="http://schemas.microsoft.com/office/powerpoint/2010/main" val="8492692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FF5EFD4-FB71-61F7-62C5-178277747A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163" y="959684"/>
            <a:ext cx="4629150" cy="24860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230CFA9-881C-5E9A-BA87-FD1D1DFA4D96}"/>
              </a:ext>
            </a:extLst>
          </p:cNvPr>
          <p:cNvSpPr txBox="1"/>
          <p:nvPr/>
        </p:nvSpPr>
        <p:spPr>
          <a:xfrm>
            <a:off x="285750" y="3128963"/>
            <a:ext cx="40719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en-IN" dirty="0"/>
              <a:t>Unipolar extremity lead axes  bisect the angles of the equilateral triangle formed by the standard leads.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IN" dirty="0"/>
              <a:t>Each electrode of these unipolar lead is a positive electrode.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IN" dirty="0"/>
              <a:t>These leads may be transposed so that they bisect each other while maintaining the orientation, with each lead axis separated by 60 degree.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4A21CC7-39AF-4097-D779-D86B6003C12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8118" t="222" b="1"/>
          <a:stretch>
            <a:fillRect/>
          </a:stretch>
        </p:blipFill>
        <p:spPr>
          <a:xfrm>
            <a:off x="4772025" y="1071563"/>
            <a:ext cx="4371976" cy="471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0909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3000" dirty="0"/>
              <a:t>Naming the degrees of </a:t>
            </a:r>
            <a:r>
              <a:rPr lang="en-IN" sz="3000" dirty="0" err="1"/>
              <a:t>hexaxial</a:t>
            </a:r>
            <a:r>
              <a:rPr lang="en-IN" sz="3000" dirty="0"/>
              <a:t> reference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By convention the upper hemisphere are labelled negative whereas in lower half are labelled positive degrees</a:t>
            </a:r>
          </a:p>
          <a:p>
            <a:r>
              <a:rPr lang="en-IN" dirty="0"/>
              <a:t>The one exception is lead AVR positive pole located at -150</a:t>
            </a:r>
          </a:p>
        </p:txBody>
      </p:sp>
    </p:spTree>
    <p:extLst>
      <p:ext uri="{BB962C8B-B14F-4D97-AF65-F5344CB8AC3E}">
        <p14:creationId xmlns:p14="http://schemas.microsoft.com/office/powerpoint/2010/main" val="23019182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3000" dirty="0"/>
              <a:t>Derivation of the frontal plane axes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IN" sz="2000" dirty="0"/>
              <a:t>1. examine the six frontal plane leads</a:t>
            </a:r>
          </a:p>
          <a:p>
            <a:r>
              <a:rPr lang="en-IN" sz="2000" dirty="0"/>
              <a:t>2. determine the most </a:t>
            </a:r>
            <a:r>
              <a:rPr lang="en-IN" sz="2000" dirty="0" err="1"/>
              <a:t>equiphasic</a:t>
            </a:r>
            <a:r>
              <a:rPr lang="en-IN" sz="2000" dirty="0"/>
              <a:t> QRS deflection</a:t>
            </a:r>
          </a:p>
          <a:p>
            <a:r>
              <a:rPr lang="en-IN" sz="2000" dirty="0"/>
              <a:t>3. identify the lead perpendicular to the transitional lead</a:t>
            </a:r>
          </a:p>
          <a:p>
            <a:r>
              <a:rPr lang="en-IN" sz="2000" dirty="0"/>
              <a:t>4. consider the predominant direction of the QRS complex in the lead identified in step 3</a:t>
            </a:r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676400"/>
            <a:ext cx="4038600" cy="335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4978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66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340" y="450669"/>
            <a:ext cx="8795320" cy="6126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544185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3060A5AB-F381-1D04-7497-E17FB11C71B9}"/>
                  </a:ext>
                </a:extLst>
              </p14:cNvPr>
              <p14:cNvContentPartPr/>
              <p14:nvPr/>
            </p14:nvContentPartPr>
            <p14:xfrm>
              <a:off x="-209330" y="5564685"/>
              <a:ext cx="203" cy="203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3060A5AB-F381-1D04-7497-E17FB11C71B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219480" y="5554535"/>
                <a:ext cx="20300" cy="203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Left axis deviation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IN" sz="2400" dirty="0"/>
              <a:t>Normal variation</a:t>
            </a:r>
            <a:endParaRPr lang="en-US" sz="2400" dirty="0"/>
          </a:p>
          <a:p>
            <a:pPr lvl="0"/>
            <a:r>
              <a:rPr lang="en-IN" sz="2400" dirty="0"/>
              <a:t>Inferior wall myocardial infarction (Ml)</a:t>
            </a:r>
            <a:endParaRPr lang="en-US" sz="2400" dirty="0"/>
          </a:p>
          <a:p>
            <a:pPr lvl="0"/>
            <a:r>
              <a:rPr lang="en-IN" sz="2400" dirty="0"/>
              <a:t>Left anterior </a:t>
            </a:r>
            <a:r>
              <a:rPr lang="en-IN" sz="2400" dirty="0" err="1"/>
              <a:t>hemiblock</a:t>
            </a:r>
            <a:endParaRPr lang="en-IN" sz="2400" dirty="0"/>
          </a:p>
          <a:p>
            <a:pPr lvl="0"/>
            <a:r>
              <a:rPr lang="en-IN" sz="2400" dirty="0"/>
              <a:t>Mechanical shifts (ascites, pregnancy, </a:t>
            </a:r>
            <a:r>
              <a:rPr lang="en-IN" sz="2400" dirty="0" err="1"/>
              <a:t>tumors</a:t>
            </a:r>
            <a:r>
              <a:rPr lang="en-IN" sz="2400" dirty="0"/>
              <a:t>)</a:t>
            </a:r>
            <a:endParaRPr lang="en-US" sz="2400" dirty="0"/>
          </a:p>
          <a:p>
            <a:pPr lvl="0"/>
            <a:r>
              <a:rPr lang="en-IN" sz="2400" dirty="0"/>
              <a:t>Left bundle branch block</a:t>
            </a:r>
            <a:endParaRPr lang="en-US" sz="2400" dirty="0"/>
          </a:p>
          <a:p>
            <a:pPr lvl="0"/>
            <a:r>
              <a:rPr lang="en-IN" sz="2400" dirty="0"/>
              <a:t>Left ventricular hypertrophy</a:t>
            </a:r>
            <a:endParaRPr lang="en-US" sz="2400" dirty="0"/>
          </a:p>
          <a:p>
            <a:pPr lvl="0"/>
            <a:r>
              <a:rPr lang="en-IN" sz="2400" dirty="0"/>
              <a:t>Aging</a:t>
            </a:r>
            <a:endParaRPr lang="en-US" sz="2400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5209441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Right axis deviation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sz="2400" dirty="0"/>
              <a:t>Normal variation</a:t>
            </a:r>
            <a:endParaRPr lang="en-US" sz="2400" dirty="0"/>
          </a:p>
          <a:p>
            <a:r>
              <a:rPr lang="en-IN" sz="2400" dirty="0"/>
              <a:t>Lateral wall Ml</a:t>
            </a:r>
            <a:endParaRPr lang="en-US" sz="2400" dirty="0"/>
          </a:p>
          <a:p>
            <a:r>
              <a:rPr lang="en-IN" sz="2400" dirty="0"/>
              <a:t>Left posterior </a:t>
            </a:r>
            <a:r>
              <a:rPr lang="en-IN" sz="2400" dirty="0" err="1"/>
              <a:t>hemiblock</a:t>
            </a:r>
            <a:endParaRPr lang="en-IN" sz="2400" dirty="0"/>
          </a:p>
          <a:p>
            <a:r>
              <a:rPr lang="en-IN" sz="2400" dirty="0"/>
              <a:t>Right bundle branch block</a:t>
            </a:r>
            <a:endParaRPr lang="en-US" sz="2400" dirty="0"/>
          </a:p>
          <a:p>
            <a:r>
              <a:rPr lang="en-IN" sz="2400" dirty="0"/>
              <a:t>Emphysema</a:t>
            </a:r>
            <a:endParaRPr lang="en-US" sz="2400" dirty="0"/>
          </a:p>
          <a:p>
            <a:r>
              <a:rPr lang="en-IN" sz="2400" dirty="0"/>
              <a:t>Right ventricular hypertrophy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030264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Electrocardiographic paper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Divided into small and large squares</a:t>
            </a:r>
          </a:p>
          <a:p>
            <a:r>
              <a:rPr lang="en-US" dirty="0"/>
              <a:t>1 small square = 1mm</a:t>
            </a:r>
          </a:p>
          <a:p>
            <a:r>
              <a:rPr lang="en-US" dirty="0"/>
              <a:t>1 large square = 5 mm</a:t>
            </a:r>
          </a:p>
          <a:p>
            <a:r>
              <a:rPr lang="en-US" dirty="0"/>
              <a:t>Paper speed – 25 mm/s</a:t>
            </a:r>
          </a:p>
          <a:p>
            <a:r>
              <a:rPr lang="en-US" dirty="0"/>
              <a:t>5 large squares – 1 s</a:t>
            </a:r>
          </a:p>
          <a:p>
            <a:r>
              <a:rPr lang="en-US" dirty="0"/>
              <a:t>1 large square – 0.20 s</a:t>
            </a:r>
          </a:p>
          <a:p>
            <a:r>
              <a:rPr lang="en-US" dirty="0"/>
              <a:t>1 small square – 0.04 s</a:t>
            </a:r>
          </a:p>
          <a:p>
            <a:endParaRPr lang="en-US" dirty="0"/>
          </a:p>
          <a:p>
            <a:r>
              <a:rPr lang="en-US" dirty="0"/>
              <a:t>Voltage </a:t>
            </a:r>
            <a:r>
              <a:rPr lang="en-US" dirty="0">
                <a:sym typeface="Wingdings" pitchFamily="2" charset="2"/>
              </a:rPr>
              <a:t> vertical axis</a:t>
            </a:r>
          </a:p>
          <a:p>
            <a:r>
              <a:rPr lang="en-US" dirty="0">
                <a:sym typeface="Wingdings" pitchFamily="2" charset="2"/>
              </a:rPr>
              <a:t>Time  horizontal axis</a:t>
            </a:r>
            <a:endParaRPr lang="en-US" dirty="0"/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590800"/>
            <a:ext cx="3867150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073208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Morphology of ST segment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ST segment represents the period during which the ventricular myocardium proceeds through the preliminary two phases of repolarisation:  phases 1 and 2, following its depolarization in phase 0</a:t>
            </a:r>
          </a:p>
        </p:txBody>
      </p:sp>
    </p:spTree>
    <p:extLst>
      <p:ext uri="{BB962C8B-B14F-4D97-AF65-F5344CB8AC3E}">
        <p14:creationId xmlns:p14="http://schemas.microsoft.com/office/powerpoint/2010/main" val="207316181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66936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FD178975-F4A0-5A0C-5C3B-8439E0C6AAB4}"/>
                  </a:ext>
                </a:extLst>
              </p14:cNvPr>
              <p14:cNvContentPartPr/>
              <p14:nvPr/>
            </p14:nvContentPartPr>
            <p14:xfrm>
              <a:off x="4410910" y="4562310"/>
              <a:ext cx="91733" cy="3443"/>
            </p14:xfrm>
          </p:contentPart>
        </mc:Choice>
        <mc:Fallback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FD178975-F4A0-5A0C-5C3B-8439E0C6AAB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392923" y="4546660"/>
                <a:ext cx="127347" cy="3443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C7203AA8-23B9-09DC-33E9-C50BBDE55743}"/>
                  </a:ext>
                </a:extLst>
              </p14:cNvPr>
              <p14:cNvContentPartPr/>
              <p14:nvPr/>
            </p14:nvContentPartPr>
            <p14:xfrm>
              <a:off x="4454447" y="4509863"/>
              <a:ext cx="203" cy="112590"/>
            </p14:xfrm>
          </p:contentPart>
        </mc:Choice>
        <mc:Fallback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C7203AA8-23B9-09DC-33E9-C50BBDE5574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444297" y="4491877"/>
                <a:ext cx="20300" cy="14820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7B5AB09D-5FEA-B08D-732F-EFC2AB9FEB75}"/>
                  </a:ext>
                </a:extLst>
              </p14:cNvPr>
              <p14:cNvContentPartPr/>
              <p14:nvPr/>
            </p14:nvContentPartPr>
            <p14:xfrm>
              <a:off x="3696288" y="5285843"/>
              <a:ext cx="95175" cy="203"/>
            </p14:xfrm>
          </p:contentPart>
        </mc:Choice>
        <mc:Fallback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7B5AB09D-5FEA-B08D-732F-EFC2AB9FEB7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678330" y="5275693"/>
                <a:ext cx="130731" cy="20300"/>
              </a:xfrm>
              <a:prstGeom prst="rect">
                <a:avLst/>
              </a:prstGeom>
            </p:spPr>
          </p:pic>
        </mc:Fallback>
      </mc:AlternateContent>
      <p:grpSp>
        <p:nvGrpSpPr>
          <p:cNvPr id="21" name="Group 20">
            <a:extLst>
              <a:ext uri="{FF2B5EF4-FFF2-40B4-BE49-F238E27FC236}">
                <a16:creationId xmlns:a16="http://schemas.microsoft.com/office/drawing/2014/main" id="{524255C0-C011-2E64-3AC0-A1199E3E4F25}"/>
              </a:ext>
            </a:extLst>
          </p:cNvPr>
          <p:cNvGrpSpPr/>
          <p:nvPr/>
        </p:nvGrpSpPr>
        <p:grpSpPr>
          <a:xfrm>
            <a:off x="3739825" y="5233395"/>
            <a:ext cx="203" cy="87278"/>
            <a:chOff x="6648578" y="7779814"/>
            <a:chExt cx="360" cy="155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98BDD88E-A491-52B5-BF34-F75D868C54FB}"/>
                    </a:ext>
                  </a:extLst>
                </p14:cNvPr>
                <p14:cNvContentPartPr/>
                <p14:nvPr/>
              </p14:nvContentPartPr>
              <p14:xfrm>
                <a:off x="6648578" y="7779814"/>
                <a:ext cx="360" cy="13752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98BDD88E-A491-52B5-BF34-F75D868C54FB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630578" y="7762174"/>
                  <a:ext cx="36000" cy="173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548FEE23-66BC-A557-69BE-1B91BBC753B0}"/>
                    </a:ext>
                  </a:extLst>
                </p14:cNvPr>
                <p14:cNvContentPartPr/>
                <p14:nvPr/>
              </p14:nvContentPartPr>
              <p14:xfrm>
                <a:off x="6648578" y="7934614"/>
                <a:ext cx="360" cy="36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548FEE23-66BC-A557-69BE-1B91BBC753B0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630578" y="7916614"/>
                  <a:ext cx="36000" cy="36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6B52843-13E9-2F34-9A66-876FE168E095}"/>
              </a:ext>
            </a:extLst>
          </p:cNvPr>
          <p:cNvGrpSpPr/>
          <p:nvPr/>
        </p:nvGrpSpPr>
        <p:grpSpPr>
          <a:xfrm>
            <a:off x="2711327" y="5512238"/>
            <a:ext cx="138713" cy="130208"/>
            <a:chOff x="4820138" y="8275534"/>
            <a:chExt cx="246600" cy="2314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26" name="Ink 25">
                  <a:extLst>
                    <a:ext uri="{FF2B5EF4-FFF2-40B4-BE49-F238E27FC236}">
                      <a16:creationId xmlns:a16="http://schemas.microsoft.com/office/drawing/2014/main" id="{60812206-273C-F3D4-6D6C-572F94E5301C}"/>
                    </a:ext>
                  </a:extLst>
                </p14:cNvPr>
                <p14:cNvContentPartPr/>
                <p14:nvPr/>
              </p14:nvContentPartPr>
              <p14:xfrm>
                <a:off x="4820138" y="8353654"/>
                <a:ext cx="246600" cy="720"/>
              </p14:xfrm>
            </p:contentPart>
          </mc:Choice>
          <mc:Fallback xmlns="">
            <p:pic>
              <p:nvPicPr>
                <p:cNvPr id="26" name="Ink 25">
                  <a:extLst>
                    <a:ext uri="{FF2B5EF4-FFF2-40B4-BE49-F238E27FC236}">
                      <a16:creationId xmlns:a16="http://schemas.microsoft.com/office/drawing/2014/main" id="{60812206-273C-F3D4-6D6C-572F94E5301C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4802138" y="8336014"/>
                  <a:ext cx="282240" cy="36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FEC66748-C8F4-962E-CE28-89DB98B218D9}"/>
                    </a:ext>
                  </a:extLst>
                </p14:cNvPr>
                <p14:cNvContentPartPr/>
                <p14:nvPr/>
              </p14:nvContentPartPr>
              <p14:xfrm>
                <a:off x="4913018" y="8275534"/>
                <a:ext cx="360" cy="23148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FEC66748-C8F4-962E-CE28-89DB98B218D9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4895378" y="8257534"/>
                  <a:ext cx="36000" cy="267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076179DE-88F2-CC9E-0229-F37D89AEA18A}"/>
                  </a:ext>
                </a:extLst>
              </p14:cNvPr>
              <p14:cNvContentPartPr/>
              <p14:nvPr/>
            </p14:nvContentPartPr>
            <p14:xfrm>
              <a:off x="1028755" y="2635725"/>
              <a:ext cx="130815" cy="1620"/>
            </p14:xfrm>
          </p:contentPart>
        </mc:Choice>
        <mc:Fallback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076179DE-88F2-CC9E-0229-F37D89AEA18A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983832" y="2595225"/>
                <a:ext cx="220301" cy="8229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A2C6FE43-F81D-B6DF-955B-DCA173089222}"/>
                  </a:ext>
                </a:extLst>
              </p14:cNvPr>
              <p14:cNvContentPartPr/>
              <p14:nvPr/>
            </p14:nvContentPartPr>
            <p14:xfrm>
              <a:off x="2685002" y="1710908"/>
              <a:ext cx="122918" cy="18225"/>
            </p14:xfrm>
          </p:contentPart>
        </mc:Choice>
        <mc:Fallback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A2C6FE43-F81D-B6DF-955B-DCA173089222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640076" y="1666239"/>
                <a:ext cx="212411" cy="107206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T wave </a:t>
            </a:r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4724400"/>
            <a:ext cx="2962275" cy="16097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609600" y="1524000"/>
            <a:ext cx="5486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T wave represents ventricular recovery or repolarization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Location: Follows the S wave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Amplitude: do not exceed 0.5 mV in any limb lead or 1.5 mV in any precordial lead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Configuration: Round and smooth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Deflection: Upright in leads I, II and V</a:t>
            </a:r>
            <a:r>
              <a:rPr lang="en-US" sz="2400" baseline="-25000" dirty="0"/>
              <a:t>3</a:t>
            </a:r>
            <a:r>
              <a:rPr lang="en-US" sz="2400" dirty="0"/>
              <a:t>to V</a:t>
            </a:r>
            <a:r>
              <a:rPr lang="en-US" sz="2400" baseline="-25000" dirty="0"/>
              <a:t>6</a:t>
            </a:r>
            <a:r>
              <a:rPr lang="en-US" sz="2400" dirty="0"/>
              <a:t>; inverted in lead </a:t>
            </a:r>
            <a:r>
              <a:rPr lang="en-US" sz="2400" dirty="0" err="1"/>
              <a:t>aV</a:t>
            </a:r>
            <a:r>
              <a:rPr lang="en-US" sz="2400" baseline="-25000" dirty="0" err="1"/>
              <a:t>R</a:t>
            </a:r>
            <a:r>
              <a:rPr lang="en-US" sz="2400" dirty="0"/>
              <a:t>; variable in other leads</a:t>
            </a:r>
          </a:p>
        </p:txBody>
      </p:sp>
    </p:spTree>
    <p:extLst>
      <p:ext uri="{BB962C8B-B14F-4D97-AF65-F5344CB8AC3E}">
        <p14:creationId xmlns:p14="http://schemas.microsoft.com/office/powerpoint/2010/main" val="3207405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U wave</a:t>
            </a:r>
          </a:p>
        </p:txBody>
      </p:sp>
      <p:sp>
        <p:nvSpPr>
          <p:cNvPr id="5" name="Rectangle 4"/>
          <p:cNvSpPr/>
          <p:nvPr/>
        </p:nvSpPr>
        <p:spPr>
          <a:xfrm>
            <a:off x="533400" y="14478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The U wave may not appear in all rhythm strips.</a:t>
            </a:r>
          </a:p>
        </p:txBody>
      </p:sp>
      <p:sp>
        <p:nvSpPr>
          <p:cNvPr id="6" name="Rectangle 5"/>
          <p:cNvSpPr/>
          <p:nvPr/>
        </p:nvSpPr>
        <p:spPr>
          <a:xfrm>
            <a:off x="533400" y="22098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247650">
              <a:spcBef>
                <a:spcPct val="20000"/>
              </a:spcBef>
              <a:buClr>
                <a:srgbClr val="0070C0"/>
              </a:buClr>
              <a:buFont typeface="Arial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If present,  it represents the recovery period of the Purkinje or ventricular conduction fibers</a:t>
            </a:r>
          </a:p>
        </p:txBody>
      </p:sp>
      <p:sp>
        <p:nvSpPr>
          <p:cNvPr id="7" name="Rectangle 6"/>
          <p:cNvSpPr/>
          <p:nvPr/>
        </p:nvSpPr>
        <p:spPr>
          <a:xfrm>
            <a:off x="533400" y="313313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247650">
              <a:spcBef>
                <a:spcPct val="20000"/>
              </a:spcBef>
              <a:buClr>
                <a:srgbClr val="0070C0"/>
              </a:buClr>
              <a:buFont typeface="Arial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Configuration: Typically upright and rounded </a:t>
            </a:r>
          </a:p>
        </p:txBody>
      </p:sp>
      <p:sp>
        <p:nvSpPr>
          <p:cNvPr id="8" name="Rectangle 7"/>
          <p:cNvSpPr/>
          <p:nvPr/>
        </p:nvSpPr>
        <p:spPr>
          <a:xfrm>
            <a:off x="533400" y="397150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247650">
              <a:spcBef>
                <a:spcPct val="20000"/>
              </a:spcBef>
              <a:buClr>
                <a:srgbClr val="0070C0"/>
              </a:buClr>
              <a:buFont typeface="Arial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Prominent U wave indicates </a:t>
            </a:r>
            <a:br>
              <a:rPr lang="en-US" dirty="0">
                <a:solidFill>
                  <a:prstClr val="black"/>
                </a:solidFill>
              </a:rPr>
            </a:br>
            <a:r>
              <a:rPr lang="en-US" dirty="0" err="1">
                <a:solidFill>
                  <a:prstClr val="black"/>
                </a:solidFill>
              </a:rPr>
              <a:t>hypercalcemia</a:t>
            </a:r>
            <a:r>
              <a:rPr lang="en-US" dirty="0">
                <a:solidFill>
                  <a:prstClr val="black"/>
                </a:solidFill>
              </a:rPr>
              <a:t>, hypokalemia or </a:t>
            </a:r>
            <a:br>
              <a:rPr lang="en-US" dirty="0">
                <a:solidFill>
                  <a:prstClr val="black"/>
                </a:solidFill>
              </a:rPr>
            </a:br>
            <a:r>
              <a:rPr lang="en-US" dirty="0">
                <a:solidFill>
                  <a:prstClr val="black"/>
                </a:solidFill>
              </a:rPr>
              <a:t>digoxin toxicity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276600"/>
            <a:ext cx="3810000" cy="298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68760"/>
            <a:ext cx="6918920" cy="48006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356079049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QT interval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4724400"/>
            <a:ext cx="2905125" cy="147637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609600" y="1371600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QT interval determines ventricular depolarization and repolarization</a:t>
            </a:r>
          </a:p>
          <a:p>
            <a:r>
              <a:rPr lang="en-US" dirty="0"/>
              <a:t>Location: Extends from the beginning of the QRS complex to the  end of the T wave</a:t>
            </a:r>
          </a:p>
          <a:p>
            <a:r>
              <a:rPr lang="en-US" dirty="0"/>
              <a:t>Duration: 0.36</a:t>
            </a:r>
            <a:r>
              <a:rPr lang="en-US" dirty="0">
                <a:sym typeface="Symbol"/>
              </a:rPr>
              <a:t></a:t>
            </a:r>
            <a:r>
              <a:rPr lang="en-US" dirty="0"/>
              <a:t>0.44 seconds; varies according to age, sex, and heart rate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800" y="32004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247650">
              <a:spcBef>
                <a:spcPct val="20000"/>
              </a:spcBef>
              <a:buClr>
                <a:srgbClr val="0070C0"/>
              </a:buClr>
              <a:buFont typeface="Arial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When the rhythm is regular, duration of QT interval should not be greater than half the distance between consecutive R waves.</a:t>
            </a:r>
          </a:p>
        </p:txBody>
      </p:sp>
      <p:sp>
        <p:nvSpPr>
          <p:cNvPr id="7" name="Rectangle 6"/>
          <p:cNvSpPr/>
          <p:nvPr/>
        </p:nvSpPr>
        <p:spPr>
          <a:xfrm>
            <a:off x="304800" y="44196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247650">
              <a:spcBef>
                <a:spcPct val="20000"/>
              </a:spcBef>
              <a:buClr>
                <a:srgbClr val="0070C0"/>
              </a:buClr>
              <a:buFont typeface="Arial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Length varies according to the heart rate. Faster the heart rate, shorter                                            is the QT interval.</a:t>
            </a:r>
          </a:p>
        </p:txBody>
      </p:sp>
    </p:spTree>
    <p:extLst>
      <p:ext uri="{BB962C8B-B14F-4D97-AF65-F5344CB8AC3E}">
        <p14:creationId xmlns:p14="http://schemas.microsoft.com/office/powerpoint/2010/main" val="2539925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err="1"/>
              <a:t>QTc</a:t>
            </a:r>
            <a:r>
              <a:rPr lang="en-IN" dirty="0"/>
              <a:t> interval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QT interval varies inversely with the cardiac rate</a:t>
            </a:r>
          </a:p>
          <a:p>
            <a:r>
              <a:rPr lang="en-IN" dirty="0"/>
              <a:t>To ensure recovery from one cardiac cycle before the next cycle begins the duration of recovery must decrease as the rate of activation increases</a:t>
            </a:r>
          </a:p>
          <a:p>
            <a:r>
              <a:rPr lang="en-IN" dirty="0" err="1"/>
              <a:t>Bazett</a:t>
            </a:r>
            <a:r>
              <a:rPr lang="en-IN" dirty="0"/>
              <a:t> formula: </a:t>
            </a:r>
            <a:r>
              <a:rPr lang="en-IN" dirty="0" err="1"/>
              <a:t>QTc</a:t>
            </a:r>
            <a:r>
              <a:rPr lang="en-IN" dirty="0"/>
              <a:t> = QT/ </a:t>
            </a:r>
            <a:r>
              <a:rPr lang="en-IN" dirty="0" err="1"/>
              <a:t>sq</a:t>
            </a:r>
            <a:r>
              <a:rPr lang="en-IN" dirty="0"/>
              <a:t> root of RR</a:t>
            </a:r>
          </a:p>
          <a:p>
            <a:r>
              <a:rPr lang="en-IN" dirty="0"/>
              <a:t>Upper limit of </a:t>
            </a:r>
            <a:r>
              <a:rPr lang="en-IN" dirty="0" err="1"/>
              <a:t>Qtc</a:t>
            </a:r>
            <a:r>
              <a:rPr lang="en-IN" dirty="0"/>
              <a:t> interval is approximately 460ms </a:t>
            </a:r>
          </a:p>
        </p:txBody>
      </p:sp>
    </p:spTree>
    <p:extLst>
      <p:ext uri="{BB962C8B-B14F-4D97-AF65-F5344CB8AC3E}">
        <p14:creationId xmlns:p14="http://schemas.microsoft.com/office/powerpoint/2010/main" val="168857960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Abnormality in duration of QT interval indicates myocardial problems</a:t>
            </a:r>
          </a:p>
          <a:p>
            <a:r>
              <a:rPr lang="en-US" dirty="0"/>
              <a:t>Prolonged QT: Increases the risk of a life-threatening arrhythmia known as </a:t>
            </a:r>
            <a:r>
              <a:rPr lang="en-US" i="1" dirty="0" err="1"/>
              <a:t>torsades</a:t>
            </a:r>
            <a:r>
              <a:rPr lang="en-US" i="1" dirty="0"/>
              <a:t> de pointes</a:t>
            </a:r>
          </a:p>
          <a:p>
            <a:r>
              <a:rPr lang="en-US" dirty="0"/>
              <a:t>Certain medications also increase the QT interval such as </a:t>
            </a:r>
            <a:r>
              <a:rPr lang="en-US" dirty="0" err="1"/>
              <a:t>amiodarone</a:t>
            </a:r>
            <a:r>
              <a:rPr lang="en-US" dirty="0"/>
              <a:t>, amitriptyline, chlorpromazine</a:t>
            </a:r>
          </a:p>
          <a:p>
            <a:r>
              <a:rPr lang="en-US" dirty="0"/>
              <a:t>Prolonged QT may also indicate congenital conduction system defect present in certain families</a:t>
            </a:r>
          </a:p>
          <a:p>
            <a:r>
              <a:rPr lang="en-US" dirty="0"/>
              <a:t>Short QT interval: Digoxin toxicity or </a:t>
            </a:r>
            <a:r>
              <a:rPr lang="en-US" dirty="0" err="1"/>
              <a:t>hypercalcemia</a:t>
            </a:r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0946612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20B6AB9-E830-EBBE-B4E3-700C1E11D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AA7F449-73BD-6101-FF6F-8523D495A4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IN" sz="40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82939439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7159BD6-6AF1-122A-FC89-8CA420E05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D331193-AE1F-2340-2A3D-D5AD6F4114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/>
              <a:t>A normal cardiac electrical axis lies approximately between:</a:t>
            </a:r>
          </a:p>
          <a:p>
            <a:r>
              <a:rPr lang="en-US" dirty="0"/>
              <a:t>A. −90° to 0°</a:t>
            </a:r>
          </a:p>
          <a:p>
            <a:r>
              <a:rPr lang="en-US" dirty="0"/>
              <a:t>B. −30° to +90°</a:t>
            </a:r>
          </a:p>
          <a:p>
            <a:r>
              <a:rPr lang="en-US" dirty="0"/>
              <a:t>C. 0° to +180°</a:t>
            </a:r>
          </a:p>
          <a:p>
            <a:r>
              <a:rPr lang="en-US" dirty="0"/>
              <a:t>D. +90° to +180°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4863951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D870229-3B58-67EC-C55D-22B0CE7AB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C9913FA-EF98-8E6D-1D68-5787576B98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/>
              <a:t>Which ECG lead is electrically neutral and therefore does not contribute to the calculation of Einthoven’s triangle?</a:t>
            </a:r>
          </a:p>
          <a:p>
            <a:r>
              <a:rPr lang="en-US" dirty="0"/>
              <a:t>A. Lead I</a:t>
            </a:r>
          </a:p>
          <a:p>
            <a:r>
              <a:rPr lang="en-US" dirty="0"/>
              <a:t>B. Lead II</a:t>
            </a:r>
          </a:p>
          <a:p>
            <a:r>
              <a:rPr lang="en-US" dirty="0"/>
              <a:t>C. Lead III</a:t>
            </a:r>
          </a:p>
          <a:p>
            <a:r>
              <a:rPr lang="en-US" dirty="0"/>
              <a:t>D. </a:t>
            </a:r>
            <a:r>
              <a:rPr lang="en-US" dirty="0" err="1"/>
              <a:t>aVF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702526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electrical field of the heart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heart is situated in the center of the electrical field which it generates</a:t>
            </a:r>
          </a:p>
          <a:p>
            <a:r>
              <a:rPr lang="en-US" dirty="0"/>
              <a:t>The intensity of this electrical field diminishes algebraically with the distance from its center</a:t>
            </a:r>
          </a:p>
          <a:p>
            <a:r>
              <a:rPr lang="en-US" dirty="0"/>
              <a:t>Distances &gt;15 cm decrement in intensity of electrical field is hardly noticeable</a:t>
            </a:r>
          </a:p>
        </p:txBody>
      </p:sp>
    </p:spTree>
    <p:extLst>
      <p:ext uri="{BB962C8B-B14F-4D97-AF65-F5344CB8AC3E}">
        <p14:creationId xmlns:p14="http://schemas.microsoft.com/office/powerpoint/2010/main" val="240012886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B2ED6E8-68F8-4ED3-24B1-646FEEF12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2A162C2-14AA-91AD-90A8-4C32FDBE7E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Which of the following statements regarding the U wave is TRUE?</a:t>
            </a:r>
          </a:p>
          <a:p>
            <a:r>
              <a:rPr lang="en-US" dirty="0"/>
              <a:t>A. The U wave normally precedes the T wave.</a:t>
            </a:r>
          </a:p>
          <a:p>
            <a:r>
              <a:rPr lang="en-US" dirty="0"/>
              <a:t>B. Prominent U waves are classically associated with hyperkalemia.</a:t>
            </a:r>
          </a:p>
          <a:p>
            <a:r>
              <a:rPr lang="en-US" dirty="0"/>
              <a:t>C. U waves are best appreciated in leads V2–V4 and become prominent in </a:t>
            </a:r>
            <a:r>
              <a:rPr lang="en-US" err="1"/>
              <a:t>hypokalemia</a:t>
            </a:r>
            <a:r>
              <a:rPr lang="en-US"/>
              <a:t>.</a:t>
            </a:r>
          </a:p>
          <a:p>
            <a:r>
              <a:rPr lang="en-US"/>
              <a:t>D</a:t>
            </a:r>
            <a:r>
              <a:rPr lang="en-US" dirty="0"/>
              <a:t>. The U wave represents atrial repolarization.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334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conventional ECG leads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810000" cy="4525963"/>
          </a:xfrm>
        </p:spPr>
        <p:txBody>
          <a:bodyPr/>
          <a:lstStyle/>
          <a:p>
            <a:r>
              <a:rPr lang="en-US" dirty="0"/>
              <a:t>1. Frontal plane leads : standard leads I, II and III and leads AVR, AVL and AVF</a:t>
            </a:r>
          </a:p>
          <a:p>
            <a:r>
              <a:rPr lang="en-US" dirty="0"/>
              <a:t>2. Horizontal plane leads : precordial leads V1 to V6</a:t>
            </a:r>
          </a:p>
          <a:p>
            <a:r>
              <a:rPr lang="en-US" b="1" dirty="0"/>
              <a:t>Standard limb leads:</a:t>
            </a:r>
          </a:p>
          <a:p>
            <a:pPr marL="114300" indent="0">
              <a:buNone/>
            </a:pPr>
            <a:r>
              <a:rPr lang="en-US" b="1" dirty="0"/>
              <a:t>     </a:t>
            </a:r>
            <a:r>
              <a:rPr lang="en-US" dirty="0"/>
              <a:t>I, II and III</a:t>
            </a:r>
          </a:p>
          <a:p>
            <a:pPr marL="114300" indent="0">
              <a:buNone/>
            </a:pPr>
            <a:r>
              <a:rPr lang="en-US" dirty="0"/>
              <a:t>    The electrode placement is    referred to as</a:t>
            </a:r>
            <a:r>
              <a:rPr lang="en-US" i="1" dirty="0"/>
              <a:t> Einthoven’s </a:t>
            </a:r>
            <a:r>
              <a:rPr lang="en-US" dirty="0"/>
              <a:t>triangle</a:t>
            </a:r>
          </a:p>
          <a:p>
            <a:endParaRPr 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63859" y="1417638"/>
            <a:ext cx="2962275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16677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Unipolar limb leads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41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Augmented limb leads are unipolar leads and include </a:t>
            </a:r>
            <a:r>
              <a:rPr lang="en-US" dirty="0" err="1"/>
              <a:t>aV</a:t>
            </a:r>
            <a:r>
              <a:rPr lang="en-US" baseline="-25000" dirty="0" err="1"/>
              <a:t>R</a:t>
            </a:r>
            <a:r>
              <a:rPr lang="en-US" dirty="0"/>
              <a:t>, </a:t>
            </a:r>
            <a:r>
              <a:rPr lang="en-US" dirty="0" err="1"/>
              <a:t>aV</a:t>
            </a:r>
            <a:r>
              <a:rPr lang="en-US" baseline="-25000" dirty="0" err="1"/>
              <a:t>L</a:t>
            </a:r>
            <a:r>
              <a:rPr lang="en-US" dirty="0"/>
              <a:t> and </a:t>
            </a:r>
            <a:r>
              <a:rPr lang="en-US" dirty="0" err="1"/>
              <a:t>aV</a:t>
            </a:r>
            <a:r>
              <a:rPr lang="en-US" baseline="-25000" dirty="0" err="1"/>
              <a:t>F</a:t>
            </a:r>
            <a:r>
              <a:rPr lang="en-US" baseline="-25000" dirty="0"/>
              <a:t>.</a:t>
            </a:r>
          </a:p>
          <a:p>
            <a:r>
              <a:rPr lang="en-US" dirty="0"/>
              <a:t>The letter ‘a’ stands for ‘augmented’ and letters R, L, and F stand for positive electrode position of the lead.</a:t>
            </a:r>
          </a:p>
          <a:p>
            <a:r>
              <a:rPr lang="en-US" dirty="0"/>
              <a:t>They measure electrical activity between one limb and a single electrode.</a:t>
            </a:r>
          </a:p>
          <a:p>
            <a:r>
              <a:rPr lang="en-US" dirty="0"/>
              <a:t>While </a:t>
            </a:r>
            <a:r>
              <a:rPr lang="en-US" dirty="0" err="1"/>
              <a:t>aV</a:t>
            </a:r>
            <a:r>
              <a:rPr lang="en-US" baseline="-25000" dirty="0" err="1"/>
              <a:t>R</a:t>
            </a:r>
            <a:r>
              <a:rPr lang="en-US" baseline="-25000" dirty="0"/>
              <a:t> </a:t>
            </a:r>
            <a:r>
              <a:rPr lang="en-US" dirty="0"/>
              <a:t>provides no specific view,  </a:t>
            </a:r>
            <a:r>
              <a:rPr lang="en-US" dirty="0" err="1"/>
              <a:t>aV</a:t>
            </a:r>
            <a:r>
              <a:rPr lang="en-US" baseline="-25000" dirty="0" err="1"/>
              <a:t>L</a:t>
            </a:r>
            <a:r>
              <a:rPr lang="en-US" dirty="0"/>
              <a:t> and </a:t>
            </a:r>
            <a:r>
              <a:rPr lang="en-US" dirty="0" err="1"/>
              <a:t>aV</a:t>
            </a:r>
            <a:r>
              <a:rPr lang="en-US" baseline="-25000" dirty="0" err="1"/>
              <a:t>F</a:t>
            </a:r>
            <a:r>
              <a:rPr lang="en-US" dirty="0"/>
              <a:t> show electrical activity from  lateral and inferior wall of the heart, respectively.</a:t>
            </a:r>
          </a:p>
          <a:p>
            <a:r>
              <a:rPr lang="en-US" dirty="0" err="1"/>
              <a:t>aV</a:t>
            </a:r>
            <a:r>
              <a:rPr lang="en-US" baseline="-25000" dirty="0" err="1"/>
              <a:t>R</a:t>
            </a:r>
            <a:r>
              <a:rPr lang="en-US" baseline="-25000" dirty="0"/>
              <a:t>  </a:t>
            </a:r>
            <a:r>
              <a:rPr lang="en-US" dirty="0"/>
              <a:t>produces negative deflection and </a:t>
            </a:r>
            <a:r>
              <a:rPr lang="en-US" dirty="0" err="1"/>
              <a:t>aV</a:t>
            </a:r>
            <a:r>
              <a:rPr lang="en-US" baseline="-25000" dirty="0" err="1"/>
              <a:t>L</a:t>
            </a:r>
            <a:r>
              <a:rPr lang="en-US" dirty="0"/>
              <a:t> and </a:t>
            </a:r>
            <a:r>
              <a:rPr lang="en-US" dirty="0" err="1"/>
              <a:t>aV</a:t>
            </a:r>
            <a:r>
              <a:rPr lang="en-US" baseline="-25000" dirty="0" err="1"/>
              <a:t>F</a:t>
            </a:r>
            <a:r>
              <a:rPr lang="en-US" baseline="-25000" dirty="0"/>
              <a:t>  </a:t>
            </a:r>
            <a:r>
              <a:rPr lang="en-US" dirty="0"/>
              <a:t>produce positive deflections.</a:t>
            </a:r>
          </a:p>
          <a:p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877984"/>
            <a:ext cx="3724281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68386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6048672" cy="648072"/>
          </a:xfrm>
        </p:spPr>
        <p:txBody>
          <a:bodyPr/>
          <a:lstStyle/>
          <a:p>
            <a:r>
              <a:rPr lang="en-US" dirty="0"/>
              <a:t>Horizontal plane leads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196752"/>
            <a:ext cx="3816423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AE73892-B6E2-A5FF-8D03-F7FA8393DE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1600" t="790" b="1"/>
          <a:stretch>
            <a:fillRect/>
          </a:stretch>
        </p:blipFill>
        <p:spPr>
          <a:xfrm>
            <a:off x="4295327" y="1196752"/>
            <a:ext cx="4005064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285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1728</TotalTime>
  <Words>2067</Words>
  <Application>Microsoft Office PowerPoint</Application>
  <PresentationFormat>On-screen Show (4:3)</PresentationFormat>
  <Paragraphs>269</Paragraphs>
  <Slides>60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60</vt:i4>
      </vt:variant>
    </vt:vector>
  </HeadingPairs>
  <TitlesOfParts>
    <vt:vector size="66" baseType="lpstr">
      <vt:lpstr>Arial</vt:lpstr>
      <vt:lpstr>Calibri</vt:lpstr>
      <vt:lpstr>Cambria</vt:lpstr>
      <vt:lpstr>Symbol</vt:lpstr>
      <vt:lpstr>Wingdings</vt:lpstr>
      <vt:lpstr>Adjacency</vt:lpstr>
      <vt:lpstr>ECG Basics</vt:lpstr>
      <vt:lpstr>Willem Einthoven</vt:lpstr>
      <vt:lpstr>Electrocardiogram</vt:lpstr>
      <vt:lpstr>PowerPoint Presentation</vt:lpstr>
      <vt:lpstr>Electrocardiographic paper</vt:lpstr>
      <vt:lpstr>The electrical field of the heart</vt:lpstr>
      <vt:lpstr>The conventional ECG leads</vt:lpstr>
      <vt:lpstr>Unipolar limb leads</vt:lpstr>
      <vt:lpstr>Horizontal plane leads</vt:lpstr>
      <vt:lpstr>PowerPoint Presentation</vt:lpstr>
      <vt:lpstr>Standard sites unavailable</vt:lpstr>
      <vt:lpstr>Specific cardiac abnormalities</vt:lpstr>
      <vt:lpstr>The basic action of electrocardiograph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Modes of atrial and ventricular activation</vt:lpstr>
      <vt:lpstr>PowerPoint Presentation</vt:lpstr>
      <vt:lpstr>Waveforms </vt:lpstr>
      <vt:lpstr>PowerPoint Presentation</vt:lpstr>
      <vt:lpstr>Interpretation of the Normal ECG</vt:lpstr>
      <vt:lpstr>RATE AND REGULARITY</vt:lpstr>
      <vt:lpstr>PowerPoint Presentation</vt:lpstr>
      <vt:lpstr>10 second rule</vt:lpstr>
      <vt:lpstr>10 second rule example</vt:lpstr>
      <vt:lpstr>Rhythm</vt:lpstr>
      <vt:lpstr>P wave morphology</vt:lpstr>
      <vt:lpstr>PR interval</vt:lpstr>
      <vt:lpstr>Morphology of the QRS complex</vt:lpstr>
      <vt:lpstr>Nomenclature </vt:lpstr>
      <vt:lpstr>PowerPoint Presentation</vt:lpstr>
      <vt:lpstr>Q waves- normal duration limits</vt:lpstr>
      <vt:lpstr>R waves</vt:lpstr>
      <vt:lpstr>S waves</vt:lpstr>
      <vt:lpstr>The electrical axis</vt:lpstr>
      <vt:lpstr>PowerPoint Presentation</vt:lpstr>
      <vt:lpstr>PowerPoint Presentation</vt:lpstr>
      <vt:lpstr>PowerPoint Presentation</vt:lpstr>
      <vt:lpstr>PowerPoint Presentation</vt:lpstr>
      <vt:lpstr>Naming the degrees of hexaxial reference system</vt:lpstr>
      <vt:lpstr>PowerPoint Presentation</vt:lpstr>
      <vt:lpstr>PowerPoint Presentation</vt:lpstr>
      <vt:lpstr>Derivation of the frontal plane axes</vt:lpstr>
      <vt:lpstr>PowerPoint Presentation</vt:lpstr>
      <vt:lpstr>PowerPoint Presentation</vt:lpstr>
      <vt:lpstr>Left axis deviation</vt:lpstr>
      <vt:lpstr>Right axis deviation</vt:lpstr>
      <vt:lpstr>Morphology of ST segment</vt:lpstr>
      <vt:lpstr>PowerPoint Presentation</vt:lpstr>
      <vt:lpstr>T wave </vt:lpstr>
      <vt:lpstr>U wave</vt:lpstr>
      <vt:lpstr>QT interval</vt:lpstr>
      <vt:lpstr>QTc interval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ECG Basics</dc:title>
  <dc:creator>Ravindra</dc:creator>
  <cp:lastModifiedBy>RESHMA TANIA</cp:lastModifiedBy>
  <cp:revision>88</cp:revision>
  <dcterms:created xsi:type="dcterms:W3CDTF">2006-08-16T00:00:00Z</dcterms:created>
  <dcterms:modified xsi:type="dcterms:W3CDTF">2026-08-01T03:03:50Z</dcterms:modified>
</cp:coreProperties>
</file>