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0"/>
  </p:notesMasterIdLst>
  <p:sldIdLst>
    <p:sldId id="292" r:id="rId2"/>
    <p:sldId id="256" r:id="rId3"/>
    <p:sldId id="257" r:id="rId4"/>
    <p:sldId id="258" r:id="rId5"/>
    <p:sldId id="293" r:id="rId6"/>
    <p:sldId id="259" r:id="rId7"/>
    <p:sldId id="296" r:id="rId8"/>
    <p:sldId id="261" r:id="rId9"/>
    <p:sldId id="304" r:id="rId10"/>
    <p:sldId id="294" r:id="rId11"/>
    <p:sldId id="262" r:id="rId12"/>
    <p:sldId id="263" r:id="rId13"/>
    <p:sldId id="305" r:id="rId14"/>
    <p:sldId id="264" r:id="rId15"/>
    <p:sldId id="265" r:id="rId16"/>
    <p:sldId id="266" r:id="rId17"/>
    <p:sldId id="267" r:id="rId18"/>
    <p:sldId id="298" r:id="rId19"/>
    <p:sldId id="268" r:id="rId20"/>
    <p:sldId id="299" r:id="rId21"/>
    <p:sldId id="269" r:id="rId22"/>
    <p:sldId id="270" r:id="rId23"/>
    <p:sldId id="274" r:id="rId24"/>
    <p:sldId id="275" r:id="rId25"/>
    <p:sldId id="300" r:id="rId26"/>
    <p:sldId id="277" r:id="rId27"/>
    <p:sldId id="276" r:id="rId28"/>
    <p:sldId id="281" r:id="rId29"/>
    <p:sldId id="278" r:id="rId30"/>
    <p:sldId id="306" r:id="rId31"/>
    <p:sldId id="284" r:id="rId32"/>
    <p:sldId id="285" r:id="rId33"/>
    <p:sldId id="302" r:id="rId34"/>
    <p:sldId id="288" r:id="rId35"/>
    <p:sldId id="286" r:id="rId36"/>
    <p:sldId id="287" r:id="rId37"/>
    <p:sldId id="307" r:id="rId38"/>
    <p:sldId id="295" r:id="rId39"/>
    <p:sldId id="273" r:id="rId40"/>
    <p:sldId id="282" r:id="rId41"/>
    <p:sldId id="283" r:id="rId42"/>
    <p:sldId id="301" r:id="rId43"/>
    <p:sldId id="308" r:id="rId44"/>
    <p:sldId id="291" r:id="rId45"/>
    <p:sldId id="310" r:id="rId46"/>
    <p:sldId id="309" r:id="rId47"/>
    <p:sldId id="311" r:id="rId48"/>
    <p:sldId id="312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5" autoAdjust="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636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58EE9-59D3-47D1-91DB-0738915948A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ACEAF-3DFC-42B1-B088-3EA63C3651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5490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3ACEAF-3DFC-42B1-B088-3EA63C365123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8078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71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45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47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20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29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793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8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37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47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5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25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907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723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669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9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26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85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91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E2C85-87F3-8375-6DF2-63B9F8D39D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8852" y="2130425"/>
            <a:ext cx="9575321" cy="1470025"/>
          </a:xfrm>
        </p:spPr>
        <p:txBody>
          <a:bodyPr/>
          <a:lstStyle/>
          <a:p>
            <a:pPr algn="ctr"/>
            <a:r>
              <a:rPr lang="en-IN" dirty="0"/>
              <a:t> </a:t>
            </a:r>
            <a:r>
              <a:rPr lang="en-IN" sz="4000" dirty="0"/>
              <a:t>ECG ABNORMALITIES  IN CHAMBER ENLARGEMENT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83B3B5-8041-325E-B93F-06EC66889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4987" y="4762500"/>
            <a:ext cx="6400800" cy="1752600"/>
          </a:xfrm>
        </p:spPr>
        <p:txBody>
          <a:bodyPr/>
          <a:lstStyle/>
          <a:p>
            <a:r>
              <a:rPr lang="en-IN" dirty="0"/>
              <a:t>Dr FAZIL KT</a:t>
            </a:r>
          </a:p>
        </p:txBody>
      </p:sp>
    </p:spTree>
    <p:extLst>
      <p:ext uri="{BB962C8B-B14F-4D97-AF65-F5344CB8AC3E}">
        <p14:creationId xmlns:p14="http://schemas.microsoft.com/office/powerpoint/2010/main" val="2173015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467E10-3C64-8DDD-195B-3B5C564AB8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125" t="-33295" r="655" b="57716"/>
          <a:stretch>
            <a:fillRect/>
          </a:stretch>
        </p:blipFill>
        <p:spPr>
          <a:xfrm>
            <a:off x="1304025" y="-914400"/>
            <a:ext cx="8236790" cy="53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20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IN" sz="2700" b="1" dirty="0">
                <a:solidFill>
                  <a:srgbClr val="1E293B"/>
                </a:solidFill>
                <a:latin typeface="Georgia"/>
              </a:rPr>
              <a:t>ECG Profile in </a:t>
            </a:r>
            <a:r>
              <a:rPr sz="2700" b="1" i="0" dirty="0">
                <a:solidFill>
                  <a:srgbClr val="1E293B"/>
                </a:solidFill>
                <a:latin typeface="Georgia"/>
              </a:rPr>
              <a:t>LV Diastolic Overload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6400800"/>
            <a:ext cx="11094415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900" b="0" i="0">
                <a:solidFill>
                  <a:srgbClr val="64748B"/>
                </a:solidFill>
                <a:latin typeface="Arial"/>
              </a:rPr>
              <a:t>Cardiology Residency Training • ECG Changes in Chamber Enlargement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92326" y="1530142"/>
            <a:ext cx="9222941" cy="4846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401774" y="1530142"/>
            <a:ext cx="7707719" cy="266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Massive QRS Voltage: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Because the dilated, hypertrophied ventricle sits closer to the chest wall, its voltage is exceptionally high—frequently exceeding 4-5 mV.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T Waves Symmetrical: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Unlike systolic overload where repolarization is reversed, diastolic overload preserves normal repolarization sequence, producing  upright, symmetrical, pointed T waves</a:t>
            </a:r>
            <a:r>
              <a:rPr sz="1250" b="0" i="0" dirty="0">
                <a:solidFill>
                  <a:srgbClr val="1E293B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IN" sz="2700" b="1" i="0" dirty="0">
                <a:solidFill>
                  <a:srgbClr val="1E293B"/>
                </a:solidFill>
                <a:latin typeface="Georgia"/>
              </a:rPr>
              <a:t>ECG Profile in </a:t>
            </a:r>
            <a:r>
              <a:rPr sz="2700" b="1" i="0" dirty="0">
                <a:solidFill>
                  <a:srgbClr val="1E293B"/>
                </a:solidFill>
                <a:latin typeface="Georgia"/>
              </a:rPr>
              <a:t>LV Diastolic Overload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63901" y="970305"/>
            <a:ext cx="7798280" cy="5689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98740" y="917901"/>
            <a:ext cx="6383546" cy="5232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Deep Narrow Q Waves: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Typically seen in left-oriented leads (V5, V6, I,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). They measure between 0.2 and 0.4 mV in depth but remain narrow (&lt; 40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ms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), distinguishing them from pathological infarction Q waves.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Symmetrical Tall T Waves: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 waves in V5 and V6 are remarkably tall, highly symmetrical, and sharp, mirroring the orientation of the massive QRS.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Concave ST Elevation: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Minor, concave-upward ST-segment elevation (0.1 to 0.2 mV) is common in left precordial leads, without representing acute injury.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Minimal Activation Delay: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Ventricular activation time is normal or only slightly increased, as the conduction system is not compromised by extensive fibrosis.</a:t>
            </a:r>
          </a:p>
        </p:txBody>
      </p:sp>
      <p:pic>
        <p:nvPicPr>
          <p:cNvPr id="8" name="Picture 7" descr="lvh_overload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839" y="2347412"/>
            <a:ext cx="4280522" cy="30575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E4CA88-9350-B3F7-7DD2-F76F4E506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526" y="1185477"/>
            <a:ext cx="8522947" cy="44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016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QRS Vector and Axis Rotation in LVH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1436926"/>
            <a:ext cx="6368020" cy="4921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b="1" i="0" dirty="0">
                <a:solidFill>
                  <a:srgbClr val="0D9488"/>
                </a:solidFill>
                <a:latin typeface="Georgia"/>
              </a:rPr>
              <a:t>Axis Deviation 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Frontal Plane QRS Axis: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With uncomplicated LVH, the QRS axis remains normal or shifts moderately leftward. A frontal axis pointing to 0° or </a:t>
            </a:r>
            <a:r>
              <a:rPr b="0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b="0" i="0" dirty="0">
                <a:solidFill>
                  <a:srgbClr val="1E293B"/>
                </a:solidFill>
                <a:latin typeface="Arial"/>
              </a:rPr>
              <a:t> is typical.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Mean T Wave Vector: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In systolic overload, the mean T wave vector points in a direction opposite (180° difference) to the mean QRS vector, leading to QRS-T angle widening.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Horizontal Plane Rotation: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There is usually a marked counterclockwise rotation. The electrical transition zone shifts to the right (e.g., V2 or V3), with deep S waves persisting in V1.</a:t>
            </a:r>
          </a:p>
        </p:txBody>
      </p:sp>
      <p:pic>
        <p:nvPicPr>
          <p:cNvPr id="8" name="Picture 7" descr="lvh_v1_v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9705" y="2713636"/>
            <a:ext cx="4201909" cy="300136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Standard QRS Voltage Criteria for LVH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407327"/>
              </p:ext>
            </p:extLst>
          </p:nvPr>
        </p:nvGraphicFramePr>
        <p:xfrm>
          <a:off x="548640" y="1463040"/>
          <a:ext cx="11094415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90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97280">
                <a:tc>
                  <a:txBody>
                    <a:bodyPr/>
                    <a:lstStyle/>
                    <a:p>
                      <a:pPr algn="ctr"/>
                      <a:r>
                        <a:rPr sz="1200" b="1" i="0">
                          <a:solidFill>
                            <a:srgbClr val="F8FAFC"/>
                          </a:solidFill>
                          <a:latin typeface="Arial"/>
                        </a:rPr>
                        <a:t>Criterion Index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>
                          <a:solidFill>
                            <a:srgbClr val="F8FAFC"/>
                          </a:solidFill>
                          <a:latin typeface="Arial"/>
                        </a:rPr>
                        <a:t>Voltage Formula &amp; Diagnostic Threshold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>
                          <a:solidFill>
                            <a:srgbClr val="F8FAFC"/>
                          </a:solidFill>
                          <a:latin typeface="Arial"/>
                        </a:rPr>
                        <a:t>Sensitivity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>
                          <a:solidFill>
                            <a:srgbClr val="F8FAFC"/>
                          </a:solidFill>
                          <a:latin typeface="Arial"/>
                        </a:rPr>
                        <a:t>Specificity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>
                          <a:solidFill>
                            <a:srgbClr val="F8FAFC"/>
                          </a:solidFill>
                          <a:latin typeface="Arial"/>
                        </a:rPr>
                        <a:t>Clinical Core Utility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algn="l"/>
                      <a:r>
                        <a:rPr sz="1400" b="1" i="0" dirty="0">
                          <a:solidFill>
                            <a:srgbClr val="1E293B"/>
                          </a:solidFill>
                          <a:latin typeface="Arial"/>
                        </a:rPr>
                        <a:t>Sokolow-Lyon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 i="0" dirty="0">
                          <a:solidFill>
                            <a:srgbClr val="1E293B"/>
                          </a:solidFill>
                          <a:latin typeface="Arial"/>
                        </a:rPr>
                        <a:t>S in V1 + R in V5 or V6 &gt;= 3.5 mV (35 mm)</a:t>
                      </a:r>
                      <a:br>
                        <a:rPr sz="1400" b="1" dirty="0"/>
                      </a:br>
                      <a:r>
                        <a:rPr sz="1400" dirty="0"/>
                        <a:t>(Normal Standardization, 1 mV = 10 mm)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>
                          <a:solidFill>
                            <a:srgbClr val="1E293B"/>
                          </a:solidFill>
                          <a:latin typeface="Arial"/>
                        </a:rPr>
                        <a:t>20% - 30%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>
                          <a:solidFill>
                            <a:srgbClr val="1E293B"/>
                          </a:solidFill>
                          <a:latin typeface="Arial"/>
                        </a:rPr>
                        <a:t>90% - 95%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Excellent for rapid screen; underestimates in obesity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1E293B"/>
                          </a:solidFill>
                          <a:latin typeface="Arial"/>
                        </a:rPr>
                        <a:t>Cornell Voltage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 i="0" dirty="0">
                          <a:solidFill>
                            <a:srgbClr val="1E293B"/>
                          </a:solidFill>
                          <a:latin typeface="Arial"/>
                        </a:rPr>
                        <a:t>S in V3 + R in </a:t>
                      </a:r>
                      <a:r>
                        <a:rPr sz="1400" b="1" i="0" dirty="0" err="1">
                          <a:solidFill>
                            <a:srgbClr val="1E293B"/>
                          </a:solidFill>
                          <a:latin typeface="Arial"/>
                        </a:rPr>
                        <a:t>aVL</a:t>
                      </a:r>
                      <a:r>
                        <a:rPr sz="1400" b="1" i="0" dirty="0">
                          <a:solidFill>
                            <a:srgbClr val="1E293B"/>
                          </a:solidFill>
                          <a:latin typeface="Arial"/>
                        </a:rPr>
                        <a:t> &gt; 2.0 mV (20 mm) [Women]</a:t>
                      </a:r>
                      <a:br>
                        <a:rPr sz="1400" b="1" dirty="0"/>
                      </a:br>
                      <a:r>
                        <a:rPr sz="1400" b="1" dirty="0"/>
                        <a:t>S in V3 + R in </a:t>
                      </a:r>
                      <a:r>
                        <a:rPr sz="1400" b="1" dirty="0" err="1"/>
                        <a:t>aVL</a:t>
                      </a:r>
                      <a:r>
                        <a:rPr sz="1400" b="1" dirty="0"/>
                        <a:t> &gt; 2.8 mV (28 mm) [Men</a:t>
                      </a:r>
                      <a:r>
                        <a:rPr sz="1400" dirty="0"/>
                        <a:t>]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30% - 40%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>
                          <a:solidFill>
                            <a:srgbClr val="1E293B"/>
                          </a:solidFill>
                          <a:latin typeface="Arial"/>
                        </a:rPr>
                        <a:t>95% - 98%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1E293B"/>
                          </a:solidFill>
                          <a:latin typeface="Arial"/>
                        </a:rPr>
                        <a:t>Corrects for gender anatomical differences and body habitus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algn="l"/>
                      <a:r>
                        <a:rPr sz="1400" b="1" i="0" dirty="0">
                          <a:solidFill>
                            <a:srgbClr val="1E293B"/>
                          </a:solidFill>
                          <a:latin typeface="Arial"/>
                        </a:rPr>
                        <a:t>Cornell Product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 i="0" dirty="0">
                          <a:solidFill>
                            <a:srgbClr val="1E293B"/>
                          </a:solidFill>
                          <a:latin typeface="Arial"/>
                        </a:rPr>
                        <a:t>(S in V3 + R in </a:t>
                      </a:r>
                      <a:r>
                        <a:rPr sz="1400" b="1" i="0" dirty="0" err="1">
                          <a:solidFill>
                            <a:srgbClr val="1E293B"/>
                          </a:solidFill>
                          <a:latin typeface="Arial"/>
                        </a:rPr>
                        <a:t>aVL</a:t>
                      </a:r>
                      <a:r>
                        <a:rPr sz="1400" b="1" i="0" dirty="0">
                          <a:solidFill>
                            <a:srgbClr val="1E293B"/>
                          </a:solidFill>
                          <a:latin typeface="Arial"/>
                        </a:rPr>
                        <a:t>) * QRS Duration</a:t>
                      </a:r>
                      <a:br>
                        <a:rPr sz="1400" dirty="0"/>
                      </a:br>
                      <a:r>
                        <a:rPr sz="1400" dirty="0"/>
                        <a:t>(For women, add 8 mm to voltage). </a:t>
                      </a:r>
                      <a:r>
                        <a:rPr sz="1400" b="1" dirty="0"/>
                        <a:t>Threshold: &gt; 2440 mm*</a:t>
                      </a:r>
                      <a:r>
                        <a:rPr sz="1400" b="1" dirty="0" err="1"/>
                        <a:t>ms</a:t>
                      </a:r>
                      <a:endParaRPr sz="1400" b="1" dirty="0"/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>
                          <a:solidFill>
                            <a:srgbClr val="1E293B"/>
                          </a:solidFill>
                          <a:latin typeface="Arial"/>
                        </a:rPr>
                        <a:t>45% - 50%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95% - 97%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Gold standard for ventricular mass regression tracking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3539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300" b="1" i="0" dirty="0">
                <a:solidFill>
                  <a:srgbClr val="1E293B"/>
                </a:solidFill>
                <a:latin typeface="Georgia"/>
              </a:rPr>
              <a:t>The Sokolow-Lyon Index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10882" y="1463040"/>
            <a:ext cx="4037163" cy="2471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2000" b="1" i="0" dirty="0">
                <a:solidFill>
                  <a:srgbClr val="1E293B"/>
                </a:solidFill>
                <a:latin typeface="Arial"/>
              </a:rPr>
              <a:t>• Sokolow-Lyon Formula: 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S in V1 + R in V5 or V6 &gt;= 3.5 mV (35 mm) with normal standardization.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2000" b="1" i="0" dirty="0">
                <a:solidFill>
                  <a:srgbClr val="1E293B"/>
                </a:solidFill>
                <a:latin typeface="Arial"/>
              </a:rPr>
              <a:t>• Alternative Limb Standard: </a:t>
            </a:r>
            <a:r>
              <a:rPr lang="en-IN" sz="2000" b="1" i="0" dirty="0">
                <a:solidFill>
                  <a:srgbClr val="1E293B"/>
                </a:solidFill>
                <a:latin typeface="Arial"/>
              </a:rPr>
              <a:t> 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R in </a:t>
            </a:r>
            <a:r>
              <a:rPr sz="2000" b="0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 &gt; 1.1 mV (11 mm).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15796" y="1379747"/>
            <a:ext cx="6446502" cy="5295373"/>
          </a:xfrm>
          <a:prstGeom prst="roundRect">
            <a:avLst>
              <a:gd name="adj" fmla="val 17201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943599" y="1702016"/>
            <a:ext cx="6118699" cy="4465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E11D48"/>
                </a:solidFill>
                <a:latin typeface="Georgia"/>
              </a:rPr>
              <a:t>Key Clinical Pitfalls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Chest Wall Thickness: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Voltage is inversely proportional to the square of the distance from the myocardium to the electrode. Highly sensitive in thin young adults, but very poor in obese patients.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Pulmonary Insufficiency: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Emphysema and COPD increase air volume, attenuating the electrical signals and causing false negatives.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Cardiac Orientation: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Horizontal or vertical anatomical heart rotation shifts the maximal depolarization vector away from standard precordial electrodes, yielding lower amplitudes.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Cornell Voltage &amp; </a:t>
            </a:r>
            <a:r>
              <a:rPr sz="2700" b="1" i="0" dirty="0" err="1">
                <a:solidFill>
                  <a:srgbClr val="1E293B"/>
                </a:solidFill>
                <a:latin typeface="Georgia"/>
              </a:rPr>
              <a:t>Produc</a:t>
            </a:r>
            <a:r>
              <a:rPr lang="en-IN" sz="2700" b="1" dirty="0">
                <a:solidFill>
                  <a:srgbClr val="1E293B"/>
                </a:solidFill>
                <a:latin typeface="Georgia"/>
              </a:rPr>
              <a:t>t</a:t>
            </a:r>
            <a:endParaRPr sz="2700" b="1" i="0" dirty="0">
              <a:solidFill>
                <a:srgbClr val="1E293B"/>
              </a:solidFill>
              <a:latin typeface="Georgi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19" y="1645920"/>
            <a:ext cx="10129137" cy="3875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000" b="1" i="0" dirty="0">
                <a:solidFill>
                  <a:srgbClr val="0D9488"/>
                </a:solidFill>
                <a:latin typeface="Georgia"/>
              </a:rPr>
              <a:t>The Cornell Voltage Criterion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000" b="1" i="0" dirty="0">
                <a:solidFill>
                  <a:srgbClr val="1E293B"/>
                </a:solidFill>
                <a:latin typeface="Arial"/>
              </a:rPr>
              <a:t>• Formula: 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S in V3 + R in </a:t>
            </a:r>
            <a:r>
              <a:rPr sz="2000" b="0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 &gt; 2.0 mV (20 mm) in women, or &gt; 2.8 mV (28 mm) in men.</a:t>
            </a:r>
            <a:endParaRPr lang="en-IN" sz="20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sz="20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000" b="1" i="0" dirty="0">
                <a:solidFill>
                  <a:srgbClr val="1E293B"/>
                </a:solidFill>
                <a:latin typeface="Arial"/>
              </a:rPr>
              <a:t>• Gender Adjustment: 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Women have smaller thoracic dimensions and lower ventricular masses. Without gender adjustment, standard voltage criteria suffer from very low sensitivity in women.</a:t>
            </a:r>
            <a:endParaRPr lang="en-IN" sz="20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sz="20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000" b="1" i="0" dirty="0">
                <a:solidFill>
                  <a:srgbClr val="1E293B"/>
                </a:solidFill>
                <a:latin typeface="Arial"/>
              </a:rPr>
              <a:t>• Anatomical Advantage: 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Lead V3 looks directly at the interventricular septum, while lead </a:t>
            </a:r>
            <a:r>
              <a:rPr sz="2000" b="0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 reflects the high lateral wall, capturing the early and late superior vectors.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4453" y="1147313"/>
            <a:ext cx="10985722" cy="4003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000" b="1" i="0" dirty="0">
                <a:solidFill>
                  <a:srgbClr val="D97706"/>
                </a:solidFill>
                <a:latin typeface="Georgia"/>
              </a:rPr>
              <a:t>The Cornell Product Index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000" b="1" i="0" dirty="0">
                <a:solidFill>
                  <a:srgbClr val="1E293B"/>
                </a:solidFill>
                <a:latin typeface="Arial"/>
              </a:rPr>
              <a:t>• Mathematical Index: 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Cornell Product = [S(V3) + R(</a:t>
            </a:r>
            <a:r>
              <a:rPr sz="2000" b="0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)] * QRS duration. For women, add 8 mm to the voltage first.</a:t>
            </a:r>
            <a:endParaRPr lang="en-IN" sz="20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sz="20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000" b="1" i="0" dirty="0">
                <a:solidFill>
                  <a:srgbClr val="1E293B"/>
                </a:solidFill>
                <a:latin typeface="Arial"/>
              </a:rPr>
              <a:t>• Diagnostic Threshold: 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&gt; 2440 mm*</a:t>
            </a:r>
            <a:r>
              <a:rPr sz="2000" b="0" i="0" dirty="0" err="1">
                <a:solidFill>
                  <a:srgbClr val="1E293B"/>
                </a:solidFill>
                <a:latin typeface="Arial"/>
              </a:rPr>
              <a:t>ms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 (or 244 mV*</a:t>
            </a:r>
            <a:r>
              <a:rPr sz="2000" b="0" i="0" dirty="0" err="1">
                <a:solidFill>
                  <a:srgbClr val="1E293B"/>
                </a:solidFill>
                <a:latin typeface="Arial"/>
              </a:rPr>
              <a:t>ms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) is diagnostic of LVH.</a:t>
            </a:r>
            <a:endParaRPr lang="en-IN" sz="20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IN" sz="200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sz="20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000" b="1" i="0" dirty="0">
                <a:solidFill>
                  <a:srgbClr val="1E293B"/>
                </a:solidFill>
                <a:latin typeface="Arial"/>
              </a:rPr>
              <a:t>• Clinical Benefit: </a:t>
            </a:r>
            <a:r>
              <a:rPr sz="2000" b="0" i="0" dirty="0">
                <a:solidFill>
                  <a:srgbClr val="1E293B"/>
                </a:solidFill>
                <a:latin typeface="Arial"/>
              </a:rPr>
              <a:t>Integrates conduction slowing (QRS widening) with voltage magnitude. It is the most sensitive criteria for assessing the regression of left ventricular mass during medical therapy.</a:t>
            </a:r>
          </a:p>
        </p:txBody>
      </p:sp>
    </p:spTree>
    <p:extLst>
      <p:ext uri="{BB962C8B-B14F-4D97-AF65-F5344CB8AC3E}">
        <p14:creationId xmlns:p14="http://schemas.microsoft.com/office/powerpoint/2010/main" val="209751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Total QRS Voltage &amp; Activation Delays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19" y="1645920"/>
            <a:ext cx="9301001" cy="1520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0D9488"/>
                </a:solidFill>
                <a:latin typeface="Georgia"/>
              </a:rPr>
              <a:t>Total 12-Lead QRS Voltage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b="1" i="0" dirty="0">
                <a:solidFill>
                  <a:srgbClr val="1E293B"/>
                </a:solidFill>
                <a:latin typeface="Arial"/>
              </a:rPr>
              <a:t>The Threshold: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The sum of the total QRS voltages in all 12 standard leads exceeding 17.5 mV (175 mm).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</a:t>
            </a:r>
            <a:r>
              <a:rPr b="0" i="0" dirty="0">
                <a:solidFill>
                  <a:srgbClr val="1E293B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451" y="612299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2700" b="1" i="0" dirty="0">
                <a:solidFill>
                  <a:srgbClr val="1E293B"/>
                </a:solidFill>
                <a:latin typeface="Georgia"/>
              </a:rPr>
              <a:t>Outline</a:t>
            </a:r>
            <a:endParaRPr sz="1250" b="0" i="1" dirty="0">
              <a:solidFill>
                <a:srgbClr val="64748B"/>
              </a:solidFill>
              <a:latin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6400800"/>
            <a:ext cx="11094415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900" b="0" i="0">
                <a:solidFill>
                  <a:srgbClr val="64748B"/>
                </a:solidFill>
                <a:latin typeface="Arial"/>
              </a:rPr>
              <a:t>Cardiology Residency Training • ECG Changes in Chamber Enlargement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2914" y="1214120"/>
            <a:ext cx="10550106" cy="5461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260543" y="2034108"/>
            <a:ext cx="7670608" cy="2018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400" b="1" i="0" dirty="0">
                <a:solidFill>
                  <a:srgbClr val="1E293B"/>
                </a:solidFill>
                <a:latin typeface="Arial"/>
              </a:rPr>
              <a:t>• Left Ventricular Hypertrophy (LVH</a:t>
            </a:r>
            <a:r>
              <a:rPr lang="en-IN" sz="2400" b="1" i="0" dirty="0">
                <a:solidFill>
                  <a:srgbClr val="1E293B"/>
                </a:solidFill>
                <a:latin typeface="Arial"/>
              </a:rPr>
              <a:t>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400" b="1" i="0" dirty="0">
                <a:solidFill>
                  <a:srgbClr val="1E293B"/>
                </a:solidFill>
                <a:latin typeface="Arial"/>
              </a:rPr>
              <a:t>• Right Ventricular Hypertrophy (RVH) </a:t>
            </a:r>
            <a:endParaRPr lang="en-IN" sz="2400" b="1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400" b="1" i="0" dirty="0">
                <a:solidFill>
                  <a:srgbClr val="1E293B"/>
                </a:solidFill>
                <a:latin typeface="Arial"/>
              </a:rPr>
              <a:t>• Biventricular Hypertrophy (BVH)</a:t>
            </a:r>
            <a:endParaRPr lang="en-IN" sz="2400" b="1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IN" sz="2400" b="1" dirty="0">
                <a:solidFill>
                  <a:srgbClr val="1E293B"/>
                </a:solidFill>
                <a:latin typeface="Arial"/>
              </a:rPr>
              <a:t>• Atrial enlargement</a:t>
            </a:r>
            <a:endParaRPr sz="2400" b="0" i="0" dirty="0">
              <a:solidFill>
                <a:srgbClr val="1E293B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28136" y="1309490"/>
            <a:ext cx="10136038" cy="3398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sz="1800" b="1" i="0" dirty="0">
                <a:solidFill>
                  <a:srgbClr val="D97706"/>
                </a:solidFill>
                <a:latin typeface="Georgia"/>
              </a:rPr>
              <a:t>Ventricular Activation Time (VAT)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b="1" i="0" dirty="0">
                <a:solidFill>
                  <a:srgbClr val="1E293B"/>
                </a:solidFill>
                <a:latin typeface="Arial"/>
              </a:rPr>
              <a:t>Definition: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The time interval measured from the very beginning of the QRS complex to the peak or apex of the R wave (onset of </a:t>
            </a:r>
            <a:r>
              <a:rPr b="0" i="0" dirty="0" err="1">
                <a:solidFill>
                  <a:srgbClr val="1E293B"/>
                </a:solidFill>
                <a:latin typeface="Arial"/>
              </a:rPr>
              <a:t>intrinsicoid</a:t>
            </a:r>
            <a:r>
              <a:rPr b="0" i="0" dirty="0">
                <a:solidFill>
                  <a:srgbClr val="1E293B"/>
                </a:solidFill>
                <a:latin typeface="Arial"/>
              </a:rPr>
              <a:t> deflection).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Pathological Cutoff: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Delayed onset of the </a:t>
            </a:r>
            <a:r>
              <a:rPr b="0" i="0" dirty="0" err="1">
                <a:solidFill>
                  <a:srgbClr val="1E293B"/>
                </a:solidFill>
                <a:latin typeface="Arial"/>
              </a:rPr>
              <a:t>intrinsicoid</a:t>
            </a:r>
            <a:r>
              <a:rPr b="0" i="0" dirty="0">
                <a:solidFill>
                  <a:srgbClr val="1E293B"/>
                </a:solidFill>
                <a:latin typeface="Arial"/>
              </a:rPr>
              <a:t> deflection to &gt;= 50 </a:t>
            </a:r>
            <a:r>
              <a:rPr b="0" i="0" dirty="0" err="1">
                <a:solidFill>
                  <a:srgbClr val="1E293B"/>
                </a:solidFill>
                <a:latin typeface="Arial"/>
              </a:rPr>
              <a:t>ms</a:t>
            </a:r>
            <a:r>
              <a:rPr b="0" i="0" dirty="0">
                <a:solidFill>
                  <a:srgbClr val="1E293B"/>
                </a:solidFill>
                <a:latin typeface="Arial"/>
              </a:rPr>
              <a:t> (0.05 seconds) in left precordial leads (V5 or V6).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Systolic vs. Diastolic: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VAT is prolonged significantly in pressure (systolic) overload. In contrast, volume (diastolic) overload typically shows normal or only slightly increased activation times.</a:t>
            </a:r>
          </a:p>
        </p:txBody>
      </p:sp>
    </p:spTree>
    <p:extLst>
      <p:ext uri="{BB962C8B-B14F-4D97-AF65-F5344CB8AC3E}">
        <p14:creationId xmlns:p14="http://schemas.microsoft.com/office/powerpoint/2010/main" val="4086044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The </a:t>
            </a:r>
            <a:r>
              <a:rPr sz="2700" b="1" i="0" dirty="0" err="1">
                <a:solidFill>
                  <a:srgbClr val="1E293B"/>
                </a:solidFill>
                <a:latin typeface="Georgia"/>
              </a:rPr>
              <a:t>Romhilt</a:t>
            </a:r>
            <a:r>
              <a:rPr sz="2700" b="1" i="0" dirty="0">
                <a:solidFill>
                  <a:srgbClr val="1E293B"/>
                </a:solidFill>
                <a:latin typeface="Georgia"/>
              </a:rPr>
              <a:t>-Estes Point Score System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427275"/>
              </p:ext>
            </p:extLst>
          </p:nvPr>
        </p:nvGraphicFramePr>
        <p:xfrm>
          <a:off x="548640" y="1463040"/>
          <a:ext cx="11094415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2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017">
                <a:tc>
                  <a:txBody>
                    <a:bodyPr/>
                    <a:lstStyle/>
                    <a:p>
                      <a:pPr algn="ctr"/>
                      <a:r>
                        <a:rPr sz="1400" b="1" i="0" dirty="0">
                          <a:solidFill>
                            <a:srgbClr val="F8FAFC"/>
                          </a:solidFill>
                          <a:latin typeface="Arial"/>
                        </a:rPr>
                        <a:t>ECG Diagnostic Category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 i="0">
                          <a:solidFill>
                            <a:srgbClr val="F8FAFC"/>
                          </a:solidFill>
                          <a:latin typeface="Arial"/>
                        </a:rPr>
                        <a:t>Specific Electrocardiographic Criteria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 i="0">
                          <a:solidFill>
                            <a:srgbClr val="F8FAFC"/>
                          </a:solidFill>
                          <a:latin typeface="Arial"/>
                        </a:rPr>
                        <a:t>Points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 algn="l"/>
                      <a:r>
                        <a:rPr sz="1400" b="1" i="0" dirty="0">
                          <a:solidFill>
                            <a:srgbClr val="1E293B"/>
                          </a:solidFill>
                          <a:latin typeface="Arial"/>
                        </a:rPr>
                        <a:t>QRS Voltage Abnormality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R or S in limb leads &gt;= 20 mm, OR S in V1/V2 &gt;= 30 mm, OR R in V5/V6 &gt;= 30 mm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>
                          <a:solidFill>
                            <a:srgbClr val="1E293B"/>
                          </a:solidFill>
                          <a:latin typeface="Arial"/>
                        </a:rPr>
                        <a:t>3 Points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1E293B"/>
                          </a:solidFill>
                          <a:latin typeface="Arial"/>
                        </a:rPr>
                        <a:t>ST-T Segment 'Strain'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Classic asymmetric ST-T depression/inversion in left-oriented leads</a:t>
                      </a:r>
                      <a:br>
                        <a:rPr sz="1400" dirty="0"/>
                      </a:br>
                      <a:r>
                        <a:rPr sz="1400" dirty="0"/>
                        <a:t>(Reduced to 1 point if the patient is taking digitalis / digoxin)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>
                          <a:solidFill>
                            <a:srgbClr val="1E293B"/>
                          </a:solidFill>
                          <a:latin typeface="Arial"/>
                        </a:rPr>
                        <a:t>3 Points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1E293B"/>
                          </a:solidFill>
                          <a:latin typeface="Arial"/>
                        </a:rPr>
                        <a:t>Left Atrial Abnormality (LAA)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Terminal negative deflection of P wave in V1 &gt;= 1 mm in depth AND &gt;= 40 </a:t>
                      </a:r>
                      <a:r>
                        <a:rPr sz="1400" b="0" i="0" dirty="0" err="1">
                          <a:solidFill>
                            <a:srgbClr val="1E293B"/>
                          </a:solidFill>
                          <a:latin typeface="Arial"/>
                        </a:rPr>
                        <a:t>ms</a:t>
                      </a:r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 (0.04 s) in duration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>
                          <a:solidFill>
                            <a:srgbClr val="1E293B"/>
                          </a:solidFill>
                          <a:latin typeface="Arial"/>
                        </a:rPr>
                        <a:t>3 Points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1E293B"/>
                          </a:solidFill>
                          <a:latin typeface="Arial"/>
                        </a:rPr>
                        <a:t>Left Axis Deviation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Mean QRS electrical axis in the frontal plane directed to -30 degrees or more leftward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>
                          <a:solidFill>
                            <a:srgbClr val="1E293B"/>
                          </a:solidFill>
                          <a:latin typeface="Arial"/>
                        </a:rPr>
                        <a:t>2 Points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1E293B"/>
                          </a:solidFill>
                          <a:latin typeface="Arial"/>
                        </a:rPr>
                        <a:t>Ventricular Activation Time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Onset of </a:t>
                      </a:r>
                      <a:r>
                        <a:rPr sz="1400" b="0" i="0" dirty="0" err="1">
                          <a:solidFill>
                            <a:srgbClr val="1E293B"/>
                          </a:solidFill>
                          <a:latin typeface="Arial"/>
                        </a:rPr>
                        <a:t>intrinsicoid</a:t>
                      </a:r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 deflection (VAT) &gt;= 50 </a:t>
                      </a:r>
                      <a:r>
                        <a:rPr sz="1400" b="0" i="0" dirty="0" err="1">
                          <a:solidFill>
                            <a:srgbClr val="1E293B"/>
                          </a:solidFill>
                          <a:latin typeface="Arial"/>
                        </a:rPr>
                        <a:t>ms</a:t>
                      </a:r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 (0.05 s) in lead V5 or V6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1 Point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7018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1E293B"/>
                          </a:solidFill>
                          <a:latin typeface="Arial"/>
                        </a:rPr>
                        <a:t>QRS Duration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1E293B"/>
                          </a:solidFill>
                          <a:latin typeface="Arial"/>
                        </a:rPr>
                        <a:t>Prolongation of total QRS duration to &gt;= 90 ms (0.09 s) in any of the 12 leads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 dirty="0">
                          <a:solidFill>
                            <a:srgbClr val="1E293B"/>
                          </a:solidFill>
                          <a:latin typeface="Arial"/>
                        </a:rPr>
                        <a:t>1 Point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 err="1">
                <a:solidFill>
                  <a:srgbClr val="1E293B"/>
                </a:solidFill>
                <a:latin typeface="Georgia"/>
              </a:rPr>
              <a:t>Romhilt</a:t>
            </a:r>
            <a:r>
              <a:rPr sz="2700" b="1" i="0" dirty="0">
                <a:solidFill>
                  <a:srgbClr val="1E293B"/>
                </a:solidFill>
                <a:latin typeface="Georgia"/>
              </a:rPr>
              <a:t>-Estes</a:t>
            </a:r>
            <a:r>
              <a:rPr lang="en-IN" sz="2700" b="1" i="0" dirty="0">
                <a:solidFill>
                  <a:srgbClr val="1E293B"/>
                </a:solidFill>
                <a:latin typeface="Georgia"/>
              </a:rPr>
              <a:t> </a:t>
            </a:r>
            <a:r>
              <a:rPr lang="en-IN" sz="2700" b="1" dirty="0">
                <a:solidFill>
                  <a:srgbClr val="1E293B"/>
                </a:solidFill>
                <a:latin typeface="Georgia"/>
              </a:rPr>
              <a:t>scoring</a:t>
            </a:r>
            <a:endParaRPr sz="2700" b="1" i="0" dirty="0">
              <a:solidFill>
                <a:srgbClr val="1E293B"/>
              </a:solidFill>
              <a:latin typeface="Georgi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19" y="1645920"/>
            <a:ext cx="9758201" cy="3665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b="1" i="0" dirty="0">
                <a:solidFill>
                  <a:srgbClr val="E11D48"/>
                </a:solidFill>
                <a:latin typeface="Georgia"/>
              </a:rPr>
              <a:t>Interpretation Rules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Score &gt;= 5 Points: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Diagnostic of Left Ventricular Hypertrophy (LVH). </a:t>
            </a:r>
            <a:endParaRPr lang="en-IN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b="0" i="0" dirty="0">
                <a:solidFill>
                  <a:srgbClr val="1E293B"/>
                </a:solidFill>
                <a:latin typeface="Arial"/>
              </a:rPr>
              <a:t>Specificity exceeds 95% </a:t>
            </a:r>
            <a:r>
              <a:rPr lang="en-IN" dirty="0">
                <a:solidFill>
                  <a:srgbClr val="1E293B"/>
                </a:solidFill>
                <a:latin typeface="Arial"/>
              </a:rPr>
              <a:t>(</a:t>
            </a:r>
            <a:r>
              <a:rPr lang="en-IN" b="0" i="0" dirty="0">
                <a:solidFill>
                  <a:srgbClr val="1E293B"/>
                </a:solidFill>
                <a:latin typeface="Arial"/>
              </a:rPr>
              <a:t>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against echocardiographic and autopsy standards.</a:t>
            </a:r>
            <a:r>
              <a:rPr lang="en-IN" dirty="0">
                <a:solidFill>
                  <a:srgbClr val="1E293B"/>
                </a:solidFill>
                <a:latin typeface="Arial"/>
              </a:rPr>
              <a:t>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Score = 4 Points: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Probable Left Ventricular Hypertrophy. Represents early or transitional remodeling.</a:t>
            </a:r>
            <a:endParaRPr lang="en-IN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The Digitalis Caveat: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Because digitalis glycosides mimic ST-T segment depression, the ST-T point allocation must be downgraded from 3 points to 1 point if the patient is actively taking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digitalis.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237744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b="1" i="0">
                <a:solidFill>
                  <a:srgbClr val="F8FAFC"/>
                </a:solidFill>
                <a:latin typeface="Georgia"/>
              </a:rPr>
              <a:t>Right Ventricular Hypertrophy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9027" y="3409950"/>
            <a:ext cx="3657600" cy="381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3539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300" b="1" i="0" dirty="0">
                <a:solidFill>
                  <a:srgbClr val="1E293B"/>
                </a:solidFill>
                <a:latin typeface="Georgia"/>
              </a:rPr>
              <a:t>Right Ventricular Hypertrophy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14067" y="2281250"/>
            <a:ext cx="10604740" cy="3127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sz="1800" b="1" i="0" dirty="0">
                <a:solidFill>
                  <a:srgbClr val="E11D48"/>
                </a:solidFill>
                <a:latin typeface="Georgia"/>
              </a:rPr>
              <a:t>Anatomical Baseline Constraints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The Massive Discrepancy: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Because the normal LV mass is three times that of the RV, early RVH is completely masked on ECG. The RV must hypertrophy significantly before it alters standard electrical vectors.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Regional Hypertrophy: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Hypertrophy of the right ventricle may involve three major regions: (1) the right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paraseptal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region, (2) the right ventricular free wall, and/or (3) the basal outflow tract.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Pulmonary Circuit: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Normally a low-pressure, low-resistance system. The RV is highly sensitive to abrupt or chronic increases in pulmonary vascular resistance.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11215" y="1751162"/>
            <a:ext cx="9644332" cy="3147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E11D48"/>
                </a:solidFill>
                <a:latin typeface="Georgia"/>
              </a:rPr>
              <a:t>RVH Vector </a:t>
            </a:r>
            <a:endParaRPr lang="en-IN" sz="1800" b="1" i="0" dirty="0">
              <a:solidFill>
                <a:srgbClr val="E11D48"/>
              </a:solidFill>
              <a:latin typeface="Georgia"/>
            </a:endParaRPr>
          </a:p>
          <a:p>
            <a:pPr>
              <a:spcAft>
                <a:spcPts val="1000"/>
              </a:spcAft>
            </a:pPr>
            <a:endParaRPr lang="en-IN" b="1" dirty="0">
              <a:solidFill>
                <a:srgbClr val="E11D48"/>
              </a:solidFill>
              <a:latin typeface="Georgia"/>
            </a:endParaRPr>
          </a:p>
          <a:p>
            <a:pPr>
              <a:spcAft>
                <a:spcPts val="10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Vector Reversal: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Severe RVH generates increased QRS forces directed anteriorly, rightward, and either superiorly or inferiorly, reversing the normal left-dominant patterns.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Mean Frontal Axis: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mean frontal plane QRS axis deviates strongly to the right, typically between +90 degrees and +180 degrees (Right Axis Deviation).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Electrical Rotation: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Clockwise electrical rotation around the longitudinal axis shifts the horizontal transition zone to the left, causing deep S waves to persist in V5 and V6.</a:t>
            </a:r>
          </a:p>
        </p:txBody>
      </p:sp>
    </p:spTree>
    <p:extLst>
      <p:ext uri="{BB962C8B-B14F-4D97-AF65-F5344CB8AC3E}">
        <p14:creationId xmlns:p14="http://schemas.microsoft.com/office/powerpoint/2010/main" val="4012645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300" b="1" i="0">
                <a:solidFill>
                  <a:srgbClr val="1E293B"/>
                </a:solidFill>
                <a:latin typeface="Georgia"/>
              </a:rPr>
              <a:t>RVH Systolic Overload &amp; Precordial Strain</a:t>
            </a:r>
          </a:p>
          <a:p>
            <a:pPr>
              <a:spcBef>
                <a:spcPts val="300"/>
              </a:spcBef>
            </a:pPr>
            <a:r>
              <a:rPr sz="1250" b="0" i="1">
                <a:solidFill>
                  <a:srgbClr val="64748B"/>
                </a:solidFill>
                <a:latin typeface="Arial"/>
              </a:rPr>
              <a:t>Pressure overload of the right ventricle and repolarization changes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19" y="1645920"/>
            <a:ext cx="6350767" cy="3654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E11D48"/>
                </a:solidFill>
                <a:latin typeface="Georgia"/>
              </a:rPr>
              <a:t>RV Systolic Overload ECG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Etiology: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Severe pressure overload (e.g., severe pulmonic valve stenosis, primary pulmonary arterial hypertension, Eisenmenger syndrome).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Lead V1 Morphology: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A tall, monophasic R wave or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qR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complex is observed in lead V1 (amplitude frequently exceeding 10-15 mm).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Right Precordial 'Strain':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Asymmetric ST-segment depression (with an upward convexity) and deep, inverted T waves in leads V1 through V3/V4.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Frontal T wave axis: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Deviation of the frontal T wave axis away from the right ventricle, resulting in upright T waves in leads I and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.</a:t>
            </a:r>
          </a:p>
        </p:txBody>
      </p:sp>
      <p:pic>
        <p:nvPicPr>
          <p:cNvPr id="8" name="Picture 7" descr="rvh_v1_profiles.png"/>
          <p:cNvPicPr>
            <a:picLocks noChangeAspect="1"/>
          </p:cNvPicPr>
          <p:nvPr/>
        </p:nvPicPr>
        <p:blipFill>
          <a:blip r:embed="rId2"/>
          <a:srcRect r="48161"/>
          <a:stretch>
            <a:fillRect/>
          </a:stretch>
        </p:blipFill>
        <p:spPr>
          <a:xfrm>
            <a:off x="7818965" y="1932317"/>
            <a:ext cx="2006521" cy="276476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RVH Chest Lead QRS Manifestations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48640" y="1463040"/>
            <a:ext cx="5303520" cy="4846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4937760" cy="3280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E11D48"/>
                </a:solidFill>
                <a:latin typeface="Georgia"/>
              </a:rPr>
              <a:t>Right Precordial Leads (V1-V2)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Tall R Waves: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A dominant R wave develops in V1, with an R:S ratio greater than 1.0 (reversing the normal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rS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pattern).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 err="1">
                <a:solidFill>
                  <a:srgbClr val="1E293B"/>
                </a:solidFill>
                <a:latin typeface="Arial"/>
              </a:rPr>
              <a:t>aVR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A tall, dominant R wave or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qR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complex develops in lead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aVR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, with an R wave amplitude exceeding 5 mm (0.5 mV).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 err="1">
                <a:solidFill>
                  <a:srgbClr val="1E293B"/>
                </a:solidFill>
                <a:latin typeface="Arial"/>
              </a:rPr>
              <a:t>Intrinsicoid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 Deflection: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A delay in the ventricular activation time (VAT) to &gt;= 35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ms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in lead V1, representing delayed conduction through the thickened RV free wall.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39535" y="1463040"/>
            <a:ext cx="5303520" cy="4846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22415" y="1645920"/>
            <a:ext cx="4937760" cy="3280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0D9488"/>
                </a:solidFill>
                <a:latin typeface="Georgia"/>
              </a:rPr>
              <a:t>Left Precordial Leads (V5-V6)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Persistent Deep S Waves: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S wave in leads V5 and V6 becomes unusually deep and broad, reflecting the dominant, rightward-receding electrical vectors.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Low R wave Amplitude: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R waves in V5 and V6 are attenuated and smaller than normal, with an R:S ratio in V5 or V6 falling below 1.0.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Limb Leads I &amp; </a:t>
            </a:r>
            <a:r>
              <a:rPr sz="1600" b="1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Lead I and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show deep S waves accompanying the prominent right-axis deviation</a:t>
            </a:r>
            <a:r>
              <a:rPr sz="1250" b="0" i="0" dirty="0">
                <a:solidFill>
                  <a:srgbClr val="1E293B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3539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300" b="1" i="0" dirty="0">
                <a:solidFill>
                  <a:srgbClr val="1E293B"/>
                </a:solidFill>
                <a:latin typeface="Georgia"/>
              </a:rPr>
              <a:t>RVH repolarization: ST, T, and U Wave Changes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34571" y="1273259"/>
            <a:ext cx="10450039" cy="4846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9413144" cy="2295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E11D48"/>
                </a:solidFill>
                <a:latin typeface="Georgia"/>
              </a:rPr>
              <a:t>Repolarization Forces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T wave Vector Shift: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In severe RV pressure overload, the repolarization T wave vector is directed posteriorly and leftward, away from the right ventricle.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Precordial T Inversion: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Produces deep, symmetrical T wave inversions in leads V1, V2, and V3. These waves are indistinguishable from myocardial ischemia on a standalone basis.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U Wave Behavior: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U wave may become diminished in amplitude or inverted in the right precordial leads (V1-V2</a:t>
            </a:r>
            <a:r>
              <a:rPr sz="1400" b="0" i="0" dirty="0">
                <a:solidFill>
                  <a:srgbClr val="1E293B"/>
                </a:solidFill>
                <a:latin typeface="Arial"/>
              </a:rPr>
              <a:t>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RVH Diastolic Overload &amp; Volume Strain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19" y="1645920"/>
            <a:ext cx="6100601" cy="3901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0D9488"/>
                </a:solidFill>
                <a:latin typeface="Georgia"/>
              </a:rPr>
              <a:t>RV Diastolic Overload ECG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Etiology: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Ventricular volume overfilling (e.g., atrial septal defect, severe tricuspid or pulmonary valve regurgitation, anomalous pulmonary venous return).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Lead V1 Hallmark: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classic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rSR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' or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rsR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' pattern is observed in lead V1. The secondary R' wave is usually taller than the initial r wave.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Conduction delay: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Frequently presents as an incomplete or complete right bundle branch block (RBBB) due to localized conduction slowing in the stretched right ventricle.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T wave orientation: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 waves in lead V1 are typically upright or only mildly inverted, preserving the normal repolarization direction</a:t>
            </a:r>
            <a:r>
              <a:rPr sz="1250" b="0" i="0" dirty="0">
                <a:solidFill>
                  <a:srgbClr val="1E293B"/>
                </a:solidFill>
                <a:latin typeface="Arial"/>
              </a:rPr>
              <a:t>.</a:t>
            </a:r>
          </a:p>
        </p:txBody>
      </p:sp>
      <p:pic>
        <p:nvPicPr>
          <p:cNvPr id="8" name="Picture 7" descr="rvh_v1_profiles.png"/>
          <p:cNvPicPr>
            <a:picLocks noChangeAspect="1"/>
          </p:cNvPicPr>
          <p:nvPr/>
        </p:nvPicPr>
        <p:blipFill>
          <a:blip r:embed="rId2"/>
          <a:srcRect l="48614"/>
          <a:stretch>
            <a:fillRect/>
          </a:stretch>
        </p:blipFill>
        <p:spPr>
          <a:xfrm>
            <a:off x="7832785" y="2283080"/>
            <a:ext cx="2073530" cy="288226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2347248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b="1" i="0" dirty="0">
                <a:solidFill>
                  <a:srgbClr val="F8FAFC"/>
                </a:solidFill>
                <a:latin typeface="Georgia"/>
              </a:rPr>
              <a:t>Left Ventricular Hypertrophy</a:t>
            </a:r>
          </a:p>
        </p:txBody>
      </p:sp>
      <p:sp>
        <p:nvSpPr>
          <p:cNvPr id="4" name="Rectangle 3"/>
          <p:cNvSpPr/>
          <p:nvPr/>
        </p:nvSpPr>
        <p:spPr>
          <a:xfrm>
            <a:off x="3036498" y="3155543"/>
            <a:ext cx="3657600" cy="381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DD0CD6-DB0B-B818-F511-3C8D16C9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360" y="316722"/>
            <a:ext cx="8291279" cy="622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4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237744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b="1" i="0">
                <a:solidFill>
                  <a:srgbClr val="F8FAFC"/>
                </a:solidFill>
                <a:latin typeface="Georgia"/>
              </a:rPr>
              <a:t>Biventricular Hypertrophy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0" y="3224554"/>
            <a:ext cx="3657600" cy="381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8150" y="274320"/>
            <a:ext cx="11094415" cy="3539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IN" sz="2300" b="1" i="0" dirty="0">
                <a:solidFill>
                  <a:srgbClr val="1E293B"/>
                </a:solidFill>
                <a:latin typeface="Georgia"/>
              </a:rPr>
              <a:t>                           </a:t>
            </a:r>
            <a:r>
              <a:rPr sz="2300" b="1" i="0" dirty="0">
                <a:solidFill>
                  <a:srgbClr val="1E293B"/>
                </a:solidFill>
                <a:latin typeface="Georgia"/>
              </a:rPr>
              <a:t>Biventricular Hypertrophy </a:t>
            </a:r>
            <a:endParaRPr sz="1250" b="0" i="1" dirty="0">
              <a:solidFill>
                <a:srgbClr val="64748B"/>
              </a:solidFill>
              <a:latin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9999740" cy="3259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E11D48"/>
                </a:solidFill>
                <a:latin typeface="Georgia"/>
              </a:rPr>
              <a:t>The Vector Cancellation Challenge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b="1" i="0" dirty="0">
                <a:solidFill>
                  <a:srgbClr val="1E293B"/>
                </a:solidFill>
                <a:latin typeface="Arial"/>
              </a:rPr>
              <a:t>Opposing Forces: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The massive electrical vectors generated by the hypertrophied left and right ventricles are oriented in opposite directions, tending to cancel each other out.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ECG Masking: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A patient with severe biventricular hypertrophy may present with a completely normal 12-lead ECG due to this mutual vector cancellation.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Clinical Pitfall: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standard single-chamber criteria </a:t>
            </a:r>
            <a:r>
              <a:rPr lang="en-IN" b="0" i="0" dirty="0">
                <a:solidFill>
                  <a:srgbClr val="1E293B"/>
                </a:solidFill>
                <a:latin typeface="Arial"/>
              </a:rPr>
              <a:t>has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an extremely low diagnostic sensitivity for biventricular disease.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12962C-21DC-77F8-8AD8-059BFD99FE0A}"/>
              </a:ext>
            </a:extLst>
          </p:cNvPr>
          <p:cNvSpPr txBox="1"/>
          <p:nvPr/>
        </p:nvSpPr>
        <p:spPr>
          <a:xfrm>
            <a:off x="612475" y="862642"/>
            <a:ext cx="10308567" cy="3352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i="0" dirty="0">
                <a:solidFill>
                  <a:srgbClr val="D97706"/>
                </a:solidFill>
                <a:latin typeface="Georgia"/>
              </a:rPr>
              <a:t>Diagnostic Strategy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1800" b="1" i="0" dirty="0">
                <a:solidFill>
                  <a:srgbClr val="1E293B"/>
                </a:solidFill>
                <a:latin typeface="Arial"/>
              </a:rPr>
              <a:t>• Indirect Indicators: </a:t>
            </a:r>
            <a:r>
              <a:rPr lang="en-US" sz="1800" b="0" i="0" dirty="0">
                <a:solidFill>
                  <a:srgbClr val="1E293B"/>
                </a:solidFill>
                <a:latin typeface="Arial"/>
              </a:rPr>
              <a:t>Because vectors cancel, clinicians must look for indirect markers, such as specific combinations of axis deviation, chest lead voltage, and atrial abnormalities.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1800" b="1" i="0" dirty="0">
                <a:solidFill>
                  <a:srgbClr val="1E293B"/>
                </a:solidFill>
                <a:latin typeface="Arial"/>
              </a:rPr>
              <a:t>• The 'Discrepancy' Rule: </a:t>
            </a:r>
            <a:r>
              <a:rPr lang="en-US" sz="1800" b="0" i="0" dirty="0">
                <a:solidFill>
                  <a:srgbClr val="1E293B"/>
                </a:solidFill>
                <a:latin typeface="Arial"/>
              </a:rPr>
              <a:t>Look for findings that are contradictory for a single-chamber pathology (e.g., LVH voltage on chest leads but profound Right Axis Deviation on limb leads).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1800" b="1" i="0" dirty="0">
                <a:solidFill>
                  <a:srgbClr val="1E293B"/>
                </a:solidFill>
                <a:latin typeface="Arial"/>
              </a:rPr>
              <a:t>• Autopsy Correlation: </a:t>
            </a:r>
            <a:r>
              <a:rPr lang="en-US" sz="1800" b="0" i="0" dirty="0">
                <a:solidFill>
                  <a:srgbClr val="1E293B"/>
                </a:solidFill>
                <a:latin typeface="Arial"/>
              </a:rPr>
              <a:t>In autopsy studies, up to 50% of confirmed BVH cases showed only single-chamber hypertrophy on the pre-mortem ECG.</a:t>
            </a:r>
          </a:p>
        </p:txBody>
      </p:sp>
    </p:spTree>
    <p:extLst>
      <p:ext uri="{BB962C8B-B14F-4D97-AF65-F5344CB8AC3E}">
        <p14:creationId xmlns:p14="http://schemas.microsoft.com/office/powerpoint/2010/main" val="15573664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Combining Axis and Voltage in BVH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48640" y="1463040"/>
            <a:ext cx="5303520" cy="4846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4937760" cy="4019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E11D48"/>
                </a:solidFill>
                <a:latin typeface="Georgia"/>
              </a:rPr>
              <a:t>LVH Voltage with Right Axis Deviation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The Contradiction: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Left ventricular hypertrophy normally causes a normal or leftward-shifted frontal axis. Right Axis Deviation is highly abnormal in isolated LVH.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Diagnostic Rule: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If a patient meets standard voltage criteria for LVH in the chest leads (e.g., Sokolow-Lyon &gt;= 35 mm) but displays Right Axis Deviation (axis &gt;= +90 degrees) in the limb leads, suspect BVH.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Electrophysiological Basis: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chest leads capture the increased LV mass (tall R in V5, deep S in V1), while the limb leads capture the rightward frontal vector shift of the RVH.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39535" y="1463040"/>
            <a:ext cx="5303520" cy="4846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22415" y="1645920"/>
            <a:ext cx="4937760" cy="3772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D97706"/>
                </a:solidFill>
                <a:latin typeface="Georgia"/>
              </a:rPr>
              <a:t>RVH Voltage with Left Axis Deviation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The Contradiction: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Right ventricular hypertrophy normally causes prominent right axis deviation. Left Axis Deviation is highly abnormal in isolated RVH.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Diagnostic Rule: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If a patient meets criteria for RVH in the right precordial leads (e.g., tall R wave in V1 with R:S &gt; 1.0) but displays Left Axis Deviation (axis &lt;= -30 degrees) in the limb leads, suspect BVH.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Electrophysiological Basis: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rightward chest leads capture the RV free wall hypertrophy, while the limb leads capture the leftward frontal vector shift of co-existing LVH.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The Katz-Wachtel Phenomenon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48640" y="1463040"/>
            <a:ext cx="5303520" cy="4846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4937760" cy="3280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E11D48"/>
                </a:solidFill>
                <a:latin typeface="Georgia"/>
              </a:rPr>
              <a:t>Electrophysiological Basis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The Hallmark: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Characterized by giant, balanced, biphasic QRS complexes in the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midprecordial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transition leads (leads V2 through V4).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QRS Amplitude: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combined amplitude of the tall R wave and the deep S wave in a single lead must equal or exceed 5.0 mV (50 mm with normal standardization).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Biphasic Waveforms: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R and S waves are of roughly equal magnitude, representing massive, sequential depolarization forces from both ventricles.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39535" y="1463040"/>
            <a:ext cx="5303520" cy="4846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22415" y="1645920"/>
            <a:ext cx="4937760" cy="3772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D97706"/>
                </a:solidFill>
                <a:latin typeface="Georgia"/>
              </a:rPr>
              <a:t>Clinical Significance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Congenital Shunts: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Highly associated with large left-to-right shunts (e.g., ventricular septal defects, patent ductus arteriosus) that cause both LV and RV volume overload.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Eisenmenger Syndrome: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Serves as an important diagnostic clue as pulmonary vascular resistance rises, triggering secondary right ventricular pressure overload.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Specificity: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While sensitivity is moderate, the finding of giant biphasic complexes is exceptionally specific (&gt;95%) for biventricular hypertrophy in pediatric and young adult populations.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Katz-Wachtel Phenomenon </a:t>
            </a:r>
            <a:r>
              <a:rPr lang="en-IN" sz="2700" b="1" i="0" dirty="0" err="1">
                <a:solidFill>
                  <a:srgbClr val="1E293B"/>
                </a:solidFill>
                <a:latin typeface="Georgia"/>
              </a:rPr>
              <a:t>ecg</a:t>
            </a:r>
            <a:endParaRPr sz="2700" b="1" i="0" dirty="0">
              <a:solidFill>
                <a:srgbClr val="1E293B"/>
              </a:solidFill>
              <a:latin typeface="Georgi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1221021"/>
            <a:ext cx="6799340" cy="5411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b="1" i="0" dirty="0" err="1">
                <a:solidFill>
                  <a:srgbClr val="1E293B"/>
                </a:solidFill>
                <a:latin typeface="Arial"/>
              </a:rPr>
              <a:t>Midprecordial</a:t>
            </a:r>
            <a:r>
              <a:rPr b="1" i="0" dirty="0">
                <a:solidFill>
                  <a:srgbClr val="1E293B"/>
                </a:solidFill>
                <a:latin typeface="Arial"/>
              </a:rPr>
              <a:t> Location: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Most prominently observed in leads V2, V3, and V4, where the electrodes sit directly over the interventricular septum and both ventricular free walls.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Sequential Depolarization: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The giant R wave represents massive depolarization forces of the LV, immediately followed by a giant S wave representing massive, late forces of the RV free wall.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No Baseline Shift: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The ST-segment and T waves are often remarkably preserved, without the classic strain patterns seen in single-chamber hypertrophy.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b="1" i="0" dirty="0">
                <a:solidFill>
                  <a:srgbClr val="1E293B"/>
                </a:solidFill>
                <a:latin typeface="Arial"/>
              </a:rPr>
              <a:t>• Diagnostic Cutoff: </a:t>
            </a:r>
            <a:r>
              <a:rPr b="0" i="0" dirty="0">
                <a:solidFill>
                  <a:srgbClr val="1E293B"/>
                </a:solidFill>
                <a:latin typeface="Arial"/>
              </a:rPr>
              <a:t>R + S amplitude &gt;= 50 mm (5.0 mV) is diagnostic.</a:t>
            </a:r>
          </a:p>
        </p:txBody>
      </p:sp>
      <p:pic>
        <p:nvPicPr>
          <p:cNvPr id="8" name="Picture 7" descr="katz_wacht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883" y="2941620"/>
            <a:ext cx="3882732" cy="277338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AEB90C-C790-D6C8-40F5-C63B231C7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403" y="408170"/>
            <a:ext cx="8791194" cy="604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847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36257-C9CB-4B67-312A-741B6C8A6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56AC80-3DC5-3710-3C8D-3D9E8102700F}"/>
              </a:ext>
            </a:extLst>
          </p:cNvPr>
          <p:cNvSpPr txBox="1"/>
          <p:nvPr/>
        </p:nvSpPr>
        <p:spPr>
          <a:xfrm>
            <a:off x="914400" y="2377440"/>
            <a:ext cx="103628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400" b="1" dirty="0">
                <a:solidFill>
                  <a:srgbClr val="1E293B"/>
                </a:solidFill>
                <a:latin typeface="Georgia"/>
              </a:rPr>
              <a:t>                     LAE vs. RAE</a:t>
            </a:r>
            <a:endParaRPr sz="4400" b="1" i="0" dirty="0">
              <a:solidFill>
                <a:srgbClr val="F8FAFC"/>
              </a:solidFill>
              <a:latin typeface="Georgi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A5186B-C680-93B2-469E-7232630F61CE}"/>
              </a:ext>
            </a:extLst>
          </p:cNvPr>
          <p:cNvSpPr/>
          <p:nvPr/>
        </p:nvSpPr>
        <p:spPr>
          <a:xfrm>
            <a:off x="3918989" y="3259807"/>
            <a:ext cx="3657600" cy="381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C8462E-BD60-B381-96FE-18A96E7B566D}"/>
              </a:ext>
            </a:extLst>
          </p:cNvPr>
          <p:cNvSpPr txBox="1"/>
          <p:nvPr/>
        </p:nvSpPr>
        <p:spPr>
          <a:xfrm>
            <a:off x="2812211" y="1371600"/>
            <a:ext cx="6918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dirty="0"/>
              <a:t>ATRIAL ENLARGEMENT</a:t>
            </a:r>
          </a:p>
        </p:txBody>
      </p:sp>
    </p:spTree>
    <p:extLst>
      <p:ext uri="{BB962C8B-B14F-4D97-AF65-F5344CB8AC3E}">
        <p14:creationId xmlns:p14="http://schemas.microsoft.com/office/powerpoint/2010/main" val="18135508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3539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300" b="1" i="0" dirty="0">
                <a:solidFill>
                  <a:srgbClr val="1E293B"/>
                </a:solidFill>
                <a:latin typeface="Georgia"/>
              </a:rPr>
              <a:t>ECG Characteristics of Left Atrial Abnormality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48639" y="1463040"/>
            <a:ext cx="6611285" cy="4846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342140" cy="3408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0D9488"/>
                </a:solidFill>
                <a:latin typeface="Georgia"/>
              </a:rPr>
              <a:t>LAA Diagnostic Thresholds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25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P </a:t>
            </a:r>
            <a:r>
              <a:rPr sz="1600" b="1" i="0" dirty="0" err="1">
                <a:solidFill>
                  <a:srgbClr val="1E293B"/>
                </a:solidFill>
                <a:latin typeface="Arial"/>
              </a:rPr>
              <a:t>Mitrale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 (Lead II):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P wave duration is prolonged to &gt;= 120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ms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(0.12 s). The P wave is notched or 'M-shaped' with a peak-to-peak distance of &gt;= 40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ms.</a:t>
            </a:r>
            <a:endParaRPr sz="16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Lead V1 Terminal Deflection: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P wave is biphasic. The terminal negative deflection must be &gt;= 1 mm deep AND &gt;= 40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ms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(0.04 s) in duration </a:t>
            </a:r>
            <a:endParaRPr lang="en-IN" sz="160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Frontal P Wave Axis: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mean frontal P wave axis may shift leftward, typically between +45 degrees and -30 degrees.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Conduction block: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interatrial conduction is delayed across Bachmann's bundle, accentuating the notches.</a:t>
            </a:r>
          </a:p>
        </p:txBody>
      </p:sp>
      <p:pic>
        <p:nvPicPr>
          <p:cNvPr id="8" name="Picture 7" descr="laa_atri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403" y="2777706"/>
            <a:ext cx="4112212" cy="293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4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3539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300" b="1" i="0" dirty="0">
                <a:solidFill>
                  <a:srgbClr val="1E293B"/>
                </a:solidFill>
                <a:latin typeface="Georgia"/>
              </a:rPr>
              <a:t>Ventricular Depolarization &amp; Normal QRS Vectors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48640" y="1511788"/>
            <a:ext cx="10682952" cy="47975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33444" y="1768953"/>
            <a:ext cx="9801333" cy="4490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400" b="1" i="0" dirty="0">
                <a:solidFill>
                  <a:srgbClr val="0D9488"/>
                </a:solidFill>
                <a:latin typeface="Georgia"/>
              </a:rPr>
              <a:t>Dominance of Left Ventricular Forces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400" b="1" i="0" dirty="0">
                <a:solidFill>
                  <a:srgbClr val="1E293B"/>
                </a:solidFill>
                <a:latin typeface="Arial"/>
              </a:rPr>
              <a:t>• Anatomical Baseline: 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The mass of the normal adult left ventricle is approximately 3 times that of the right ventricle.</a:t>
            </a:r>
            <a:endParaRPr lang="en-IN" sz="24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sz="24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400" b="1" i="0" dirty="0">
                <a:solidFill>
                  <a:srgbClr val="1E293B"/>
                </a:solidFill>
                <a:latin typeface="Arial"/>
              </a:rPr>
              <a:t>• Resultant Vector: 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dominated by the left ventricle, pulling the mean QRS vector posteriorly, inferiorly, and to the left.</a:t>
            </a:r>
            <a:endParaRPr lang="en-IN" sz="24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sz="24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400" b="1" i="0" dirty="0">
                <a:solidFill>
                  <a:srgbClr val="1E293B"/>
                </a:solidFill>
                <a:latin typeface="Arial"/>
              </a:rPr>
              <a:t>• Septal Activation: 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Depolarization begins in the middle of the left side of the interventricular septum, traveling from left to right, creating initial small r waves in V1 and small q waves in V6.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Right Atrial Abnormality (P Pulmonale)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48639" y="1535502"/>
            <a:ext cx="6421503" cy="477385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5746918" cy="3901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E11D48"/>
                </a:solidFill>
                <a:latin typeface="Georgia"/>
              </a:rPr>
              <a:t>RAA Diagnostic Thresholds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P Pulmonale (Lead II):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P wave is tall, peaked, and symmetrical in inferior leads (II, III,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aVF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) with an amplitude exceeding 2.5 mm (0.25 mV).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Lead V1 Morphology: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The P wave may be biphasic, but with a dominant, tall initial positive deflection exceeding 1.5 mm in amplitude.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Duration: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Unlike LAA, the total P wave duration is normal (&lt; 120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ms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) because left atrial conduction remains unaffected.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Clinical Correlation: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Highly associated with chronic pulmonary disease (COPD, asthma), pulmonary hypertension, tricuspid stenosis, and congenital heart disease</a:t>
            </a:r>
            <a:r>
              <a:rPr sz="1250" b="0" i="0" dirty="0">
                <a:solidFill>
                  <a:srgbClr val="1E293B"/>
                </a:solidFill>
                <a:latin typeface="Arial"/>
              </a:rPr>
              <a:t>.</a:t>
            </a:r>
          </a:p>
        </p:txBody>
      </p:sp>
      <p:pic>
        <p:nvPicPr>
          <p:cNvPr id="8" name="Picture 7" descr="raa_atri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267" y="2984752"/>
            <a:ext cx="3822347" cy="273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033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Diagnostic Matrix: LAA vs. RAA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75642"/>
              </p:ext>
            </p:extLst>
          </p:nvPr>
        </p:nvGraphicFramePr>
        <p:xfrm>
          <a:off x="548640" y="1463040"/>
          <a:ext cx="11277295" cy="506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04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algn="ctr"/>
                      <a:r>
                        <a:rPr sz="1200" b="1" i="0">
                          <a:solidFill>
                            <a:srgbClr val="F8FAFC"/>
                          </a:solidFill>
                          <a:latin typeface="Arial"/>
                        </a:rPr>
                        <a:t>Electrocardiographic Parameter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>
                          <a:solidFill>
                            <a:srgbClr val="F8FAFC"/>
                          </a:solidFill>
                          <a:latin typeface="Arial"/>
                        </a:rPr>
                        <a:t>Left Atrial Abnormality (LAA / P Mitrale)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>
                          <a:solidFill>
                            <a:srgbClr val="F8FAFC"/>
                          </a:solidFill>
                          <a:latin typeface="Arial"/>
                        </a:rPr>
                        <a:t>Right Atrial Abnormality (RAA / P Pulmonale)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>
                          <a:solidFill>
                            <a:srgbClr val="F8FAFC"/>
                          </a:solidFill>
                          <a:latin typeface="Arial"/>
                        </a:rPr>
                        <a:t>Clinical Core Etiologies</a:t>
                      </a:r>
                    </a:p>
                  </a:txBody>
                  <a:tcPr marL="101600" marR="101600" marT="63500" marB="63500" anchor="ctr">
                    <a:solidFill>
                      <a:srgbClr val="0D9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algn="l"/>
                      <a:r>
                        <a:rPr sz="1600" b="1" i="0" dirty="0">
                          <a:solidFill>
                            <a:srgbClr val="1E293B"/>
                          </a:solidFill>
                          <a:latin typeface="Arial"/>
                        </a:rPr>
                        <a:t>P Wave Duration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0" i="0">
                          <a:solidFill>
                            <a:srgbClr val="1E293B"/>
                          </a:solidFill>
                          <a:latin typeface="Arial"/>
                        </a:rPr>
                        <a:t>Prolonged to &gt;= 120 ms (0.12 s) in limb leads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i="0">
                          <a:solidFill>
                            <a:srgbClr val="1E293B"/>
                          </a:solidFill>
                          <a:latin typeface="Arial"/>
                        </a:rPr>
                        <a:t>Normal (&lt; 120 ms; typically 80-100 ms)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i="0" dirty="0">
                          <a:solidFill>
                            <a:srgbClr val="1E293B"/>
                          </a:solidFill>
                          <a:latin typeface="Arial"/>
                        </a:rPr>
                        <a:t>LAA: Mitral valve disease</a:t>
                      </a:r>
                      <a:br>
                        <a:rPr sz="1600" dirty="0"/>
                      </a:br>
                      <a:r>
                        <a:rPr sz="1600" dirty="0"/>
                        <a:t>RAA: Pulmonary disease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algn="l"/>
                      <a:r>
                        <a:rPr sz="1600" b="1" i="0" dirty="0">
                          <a:solidFill>
                            <a:srgbClr val="1E293B"/>
                          </a:solidFill>
                          <a:latin typeface="Arial"/>
                        </a:rPr>
                        <a:t>P Wave Amplitude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0" i="0" dirty="0">
                          <a:solidFill>
                            <a:srgbClr val="1E293B"/>
                          </a:solidFill>
                          <a:latin typeface="Arial"/>
                        </a:rPr>
                        <a:t>Normal (typically &lt; 2.0 mm / 0.2 mV)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i="0">
                          <a:solidFill>
                            <a:srgbClr val="1E293B"/>
                          </a:solidFill>
                          <a:latin typeface="Arial"/>
                        </a:rPr>
                        <a:t>Markedly elevated (&gt; 2.5 mm / 0.25 mV) in II, III, aVF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i="0" dirty="0">
                          <a:solidFill>
                            <a:srgbClr val="1E293B"/>
                          </a:solidFill>
                          <a:latin typeface="Arial"/>
                        </a:rPr>
                        <a:t>LAA: Hypertension, aortic stenosis</a:t>
                      </a:r>
                      <a:br>
                        <a:rPr sz="1600" dirty="0"/>
                      </a:br>
                      <a:r>
                        <a:rPr sz="1600" dirty="0"/>
                        <a:t>RAA: </a:t>
                      </a:r>
                      <a:r>
                        <a:rPr sz="1600" dirty="0" err="1"/>
                        <a:t>Pulm</a:t>
                      </a:r>
                      <a:r>
                        <a:rPr sz="1600" dirty="0"/>
                        <a:t>. hypertension, COPD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algn="l"/>
                      <a:r>
                        <a:rPr sz="1600" b="1" i="0">
                          <a:solidFill>
                            <a:srgbClr val="1E293B"/>
                          </a:solidFill>
                          <a:latin typeface="Arial"/>
                        </a:rPr>
                        <a:t>Morphology in Lead II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0" i="0" dirty="0">
                          <a:solidFill>
                            <a:srgbClr val="1E293B"/>
                          </a:solidFill>
                          <a:latin typeface="Arial"/>
                        </a:rPr>
                        <a:t>Notched or 'M-shaped' with peak-to-peak &gt; 40 </a:t>
                      </a:r>
                      <a:r>
                        <a:rPr sz="1600" b="0" i="0" dirty="0" err="1">
                          <a:solidFill>
                            <a:srgbClr val="1E293B"/>
                          </a:solidFill>
                          <a:latin typeface="Arial"/>
                        </a:rPr>
                        <a:t>ms</a:t>
                      </a:r>
                      <a:endParaRPr sz="1600" b="0" i="0" dirty="0">
                        <a:solidFill>
                          <a:srgbClr val="1E293B"/>
                        </a:solidFill>
                        <a:latin typeface="Arial"/>
                      </a:endParaRP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i="0" dirty="0">
                          <a:solidFill>
                            <a:srgbClr val="1E293B"/>
                          </a:solidFill>
                          <a:latin typeface="Arial"/>
                        </a:rPr>
                        <a:t>Tall, peaked, and highly symmetrical</a:t>
                      </a:r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i="0" dirty="0">
                          <a:solidFill>
                            <a:srgbClr val="1E293B"/>
                          </a:solidFill>
                          <a:latin typeface="Arial"/>
                        </a:rPr>
                        <a:t>LAA notched = Bachmann's delay</a:t>
                      </a:r>
                      <a:br>
                        <a:rPr sz="1600" dirty="0"/>
                      </a:br>
                      <a:r>
                        <a:rPr lang="en-US" sz="1600" dirty="0"/>
                        <a:t>RAA peaked = Right atrial mass</a:t>
                      </a:r>
                      <a:endParaRPr sz="1600" dirty="0"/>
                    </a:p>
                  </a:txBody>
                  <a:tcPr marL="101600" marR="101600" marT="63500" marB="635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algn="l"/>
                      <a:r>
                        <a:rPr sz="1600" b="1" i="0">
                          <a:solidFill>
                            <a:srgbClr val="1E293B"/>
                          </a:solidFill>
                          <a:latin typeface="Arial"/>
                        </a:rPr>
                        <a:t>Morphology in Lead V1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0" i="0">
                          <a:solidFill>
                            <a:srgbClr val="1E293B"/>
                          </a:solidFill>
                          <a:latin typeface="Arial"/>
                        </a:rPr>
                        <a:t>Biphasic; terminal negative deflection &gt;= 1 mm deep and &gt;= 40 ms wide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i="0" dirty="0">
                          <a:solidFill>
                            <a:srgbClr val="1E293B"/>
                          </a:solidFill>
                          <a:latin typeface="Arial"/>
                        </a:rPr>
                        <a:t>Biphasic; initial positive deflection &gt; 1.5 mm in height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i="0" dirty="0">
                          <a:solidFill>
                            <a:srgbClr val="1E293B"/>
                          </a:solidFill>
                          <a:latin typeface="Arial"/>
                        </a:rPr>
                        <a:t>LAA = posterior vector shift</a:t>
                      </a:r>
                      <a:br>
                        <a:rPr sz="1600" dirty="0"/>
                      </a:br>
                      <a:r>
                        <a:rPr sz="1600" dirty="0"/>
                        <a:t>RAA = anterior vector shift</a:t>
                      </a:r>
                    </a:p>
                  </a:txBody>
                  <a:tcPr marL="101600" marR="101600" marT="63500" marB="63500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36943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E098DD-BB10-BAF3-5AB6-733FB3281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96" y="1295980"/>
            <a:ext cx="5302363" cy="48613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8C596F-5D4F-6CBD-790A-792FD3806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919" y="1274738"/>
            <a:ext cx="5615180" cy="5309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DAA3DB-31F9-62AD-5530-A3AFD8E24142}"/>
              </a:ext>
            </a:extLst>
          </p:cNvPr>
          <p:cNvSpPr txBox="1"/>
          <p:nvPr/>
        </p:nvSpPr>
        <p:spPr>
          <a:xfrm>
            <a:off x="787886" y="2200087"/>
            <a:ext cx="54468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ECG criterion used to detect left atrial enlargement (LAE).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795E2B-4449-48F3-C83B-073736B9DD4D}"/>
              </a:ext>
            </a:extLst>
          </p:cNvPr>
          <p:cNvSpPr txBox="1"/>
          <p:nvPr/>
        </p:nvSpPr>
        <p:spPr>
          <a:xfrm>
            <a:off x="1927985" y="1434180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dirty="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Morris Index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D37B62-016C-9335-D9A0-65E1AEF6BE43}"/>
              </a:ext>
            </a:extLst>
          </p:cNvPr>
          <p:cNvSpPr txBox="1"/>
          <p:nvPr/>
        </p:nvSpPr>
        <p:spPr>
          <a:xfrm>
            <a:off x="537720" y="3195006"/>
            <a:ext cx="511330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It is the product of Depth (mm) and Duration (seconds) of the terminal negative portion of the P wave in V1.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Normal value -Less negative than −0.04 </a:t>
            </a:r>
            <a:r>
              <a:rPr lang="en-US" dirty="0" err="1"/>
              <a:t>mm·s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dirty="0"/>
              <a:t>Positive Morris Index -suggestive of LAE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E815EA-2287-D929-2562-6D7626779101}"/>
              </a:ext>
            </a:extLst>
          </p:cNvPr>
          <p:cNvSpPr txBox="1"/>
          <p:nvPr/>
        </p:nvSpPr>
        <p:spPr>
          <a:xfrm>
            <a:off x="6984319" y="1844002"/>
            <a:ext cx="463238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The </a:t>
            </a:r>
            <a:r>
              <a:rPr lang="en-IN" sz="1800" dirty="0" err="1"/>
              <a:t>Macruz</a:t>
            </a:r>
            <a:r>
              <a:rPr lang="en-IN" sz="1800" dirty="0"/>
              <a:t> Index is the ratio of P-wave duration and PR segment duration.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P-wave duration: From the beginning to the end of the P wave.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PR segment duration: From the end of the P wave to the beginning of the QRS complex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Abnormal values&gt;1.6 → Suggestive of left atrial enlargement (LAE)</a:t>
            </a:r>
          </a:p>
          <a:p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DF6250-30FF-D36D-D86D-8741C474980C}"/>
              </a:ext>
            </a:extLst>
          </p:cNvPr>
          <p:cNvSpPr txBox="1"/>
          <p:nvPr/>
        </p:nvSpPr>
        <p:spPr>
          <a:xfrm>
            <a:off x="8184305" y="1434180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dirty="0" err="1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Macruz</a:t>
            </a:r>
            <a:r>
              <a:rPr lang="en-IN" sz="1800" dirty="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 Index</a:t>
            </a:r>
          </a:p>
        </p:txBody>
      </p:sp>
    </p:spTree>
    <p:extLst>
      <p:ext uri="{BB962C8B-B14F-4D97-AF65-F5344CB8AC3E}">
        <p14:creationId xmlns:p14="http://schemas.microsoft.com/office/powerpoint/2010/main" val="24878387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266833-3E6E-AAEF-769F-23001C8D9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0047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3539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300" b="1" i="0" dirty="0">
                <a:solidFill>
                  <a:srgbClr val="1E293B"/>
                </a:solidFill>
                <a:latin typeface="Georgia"/>
              </a:rPr>
              <a:t>Summary 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48640" y="1463040"/>
            <a:ext cx="5303520" cy="4846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4937760" cy="3783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0D9488"/>
                </a:solidFill>
                <a:latin typeface="Georgia"/>
              </a:rPr>
              <a:t>Left Ventricular Hypertrophy (LVH)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Sokolow-Lyon Index: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S in V1 + R in V5 or V6 &gt;= 3.5 mV (35 mm)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Cornell Voltage: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S in V3 + R in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&gt; 20 mm in women; &gt; 28 mm in men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Cornell Product: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[S(V3) + R(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) (+8 mm for women)] * QRS duration &gt; 2440 mm*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ms</a:t>
            </a:r>
            <a:endParaRPr sz="16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</a:t>
            </a:r>
            <a:r>
              <a:rPr sz="1600" b="1" i="0" dirty="0" err="1">
                <a:solidFill>
                  <a:srgbClr val="1E293B"/>
                </a:solidFill>
                <a:latin typeface="Arial"/>
              </a:rPr>
              <a:t>Romhilt</a:t>
            </a:r>
            <a:r>
              <a:rPr sz="1600" b="1" i="0" dirty="0">
                <a:solidFill>
                  <a:srgbClr val="1E293B"/>
                </a:solidFill>
                <a:latin typeface="Arial"/>
              </a:rPr>
              <a:t>-Estes Scoring: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&gt;= 5 points is diagnostic; 4 points is probable LVH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Left Atrial Abnormality (LAA):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P wave notched &gt;= 120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ms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in II, or terminal negative P deflection &gt;= 1 mm deep &amp; &gt;= 40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ms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 wide in V1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39535" y="1463040"/>
            <a:ext cx="5303520" cy="4846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22415" y="1645920"/>
            <a:ext cx="4937760" cy="4306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1" i="0" dirty="0">
                <a:solidFill>
                  <a:srgbClr val="E11D48"/>
                </a:solidFill>
                <a:latin typeface="Georgia"/>
              </a:rPr>
              <a:t>Right &amp; Biventricular Hypertrophy (RVH &amp; BVH)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RVH Chest Leads: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Tall R wave in V1 (R:S ratio &gt; 1.0), and deep S wave in V5 or V6 (R:S ratio &lt; 1.0)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RVH Axis Deviation: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Mean frontal QRS axis shifted to the right (+90 degrees to +180 degrees)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RVH Systolic Overload: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Tall R in V1 with right precordial ST depression and T wave inversion (RV Strain)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RVH Diastolic Overload: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rsR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' or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rSR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' pattern in lead V1 (incomplete RBBB pattern)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Katz-Wachtel (BVH):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Giant biphasic QRS complexes in leads V2-V4 with R + S amplitude &gt;= 50 mm (5.0 </a:t>
            </a:r>
            <a:r>
              <a:rPr sz="1250" b="0" i="0" dirty="0">
                <a:solidFill>
                  <a:srgbClr val="1E293B"/>
                </a:solidFill>
                <a:latin typeface="Arial"/>
              </a:rPr>
              <a:t>mV)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A21560-106C-6277-9FC1-5BCB5C4CB51B}"/>
              </a:ext>
            </a:extLst>
          </p:cNvPr>
          <p:cNvSpPr txBox="1"/>
          <p:nvPr/>
        </p:nvSpPr>
        <p:spPr>
          <a:xfrm>
            <a:off x="1000664" y="1940943"/>
            <a:ext cx="866954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IN" dirty="0"/>
              <a:t>In </a:t>
            </a:r>
            <a:r>
              <a:rPr lang="en-IN" dirty="0" err="1"/>
              <a:t>Romhilt</a:t>
            </a:r>
            <a:r>
              <a:rPr lang="en-IN" dirty="0"/>
              <a:t> &amp; Estes point score system, </a:t>
            </a:r>
          </a:p>
          <a:p>
            <a:pPr marL="0" indent="0">
              <a:buNone/>
            </a:pPr>
            <a:r>
              <a:rPr lang="en-IN" dirty="0"/>
              <a:t>        A score of _______ or more indicates LVH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       a) 6 points</a:t>
            </a:r>
          </a:p>
          <a:p>
            <a:pPr marL="0" indent="0">
              <a:buNone/>
            </a:pPr>
            <a:r>
              <a:rPr lang="en-IN" dirty="0"/>
              <a:t>       b) 5 points</a:t>
            </a:r>
          </a:p>
          <a:p>
            <a:pPr marL="0" indent="0">
              <a:buNone/>
            </a:pPr>
            <a:r>
              <a:rPr lang="en-IN" dirty="0"/>
              <a:t>       c) 8 points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D0D924-347E-CD71-CA68-7EB2E56F7E7C}"/>
              </a:ext>
            </a:extLst>
          </p:cNvPr>
          <p:cNvSpPr txBox="1"/>
          <p:nvPr/>
        </p:nvSpPr>
        <p:spPr>
          <a:xfrm>
            <a:off x="4321834" y="409603"/>
            <a:ext cx="5727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Q&amp;A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33157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7A0EA7-7F3D-00BB-D97F-BDB65D72E6F3}"/>
              </a:ext>
            </a:extLst>
          </p:cNvPr>
          <p:cNvSpPr txBox="1"/>
          <p:nvPr/>
        </p:nvSpPr>
        <p:spPr>
          <a:xfrm>
            <a:off x="1365130" y="844760"/>
            <a:ext cx="60945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 startAt="2"/>
            </a:pPr>
            <a:r>
              <a:rPr lang="en-IN" dirty="0"/>
              <a:t>ECG shows,</a:t>
            </a:r>
          </a:p>
          <a:p>
            <a:pPr marL="0" indent="0">
              <a:buNone/>
            </a:pPr>
            <a:r>
              <a:rPr lang="en-IN" dirty="0"/>
              <a:t>       a) Right ventricular hypertrophy </a:t>
            </a:r>
          </a:p>
          <a:p>
            <a:pPr marL="0" indent="0">
              <a:buNone/>
            </a:pPr>
            <a:r>
              <a:rPr lang="en-IN" dirty="0"/>
              <a:t>       b) Left ventricular hypertrophy </a:t>
            </a:r>
          </a:p>
          <a:p>
            <a:pPr marL="0" indent="0">
              <a:buNone/>
            </a:pPr>
            <a:r>
              <a:rPr lang="en-IN" dirty="0"/>
              <a:t>       c) Biventricular hypertrophy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EA3453-FB22-B579-D4E1-A8C29FE1F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772" y="2045089"/>
            <a:ext cx="6527769" cy="359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351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3B322E-DC63-F41A-6A15-BA268382A8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3" t="8434"/>
          <a:stretch>
            <a:fillRect/>
          </a:stretch>
        </p:blipFill>
        <p:spPr>
          <a:xfrm>
            <a:off x="2044460" y="1561381"/>
            <a:ext cx="8313013" cy="41141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16D226-C93F-8B97-9FCB-CD0E60C00328}"/>
              </a:ext>
            </a:extLst>
          </p:cNvPr>
          <p:cNvSpPr txBox="1"/>
          <p:nvPr/>
        </p:nvSpPr>
        <p:spPr>
          <a:xfrm>
            <a:off x="1951726" y="822526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 3. ECG shows,</a:t>
            </a:r>
          </a:p>
        </p:txBody>
      </p:sp>
    </p:spTree>
    <p:extLst>
      <p:ext uri="{BB962C8B-B14F-4D97-AF65-F5344CB8AC3E}">
        <p14:creationId xmlns:p14="http://schemas.microsoft.com/office/powerpoint/2010/main" val="28687897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A6179E-E191-C6D1-EE6A-0AC0AB16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95"/>
          <a:stretch>
            <a:fillRect/>
          </a:stretch>
        </p:blipFill>
        <p:spPr>
          <a:xfrm>
            <a:off x="1700403" y="1354346"/>
            <a:ext cx="8791194" cy="5095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34D0E9-E8DA-C430-A218-D696B4D7A1FB}"/>
              </a:ext>
            </a:extLst>
          </p:cNvPr>
          <p:cNvSpPr txBox="1"/>
          <p:nvPr/>
        </p:nvSpPr>
        <p:spPr>
          <a:xfrm>
            <a:off x="2167386" y="639156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 4. ECG shows</a:t>
            </a:r>
          </a:p>
        </p:txBody>
      </p:sp>
    </p:spTree>
    <p:extLst>
      <p:ext uri="{BB962C8B-B14F-4D97-AF65-F5344CB8AC3E}">
        <p14:creationId xmlns:p14="http://schemas.microsoft.com/office/powerpoint/2010/main" val="4082951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577971" y="198408"/>
            <a:ext cx="10817526" cy="6526927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1794293" y="343331"/>
            <a:ext cx="8939841" cy="6382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400" b="1" i="0" dirty="0">
                <a:solidFill>
                  <a:srgbClr val="0D9488"/>
                </a:solidFill>
                <a:latin typeface="Georgia"/>
              </a:rPr>
              <a:t>The Chest Lead Transition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2400" b="1" i="0" dirty="0">
                <a:solidFill>
                  <a:srgbClr val="1E293B"/>
                </a:solidFill>
                <a:latin typeface="Arial"/>
              </a:rPr>
              <a:t>• Right Chest Leads (V1-V2): 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Look at the ventricular septum and right ventricle. Normally display </a:t>
            </a:r>
            <a:r>
              <a:rPr sz="2400" b="0" i="0" dirty="0" err="1">
                <a:solidFill>
                  <a:srgbClr val="1E293B"/>
                </a:solidFill>
                <a:latin typeface="Arial"/>
              </a:rPr>
              <a:t>rS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 complexes, where the deep S wave represents the dominant, receding left ventricular forces.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2400" b="1" i="0" dirty="0">
                <a:solidFill>
                  <a:srgbClr val="1E293B"/>
                </a:solidFill>
                <a:latin typeface="Arial"/>
              </a:rPr>
              <a:t>• Transition Zone (V3-V4): 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The chest lead area where QRS electrical forces switch from negative (</a:t>
            </a:r>
            <a:r>
              <a:rPr sz="2400" b="0" i="0" dirty="0" err="1">
                <a:solidFill>
                  <a:srgbClr val="1E293B"/>
                </a:solidFill>
                <a:latin typeface="Arial"/>
              </a:rPr>
              <a:t>rS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) to positive (</a:t>
            </a:r>
            <a:r>
              <a:rPr sz="2400" b="0" i="0" dirty="0" err="1">
                <a:solidFill>
                  <a:srgbClr val="1E293B"/>
                </a:solidFill>
                <a:latin typeface="Arial"/>
              </a:rPr>
              <a:t>qR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 or Rs), displaying equal R and S waves.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2400" b="1" i="0" dirty="0">
                <a:solidFill>
                  <a:srgbClr val="1E293B"/>
                </a:solidFill>
                <a:latin typeface="Arial"/>
              </a:rPr>
              <a:t>• Left Chest Leads (V5-V6): 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Directly face the left ventricular free wall. Normally display </a:t>
            </a:r>
            <a:r>
              <a:rPr sz="2400" b="0" i="0" dirty="0" err="1">
                <a:solidFill>
                  <a:srgbClr val="1E293B"/>
                </a:solidFill>
                <a:latin typeface="Arial"/>
              </a:rPr>
              <a:t>qR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 or </a:t>
            </a:r>
            <a:r>
              <a:rPr sz="2400" b="0" i="0" dirty="0" err="1">
                <a:solidFill>
                  <a:srgbClr val="1E293B"/>
                </a:solidFill>
                <a:latin typeface="Arial"/>
              </a:rPr>
              <a:t>qRs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 complexes with a tall, positive R wave representing direct left ventricular depolarization</a:t>
            </a:r>
            <a:r>
              <a:rPr sz="1250" b="0" i="0" dirty="0">
                <a:solidFill>
                  <a:srgbClr val="1E293B"/>
                </a:solidFill>
                <a:latin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5418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3539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300" b="1" i="0" dirty="0">
                <a:solidFill>
                  <a:srgbClr val="1E293B"/>
                </a:solidFill>
                <a:latin typeface="Georgia"/>
              </a:rPr>
              <a:t>The Overload Concept: Systolic vs. Diastolic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19" y="1645920"/>
            <a:ext cx="9646057" cy="4490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400" b="1" i="0" dirty="0">
                <a:solidFill>
                  <a:srgbClr val="E11D48"/>
                </a:solidFill>
                <a:latin typeface="Georgia"/>
              </a:rPr>
              <a:t>Systolic (Pressure) Overload Profile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400" b="1" i="0" dirty="0">
                <a:solidFill>
                  <a:srgbClr val="1E293B"/>
                </a:solidFill>
                <a:latin typeface="Arial"/>
              </a:rPr>
              <a:t>• Mechanical Trigger: 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Faced with high resistance to ventricular ejection during systole (e.g., severe systemic hypertension, aortic stenosis, coarctation of aorta).</a:t>
            </a:r>
            <a:endParaRPr lang="en-IN" sz="24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IN" sz="240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sz="2400" b="0" i="0" dirty="0">
              <a:solidFill>
                <a:srgbClr val="1E293B"/>
              </a:solidFill>
              <a:latin typeface="Arial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400" b="1" i="0" dirty="0">
                <a:solidFill>
                  <a:srgbClr val="1E293B"/>
                </a:solidFill>
                <a:latin typeface="Arial"/>
              </a:rPr>
              <a:t>• Remodeling: </a:t>
            </a:r>
            <a:r>
              <a:rPr sz="2400" b="0" i="0" dirty="0">
                <a:solidFill>
                  <a:srgbClr val="1E293B"/>
                </a:solidFill>
                <a:latin typeface="Arial"/>
              </a:rPr>
              <a:t>Stimulates concentric hypertrophy—the parallel replication of sarcomeres in myofibrils, thickening the ventricular wall with minimal chamber dilation.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sz="2400" b="0" i="0" dirty="0">
              <a:solidFill>
                <a:srgbClr val="1E293B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33E0A7-C02E-7CEA-09F3-3F41E48297FF}"/>
              </a:ext>
            </a:extLst>
          </p:cNvPr>
          <p:cNvSpPr txBox="1"/>
          <p:nvPr/>
        </p:nvSpPr>
        <p:spPr>
          <a:xfrm>
            <a:off x="621102" y="871268"/>
            <a:ext cx="8520741" cy="5498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1E293B"/>
                </a:solidFill>
                <a:latin typeface="Arial"/>
              </a:rPr>
              <a:t>Ischemic Risk: </a:t>
            </a:r>
            <a:r>
              <a:rPr lang="en-US" sz="2000" b="0" i="0" dirty="0">
                <a:solidFill>
                  <a:srgbClr val="1E293B"/>
                </a:solidFill>
                <a:latin typeface="Arial"/>
              </a:rPr>
              <a:t>Concentric hypertrophy leads to a mismatch between coronary perfusion capacity and muscle mass, causing subendocardial ischemia, even without coronary artery disease.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endParaRPr lang="en-US" sz="2000" b="0" i="0" dirty="0">
              <a:solidFill>
                <a:srgbClr val="1E293B"/>
              </a:solidFill>
              <a:latin typeface="Arial"/>
            </a:endParaRPr>
          </a:p>
          <a:p>
            <a:pPr marL="285750" indent="-28575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1E293B"/>
                </a:solidFill>
                <a:latin typeface="Arial"/>
              </a:rPr>
              <a:t> Conduction Slowing: </a:t>
            </a:r>
            <a:r>
              <a:rPr lang="en-US" sz="2000" b="0" i="0" dirty="0">
                <a:solidFill>
                  <a:srgbClr val="1E293B"/>
                </a:solidFill>
                <a:latin typeface="Arial"/>
              </a:rPr>
              <a:t>Subendocardial and interstitial fibrosis in long-standing pressure overload, creating barriers that delay electrical depolarization</a:t>
            </a:r>
          </a:p>
          <a:p>
            <a:pPr marL="285750" indent="-28575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E293B"/>
                </a:solidFill>
                <a:latin typeface="Arial"/>
              </a:rPr>
              <a:t> Repolarization Reversed: </a:t>
            </a:r>
            <a:r>
              <a:rPr lang="en-US" sz="2000" dirty="0">
                <a:solidFill>
                  <a:srgbClr val="1E293B"/>
                </a:solidFill>
                <a:latin typeface="Arial"/>
              </a:rPr>
              <a:t>Depolarization travels from endocardium to epicardium. In severe concentric hypertrophy, repolarization is delayed in the </a:t>
            </a:r>
            <a:r>
              <a:rPr lang="en-US" sz="2000" dirty="0" err="1">
                <a:solidFill>
                  <a:srgbClr val="1E293B"/>
                </a:solidFill>
                <a:latin typeface="Arial"/>
              </a:rPr>
              <a:t>subendocardium</a:t>
            </a:r>
            <a:r>
              <a:rPr lang="en-US" sz="2000" dirty="0">
                <a:solidFill>
                  <a:srgbClr val="1E293B"/>
                </a:solidFill>
                <a:latin typeface="Arial"/>
              </a:rPr>
              <a:t>, reversing the normal repolarization direction (T wave opposes QRS).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772287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109441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700" b="1" i="0" dirty="0">
                <a:solidFill>
                  <a:srgbClr val="1E293B"/>
                </a:solidFill>
                <a:latin typeface="Georgia"/>
              </a:rPr>
              <a:t>ECG Profile in LV Systolic Overload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43000"/>
            <a:ext cx="11094415" cy="25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27804" y="1214120"/>
            <a:ext cx="6340415" cy="5643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36762" y="1463040"/>
            <a:ext cx="5564038" cy="5301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 i="0" dirty="0">
                <a:solidFill>
                  <a:srgbClr val="E11D48"/>
                </a:solidFill>
                <a:latin typeface="Georgia"/>
              </a:rPr>
              <a:t>Systolic ECG Findings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QRS Voltage: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Markedly elevated R wave amplitude in V5 and V6, and very deep S waves in leads V1 and V2.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Septal q Wave Attenuation: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In systolic overload, the initial small q wave in left-oriented leads (V5, V6, I, </a:t>
            </a:r>
            <a:r>
              <a:rPr sz="1600" b="0" i="0" dirty="0" err="1">
                <a:solidFill>
                  <a:srgbClr val="1E293B"/>
                </a:solidFill>
                <a:latin typeface="Arial"/>
              </a:rPr>
              <a:t>aVL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) disappears or becomes highly attenuated.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Classic ST-T Strain: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Downward-sloping ST-segment depression with an upward convexity, transitioning into asymmetrical, deeply inverted T waves in left-oriented leads.</a:t>
            </a: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sz="1600" b="1" i="0" dirty="0">
                <a:solidFill>
                  <a:srgbClr val="1E293B"/>
                </a:solidFill>
                <a:latin typeface="Arial"/>
              </a:rPr>
              <a:t>• Precordial U Waves: </a:t>
            </a:r>
            <a:r>
              <a:rPr sz="1600" b="0" i="0" dirty="0">
                <a:solidFill>
                  <a:srgbClr val="1E293B"/>
                </a:solidFill>
                <a:latin typeface="Arial"/>
              </a:rPr>
              <a:t>Inversion of U waves in left precordial leads (V4-V6), which serves as a highly sensitive and specific sign of left ventricular strain</a:t>
            </a:r>
            <a:r>
              <a:rPr sz="1250" b="0" i="0" dirty="0">
                <a:solidFill>
                  <a:srgbClr val="1E293B"/>
                </a:solidFill>
                <a:latin typeface="Arial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47715" y="1645919"/>
            <a:ext cx="4603900" cy="438039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25000" dist="10000" dir="540000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lvh_overload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446" y="2340236"/>
            <a:ext cx="4374438" cy="31245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F9A5F8-2F44-29C9-8816-D1AAEBF69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857" y="1065802"/>
            <a:ext cx="9164287" cy="472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368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291</TotalTime>
  <Words>4014</Words>
  <Application>Microsoft Office PowerPoint</Application>
  <PresentationFormat>Widescreen</PresentationFormat>
  <Paragraphs>275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Century Gothic</vt:lpstr>
      <vt:lpstr>Georgia</vt:lpstr>
      <vt:lpstr>Impact</vt:lpstr>
      <vt:lpstr>Wingdings 3</vt:lpstr>
      <vt:lpstr>Ion Boardroom</vt:lpstr>
      <vt:lpstr> ECG ABNORMALITIES  IN CHAMBER ENLARGEMENT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FAZIL KT</cp:lastModifiedBy>
  <cp:revision>39</cp:revision>
  <dcterms:created xsi:type="dcterms:W3CDTF">2013-01-27T09:14:16Z</dcterms:created>
  <dcterms:modified xsi:type="dcterms:W3CDTF">2026-08-05T01:53:31Z</dcterms:modified>
  <cp:category/>
</cp:coreProperties>
</file>