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423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i C.S" userId="8a5a5d01500e3ccb" providerId="LiveId" clId="{BBD767AD-BB51-4FF5-9BED-50FFEA14496E}"/>
    <pc:docChg chg="delSld modSld">
      <pc:chgData name="Sibi C.S" userId="8a5a5d01500e3ccb" providerId="LiveId" clId="{BBD767AD-BB51-4FF5-9BED-50FFEA14496E}" dt="2026-08-14T02:20:17.088" v="2" actId="20577"/>
      <pc:docMkLst>
        <pc:docMk/>
      </pc:docMkLst>
      <pc:sldChg chg="modSp mod">
        <pc:chgData name="Sibi C.S" userId="8a5a5d01500e3ccb" providerId="LiveId" clId="{BBD767AD-BB51-4FF5-9BED-50FFEA14496E}" dt="2026-08-14T02:20:17.088" v="2" actId="20577"/>
        <pc:sldMkLst>
          <pc:docMk/>
          <pc:sldMk cId="0" sldId="260"/>
        </pc:sldMkLst>
        <pc:spChg chg="mod">
          <ac:chgData name="Sibi C.S" userId="8a5a5d01500e3ccb" providerId="LiveId" clId="{BBD767AD-BB51-4FF5-9BED-50FFEA14496E}" dt="2026-08-14T02:20:17.088" v="2" actId="20577"/>
          <ac:spMkLst>
            <pc:docMk/>
            <pc:sldMk cId="0" sldId="260"/>
            <ac:spMk id="3" creationId="{00000000-0000-0000-0000-000000000000}"/>
          </ac:spMkLst>
        </pc:spChg>
      </pc:sldChg>
      <pc:sldChg chg="del">
        <pc:chgData name="Sibi C.S" userId="8a5a5d01500e3ccb" providerId="LiveId" clId="{BBD767AD-BB51-4FF5-9BED-50FFEA14496E}" dt="2026-08-14T02:16:03.269" v="0" actId="2696"/>
        <pc:sldMkLst>
          <pc:docMk/>
          <pc:sldMk cId="0" sldId="262"/>
        </pc:sldMkLst>
      </pc:sldChg>
      <pc:sldChg chg="modSp mod">
        <pc:chgData name="Sibi C.S" userId="8a5a5d01500e3ccb" providerId="LiveId" clId="{BBD767AD-BB51-4FF5-9BED-50FFEA14496E}" dt="2026-08-14T02:16:12.334" v="1" actId="20577"/>
        <pc:sldMkLst>
          <pc:docMk/>
          <pc:sldMk cId="0" sldId="269"/>
        </pc:sldMkLst>
        <pc:spChg chg="mod">
          <ac:chgData name="Sibi C.S" userId="8a5a5d01500e3ccb" providerId="LiveId" clId="{BBD767AD-BB51-4FF5-9BED-50FFEA14496E}" dt="2026-08-14T02:16:12.334" v="1" actId="20577"/>
          <ac:spMkLst>
            <pc:docMk/>
            <pc:sldMk cId="0" sldId="269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Effects of Enalapril on Mortality in Severe Congestive Heart Failure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/>
            </a:pPr>
            <a:r>
              <a:t>CONSENSUS Trial (Cooperative North Scandinavian Enalapril Survival Study)</a:t>
            </a:r>
          </a:p>
          <a:p>
            <a:pPr>
              <a:spcAft>
                <a:spcPts val="1000"/>
              </a:spcAft>
              <a:defRPr sz="2200"/>
            </a:pPr>
            <a:r>
              <a:t>Randomized, double-blind, placebo-controlled clinical trial</a:t>
            </a:r>
          </a:p>
          <a:p>
            <a:pPr>
              <a:spcAft>
                <a:spcPts val="1000"/>
              </a:spcAft>
              <a:defRPr sz="2200"/>
            </a:pPr>
            <a:r>
              <a:t>The New England Journal of Medicine, 1987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Limitations / Critical Appraisal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Predominantly severe heart failure; applicability to milder disease is less direct.</a:t>
            </a:r>
          </a:p>
          <a:p>
            <a:pPr>
              <a:spcAft>
                <a:spcPts val="1000"/>
              </a:spcAft>
              <a:defRPr sz="2000"/>
            </a:pPr>
            <a:r>
              <a:t>Background therapy and heart-failure management have evolved considerably since the 1980s.</a:t>
            </a:r>
          </a:p>
          <a:p>
            <a:pPr>
              <a:spcAft>
                <a:spcPts val="1000"/>
              </a:spcAft>
              <a:defRPr sz="2000"/>
            </a:pPr>
            <a:r>
              <a:t>Trial size and duration should be interpreted in the context of its era.</a:t>
            </a:r>
          </a:p>
          <a:p>
            <a:pPr>
              <a:spcAft>
                <a:spcPts val="1000"/>
              </a:spcAft>
              <a:defRPr sz="2000"/>
            </a:pPr>
            <a:r>
              <a:t>Findings should be extrapolated to other populations with appropriate clinical context.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Clinical Relevance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Established survival benefit from ACE inhibition in severe congestive heart failure.</a:t>
            </a:r>
          </a:p>
          <a:p>
            <a:pPr>
              <a:spcAft>
                <a:spcPts val="1000"/>
              </a:spcAft>
              <a:defRPr sz="2000"/>
            </a:pPr>
            <a:r>
              <a:t>Supported targeting the renin–angiotensin system as a disease-modifying approach.</a:t>
            </a:r>
          </a:p>
          <a:p>
            <a:pPr>
              <a:spcAft>
                <a:spcPts val="1000"/>
              </a:spcAft>
              <a:defRPr sz="2000"/>
            </a:pPr>
            <a:r>
              <a:t>Influenced subsequent heart-failure trials and guideline-directed therapy.</a:t>
            </a:r>
          </a:p>
          <a:p>
            <a:pPr>
              <a:spcAft>
                <a:spcPts val="1000"/>
              </a:spcAft>
              <a:defRPr sz="2000"/>
            </a:pPr>
            <a:r>
              <a:t>A landmark trial in evidence-based heart-failure management.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Take-Home Message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/>
            </a:pPr>
            <a:r>
              <a:t>In severe congestive heart failure, enalapril added to conventional therapy reduced mortality and clinical deterioration compared with placebo.</a:t>
            </a:r>
          </a:p>
          <a:p>
            <a:pPr>
              <a:spcAft>
                <a:spcPts val="1000"/>
              </a:spcAft>
              <a:defRPr sz="2200"/>
            </a:pPr>
            <a:r>
              <a:t>CONSENSUS established a major role for ACE inhibition in improving survival in advanced heart failure.</a:t>
            </a:r>
          </a:p>
          <a:p>
            <a:pPr>
              <a:spcAft>
                <a:spcPts val="1000"/>
              </a:spcAft>
              <a:defRPr sz="2200"/>
            </a:pPr>
            <a:r>
              <a:t>It remains a landmark demonstration of mortality benefit from neurohormonal blockade.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Reference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83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rPr dirty="0"/>
              <a:t>Effects of Enalapril on Mortality in Severe Congestive Heart Failure (CONSENSUS).</a:t>
            </a:r>
          </a:p>
          <a:p>
            <a:pPr>
              <a:spcAft>
                <a:spcPts val="1000"/>
              </a:spcAft>
              <a:defRPr sz="2000"/>
            </a:pPr>
            <a:r>
              <a:rPr dirty="0"/>
              <a:t>The New England Journal of Medicine, 1987.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Background &amp; Rationale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Severe congestive heart failure is associated with high mortality despite conventional therapy.</a:t>
            </a:r>
          </a:p>
          <a:p>
            <a:pPr>
              <a:spcAft>
                <a:spcPts val="1000"/>
              </a:spcAft>
              <a:defRPr sz="2000"/>
            </a:pPr>
            <a:r>
              <a:t>The renin–angiotensin system contributes to vasoconstriction, sodium/water retention and adverse cardiac loading.</a:t>
            </a:r>
          </a:p>
          <a:p>
            <a:pPr>
              <a:spcAft>
                <a:spcPts val="1000"/>
              </a:spcAft>
              <a:defRPr sz="2000"/>
            </a:pPr>
            <a:r>
              <a:t>ACE inhibition reduces angiotensin II formation and aldosterone-mediated effects.</a:t>
            </a:r>
          </a:p>
          <a:p>
            <a:pPr>
              <a:spcAft>
                <a:spcPts val="1000"/>
              </a:spcAft>
              <a:defRPr sz="2000"/>
            </a:pPr>
            <a:r>
              <a:t>The study assessed whether enalapril could improve survival in severe heart failure.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Research Question &amp; Objective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Does adding enalapril to conventional therapy reduce mortality in patients with severe congestive heart failure?</a:t>
            </a:r>
          </a:p>
          <a:p>
            <a:pPr>
              <a:spcAft>
                <a:spcPts val="1000"/>
              </a:spcAft>
              <a:defRPr sz="2000"/>
            </a:pPr>
            <a:r>
              <a:t>Primary objective: assess the effect of enalapril on survival.</a:t>
            </a:r>
          </a:p>
          <a:p>
            <a:pPr>
              <a:spcAft>
                <a:spcPts val="1000"/>
              </a:spcAft>
              <a:defRPr sz="2000"/>
            </a:pPr>
            <a:r>
              <a:t>Also assess clinical deterioration and treatment tolerability.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Study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Multicentre randomized controlled trial</a:t>
            </a:r>
          </a:p>
          <a:p>
            <a:pPr>
              <a:spcAft>
                <a:spcPts val="1000"/>
              </a:spcAft>
              <a:defRPr sz="2000"/>
            </a:pPr>
            <a:r>
              <a:t>Double-blind, placebo-controlled design</a:t>
            </a:r>
          </a:p>
          <a:p>
            <a:pPr>
              <a:spcAft>
                <a:spcPts val="1000"/>
              </a:spcAft>
              <a:defRPr sz="2000"/>
            </a:pPr>
            <a:r>
              <a:t>Parallel-group allocation</a:t>
            </a:r>
          </a:p>
          <a:p>
            <a:pPr>
              <a:spcAft>
                <a:spcPts val="1000"/>
              </a:spcAft>
              <a:defRPr sz="2000"/>
            </a:pPr>
            <a:r>
              <a:t>Enalapril or matching placebo added to conventional therapy</a:t>
            </a:r>
          </a:p>
          <a:p>
            <a:pPr>
              <a:spcAft>
                <a:spcPts val="1000"/>
              </a:spcAft>
              <a:defRPr sz="2000"/>
            </a:pPr>
            <a:r>
              <a:t>Follow-up focused on mortality and clinical deterioration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Study Population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1272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rPr dirty="0"/>
              <a:t>Patients with severe congestive heart failure, particularly NYHA functional class IV</a:t>
            </a:r>
          </a:p>
          <a:p>
            <a:pPr>
              <a:spcAft>
                <a:spcPts val="1000"/>
              </a:spcAft>
              <a:defRPr sz="2000"/>
            </a:pPr>
            <a:r>
              <a:rPr dirty="0"/>
              <a:t>High-risk population with substantial baseline mortality</a:t>
            </a:r>
          </a:p>
          <a:p>
            <a:pPr>
              <a:spcAft>
                <a:spcPts val="1000"/>
              </a:spcAft>
              <a:defRPr sz="2000"/>
            </a:pPr>
            <a:r>
              <a:rPr dirty="0"/>
              <a:t>Patients were receiving conventional therapy before randomization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Intervention &amp; Comparator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Intervention: enalapril added to conventional heart-failure therapy</a:t>
            </a:r>
          </a:p>
          <a:p>
            <a:pPr>
              <a:spcAft>
                <a:spcPts val="1000"/>
              </a:spcAft>
              <a:defRPr sz="2000"/>
            </a:pPr>
            <a:r>
              <a:t>Comparator: matching placebo added to conventional therapy</a:t>
            </a:r>
          </a:p>
          <a:p>
            <a:pPr>
              <a:spcAft>
                <a:spcPts val="1000"/>
              </a:spcAft>
              <a:defRPr sz="2000"/>
            </a:pPr>
            <a:r>
              <a:t>Treatment was administered under blinded conditions</a:t>
            </a:r>
          </a:p>
          <a:p>
            <a:pPr>
              <a:spcAft>
                <a:spcPts val="1000"/>
              </a:spcAft>
              <a:defRPr sz="2000"/>
            </a:pPr>
            <a:r>
              <a:t>Dose was adjusted according to protocol and clinical tolerance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Key 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Enalapril produced a significant reduction in mortality compared with placebo.</a:t>
            </a:r>
          </a:p>
          <a:p>
            <a:pPr>
              <a:spcAft>
                <a:spcPts val="1000"/>
              </a:spcAft>
              <a:defRPr sz="2000"/>
            </a:pPr>
            <a:r>
              <a:t>Survival benefit was demonstrated in this high-risk severe-heart-failure population.</a:t>
            </a:r>
          </a:p>
          <a:p>
            <a:pPr>
              <a:spcAft>
                <a:spcPts val="1000"/>
              </a:spcAft>
              <a:defRPr sz="2000"/>
            </a:pPr>
            <a:r>
              <a:t>Enalapril also reduced clinical deterioration and heart-failure-related hospitalization.</a:t>
            </a:r>
          </a:p>
          <a:p>
            <a:pPr>
              <a:spcAft>
                <a:spcPts val="1000"/>
              </a:spcAft>
              <a:defRPr sz="2000"/>
            </a:pPr>
            <a:r>
              <a:t>The findings supported ACE inhibition as a disease-modifying strategy.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Clinical Interpretation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ACE inhibition improved survival, not merely symptoms or haemodynamics.</a:t>
            </a:r>
          </a:p>
          <a:p>
            <a:pPr>
              <a:spcAft>
                <a:spcPts val="1000"/>
              </a:spcAft>
              <a:defRPr sz="2000"/>
            </a:pPr>
            <a:r>
              <a:t>The trial strengthened the concept of neurohormonal modification in heart failure.</a:t>
            </a:r>
          </a:p>
          <a:p>
            <a:pPr>
              <a:spcAft>
                <a:spcPts val="1000"/>
              </a:spcAft>
              <a:defRPr sz="2000"/>
            </a:pPr>
            <a:r>
              <a:t>Enalapril provided benefit when added to conventional treatment.</a:t>
            </a:r>
          </a:p>
          <a:p>
            <a:pPr>
              <a:spcAft>
                <a:spcPts val="1000"/>
              </a:spcAft>
              <a:defRPr sz="2000"/>
            </a:pPr>
            <a:r>
              <a:t>The study became landmark evidence for ACE inhibitors in chronic heart failure.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Strengths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Randomized controlled design</a:t>
            </a:r>
          </a:p>
          <a:p>
            <a:pPr>
              <a:spcAft>
                <a:spcPts val="1000"/>
              </a:spcAft>
              <a:defRPr sz="2000"/>
            </a:pPr>
            <a:r>
              <a:t>Double-blind, placebo-controlled methodology</a:t>
            </a:r>
          </a:p>
          <a:p>
            <a:pPr>
              <a:spcAft>
                <a:spcPts val="1000"/>
              </a:spcAft>
              <a:defRPr sz="2000"/>
            </a:pPr>
            <a:r>
              <a:t>Clinically important endpoint: mortality</a:t>
            </a:r>
          </a:p>
          <a:p>
            <a:pPr>
              <a:spcAft>
                <a:spcPts val="1000"/>
              </a:spcAft>
              <a:defRPr sz="2000"/>
            </a:pPr>
            <a:r>
              <a:t>Clearly defined high-risk population</a:t>
            </a:r>
          </a:p>
          <a:p>
            <a:pPr>
              <a:spcAft>
                <a:spcPts val="1000"/>
              </a:spcAft>
              <a:defRPr sz="2000"/>
            </a:pPr>
            <a:r>
              <a:t>Multicentre design</a:t>
            </a:r>
          </a:p>
          <a:p>
            <a:pPr>
              <a:spcAft>
                <a:spcPts val="1000"/>
              </a:spcAft>
              <a:defRPr sz="2000"/>
            </a:pPr>
            <a:r>
              <a:t>Direct comparison with contemporary standard therapy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Journal presentation • Source: uploaded study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594</Words>
  <Application>Microsoft Office PowerPoint</Application>
  <PresentationFormat>Widescreen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Sibi C.S</cp:lastModifiedBy>
  <cp:revision>2</cp:revision>
  <dcterms:created xsi:type="dcterms:W3CDTF">2013-01-27T09:14:16Z</dcterms:created>
  <dcterms:modified xsi:type="dcterms:W3CDTF">2026-08-14T02:20:26Z</dcterms:modified>
  <cp:category/>
</cp:coreProperties>
</file>