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020174-B336-427F-9314-30264E6608FF}" v="1" dt="2026-08-14T02:14:51.8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423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bi C.S" userId="8a5a5d01500e3ccb" providerId="LiveId" clId="{BBD767AD-BB51-4FF5-9BED-50FFEA14496E}"/>
    <pc:docChg chg="modSld">
      <pc:chgData name="Sibi C.S" userId="8a5a5d01500e3ccb" providerId="LiveId" clId="{BBD767AD-BB51-4FF5-9BED-50FFEA14496E}" dt="2026-08-14T02:15:43.861" v="11" actId="20577"/>
      <pc:docMkLst>
        <pc:docMk/>
      </pc:docMkLst>
      <pc:sldChg chg="modSp mod">
        <pc:chgData name="Sibi C.S" userId="8a5a5d01500e3ccb" providerId="LiveId" clId="{BBD767AD-BB51-4FF5-9BED-50FFEA14496E}" dt="2026-08-14T02:15:15.235" v="9" actId="14100"/>
        <pc:sldMkLst>
          <pc:docMk/>
          <pc:sldMk cId="0" sldId="256"/>
        </pc:sldMkLst>
        <pc:spChg chg="mod">
          <ac:chgData name="Sibi C.S" userId="8a5a5d01500e3ccb" providerId="LiveId" clId="{BBD767AD-BB51-4FF5-9BED-50FFEA14496E}" dt="2026-08-14T02:15:15.235" v="9" actId="14100"/>
          <ac:spMkLst>
            <pc:docMk/>
            <pc:sldMk cId="0" sldId="256"/>
            <ac:spMk id="2" creationId="{00000000-0000-0000-0000-000000000000}"/>
          </ac:spMkLst>
        </pc:spChg>
      </pc:sldChg>
      <pc:sldChg chg="modSp mod">
        <pc:chgData name="Sibi C.S" userId="8a5a5d01500e3ccb" providerId="LiveId" clId="{BBD767AD-BB51-4FF5-9BED-50FFEA14496E}" dt="2026-08-14T02:15:43.861" v="11" actId="20577"/>
        <pc:sldMkLst>
          <pc:docMk/>
          <pc:sldMk cId="0" sldId="271"/>
        </pc:sldMkLst>
        <pc:spChg chg="mod">
          <ac:chgData name="Sibi C.S" userId="8a5a5d01500e3ccb" providerId="LiveId" clId="{BBD767AD-BB51-4FF5-9BED-50FFEA14496E}" dt="2026-08-14T02:15:43.861" v="11" actId="20577"/>
          <ac:spMkLst>
            <pc:docMk/>
            <pc:sldMk cId="0" sldId="271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D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1143000"/>
            <a:ext cx="9971256" cy="2693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200" b="1">
                <a:solidFill>
                  <a:srgbClr val="FFFFFF"/>
                </a:solidFill>
              </a:defRPr>
            </a:pPr>
            <a:endParaRPr lang="en-IN" dirty="0"/>
          </a:p>
          <a:p>
            <a:pPr>
              <a:defRPr sz="4200" b="1">
                <a:solidFill>
                  <a:srgbClr val="FFFFFF"/>
                </a:solidFill>
              </a:defRPr>
            </a:pPr>
            <a:r>
              <a:rPr lang="en-US" dirty="0"/>
              <a:t>ISIS-2 (Second International Study of Infarct Survival) Collaborative Group</a:t>
            </a:r>
            <a:endParaRPr dirty="0"/>
          </a:p>
          <a:p>
            <a:pPr>
              <a:defRPr sz="2500">
                <a:solidFill>
                  <a:srgbClr val="FFFFFF"/>
                </a:solidFill>
              </a:defRPr>
            </a:pPr>
            <a:r>
              <a:rPr dirty="0" err="1"/>
              <a:t>Randomised</a:t>
            </a:r>
            <a:r>
              <a:rPr dirty="0"/>
              <a:t> trial of intravenous streptokinase, oral aspirin, both, or neither</a:t>
            </a:r>
          </a:p>
          <a:p>
            <a:pPr>
              <a:defRPr sz="1800">
                <a:solidFill>
                  <a:srgbClr val="D2DCE8"/>
                </a:solidFill>
              </a:defRPr>
            </a:pPr>
            <a:r>
              <a:rPr dirty="0"/>
              <a:t>Journal Presentation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983480"/>
            <a:ext cx="1051560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FFFFFF"/>
                </a:solidFill>
              </a:defRPr>
            </a:pPr>
            <a:r>
              <a:t>ISIS-2 Collaborative Group • Lancet • 13 August 1988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Clinical Events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Aspirin reduced non-fatal reinfarction (1.0% vs 2.0%) and non-fatal stroke (0.3% vs 0.6%).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Streptokinase alone showed a small excess of reinfarction; this was avoided when aspirin was added.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Combination therapy reduced reinfarction (1.8% vs 2.9%) and stroke (0.6% vs 1.1%) compared with neither treatment.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Streptokinase was associated with more minor bleeding and a small excess of major bleeding.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Safety &amp; Adverse Effects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Streptokinase: more hypotension/bradycardia during or shortly after infusion.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Allergic reactions were more frequently reported with streptokinase, but no anaphylactic shock was confirmed on blind review.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Major bleeding requiring transfusion: 0.5% with streptokinase vs 0.2% with placebo infusion.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Confirmed cerebral haemorrhage: 0.1% with streptokinase vs 0.0% with placebo.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Despite early cerebral haemorrhage, there was no significant increase in total stroke risk.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Aspirin did not significantly increase cerebral haemorrhage or transfusion-requiring bleeding.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Interpretation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The effects of streptokinase and aspirin on mortality appeared largely independent and additive.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Combination therapy produced substantially greater mortality benefit than either treatment alone.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Aspirin appeared to prevent the excess reinfarction associated with streptokinase alone.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Benefits persisted beyond the initial 5-week treatment period during available follow-up.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Subgroup analyses should be interpreted cautiously; the investigators emphasized the risk of misleading conclusions from isolated subgroup findings.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Strengths &amp; Considerations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 b="0">
                <a:solidFill>
                  <a:srgbClr val="232B34"/>
                </a:solidFill>
              </a:defRPr>
            </a:pPr>
            <a:r>
              <a:t>Strengths</a:t>
            </a:r>
          </a:p>
          <a:p>
            <a:pPr lvl="1">
              <a:spcAft>
                <a:spcPts val="500"/>
              </a:spcAft>
              <a:defRPr sz="1500">
                <a:solidFill>
                  <a:srgbClr val="232B34"/>
                </a:solidFill>
              </a:defRPr>
            </a:pPr>
            <a:r>
              <a:t>Very large sample size and multicentre participation.</a:t>
            </a:r>
          </a:p>
          <a:p>
            <a:pPr lvl="1">
              <a:spcAft>
                <a:spcPts val="500"/>
              </a:spcAft>
              <a:defRPr sz="1500">
                <a:solidFill>
                  <a:srgbClr val="232B34"/>
                </a:solidFill>
              </a:defRPr>
            </a:pPr>
            <a:r>
              <a:t>Randomised, placebo-controlled 2 × 2 factorial design.</a:t>
            </a:r>
          </a:p>
          <a:p>
            <a:pPr lvl="1">
              <a:spcAft>
                <a:spcPts val="500"/>
              </a:spcAft>
              <a:defRPr sz="1500">
                <a:solidFill>
                  <a:srgbClr val="232B34"/>
                </a:solidFill>
              </a:defRPr>
            </a:pPr>
            <a:r>
              <a:t>Simple trial procedures enabled broad recruitment.</a:t>
            </a:r>
          </a:p>
          <a:p>
            <a:pPr lvl="1">
              <a:spcAft>
                <a:spcPts val="500"/>
              </a:spcAft>
              <a:defRPr sz="1500">
                <a:solidFill>
                  <a:srgbClr val="232B34"/>
                </a:solidFill>
              </a:defRPr>
            </a:pPr>
            <a:r>
              <a:t>High completeness of follow-up and intention-to-treat analysis.</a:t>
            </a:r>
          </a:p>
          <a:p>
            <a:pPr>
              <a:spcAft>
                <a:spcPts val="1000"/>
              </a:spcAft>
              <a:defRPr sz="1700" b="0">
                <a:solidFill>
                  <a:srgbClr val="232B34"/>
                </a:solidFill>
              </a:defRPr>
            </a:pPr>
            <a:r>
              <a:t>Considerations</a:t>
            </a:r>
          </a:p>
          <a:p>
            <a:pPr lvl="1">
              <a:spcAft>
                <a:spcPts val="500"/>
              </a:spcAft>
              <a:defRPr sz="1500">
                <a:solidFill>
                  <a:srgbClr val="232B34"/>
                </a:solidFill>
              </a:defRPr>
            </a:pPr>
            <a:r>
              <a:t>Patients had suspected MI based mainly on clinical presentation; the study was not limited to a single ECG-defined infarct pattern.</a:t>
            </a:r>
          </a:p>
          <a:p>
            <a:pPr lvl="1">
              <a:spcAft>
                <a:spcPts val="500"/>
              </a:spcAft>
              <a:defRPr sz="1500">
                <a:solidFill>
                  <a:srgbClr val="232B34"/>
                </a:solidFill>
              </a:defRPr>
            </a:pPr>
            <a:r>
              <a:t>Ancillary treatments were largely left to treating physicians, so the trial was not designed to test anticoagulation or other adjunctive strategies.</a:t>
            </a:r>
          </a:p>
          <a:p>
            <a:pPr lvl="1">
              <a:spcAft>
                <a:spcPts val="500"/>
              </a:spcAft>
              <a:defRPr sz="1500">
                <a:solidFill>
                  <a:srgbClr val="232B34"/>
                </a:solidFill>
              </a:defRPr>
            </a:pPr>
            <a:r>
              <a:t>Some late-presenting subgroup estimates had wider uncertainty.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Clinical Implications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Rapid fibrinolytic therapy with streptokinase improves survival in suspected acute MI.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Benefit is greatest with earlier treatment, supporting prompt hospital presentation and treatment.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Some benefit was still observed when treatment began several hours after symptom onset, including 7–24 hours.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Early low-dose aspirin substantially reduces mortality and non-fatal vascular events.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Combining fibrinolysis with aspirin provides greater protection against death and reinfarction than either therapy alone.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Take-Home Message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14400" y="1463040"/>
            <a:ext cx="3017520" cy="1508760"/>
          </a:xfrm>
          <a:prstGeom prst="roundRect">
            <a:avLst/>
          </a:prstGeom>
          <a:solidFill>
            <a:srgbClr val="F2F6FA"/>
          </a:solidFill>
          <a:ln>
            <a:solidFill>
              <a:srgbClr val="305C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51560" y="1572768"/>
            <a:ext cx="2743200" cy="1325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305C8C"/>
                </a:solidFill>
              </a:defRPr>
            </a:pPr>
            <a:r>
              <a:t>−25%</a:t>
            </a:r>
          </a:p>
          <a:p>
            <a:pPr algn="ctr">
              <a:defRPr sz="1200">
                <a:solidFill>
                  <a:srgbClr val="232B34"/>
                </a:solidFill>
              </a:defRPr>
            </a:pPr>
            <a:r>
              <a:t>Odds of 5-week vascular death with streptokinase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0" y="1463040"/>
            <a:ext cx="3017520" cy="1508760"/>
          </a:xfrm>
          <a:prstGeom prst="roundRect">
            <a:avLst/>
          </a:prstGeom>
          <a:solidFill>
            <a:srgbClr val="F2F6FA"/>
          </a:solidFill>
          <a:ln>
            <a:solidFill>
              <a:srgbClr val="305C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709160" y="1572768"/>
            <a:ext cx="2743200" cy="1325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305C8C"/>
                </a:solidFill>
              </a:defRPr>
            </a:pPr>
            <a:r>
              <a:t>−23%</a:t>
            </a:r>
          </a:p>
          <a:p>
            <a:pPr algn="ctr">
              <a:defRPr sz="1200">
                <a:solidFill>
                  <a:srgbClr val="232B34"/>
                </a:solidFill>
              </a:defRPr>
            </a:pPr>
            <a:r>
              <a:t>Odds of 5-week vascular death with aspirin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0" y="1463040"/>
            <a:ext cx="3017520" cy="1508760"/>
          </a:xfrm>
          <a:prstGeom prst="roundRect">
            <a:avLst/>
          </a:prstGeom>
          <a:solidFill>
            <a:srgbClr val="F2F6FA"/>
          </a:solidFill>
          <a:ln>
            <a:solidFill>
              <a:srgbClr val="305C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366760" y="1572768"/>
            <a:ext cx="2743200" cy="1325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305C8C"/>
                </a:solidFill>
              </a:defRPr>
            </a:pPr>
            <a:r>
              <a:t>−42%</a:t>
            </a:r>
          </a:p>
          <a:p>
            <a:pPr algn="ctr">
              <a:defRPr sz="1200">
                <a:solidFill>
                  <a:srgbClr val="232B34"/>
                </a:solidFill>
              </a:defRPr>
            </a:pPr>
            <a:r>
              <a:t>Odds of 5-week vascular death with both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474720"/>
            <a:ext cx="1069848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900" b="0">
                <a:solidFill>
                  <a:srgbClr val="232B34"/>
                </a:solidFill>
              </a:defRPr>
            </a:pPr>
            <a:r>
              <a:t>ISIS-2 established strong evidence that streptokinase and aspirin each reduce mortality after suspected acute MI.</a:t>
            </a:r>
          </a:p>
          <a:p>
            <a:pPr>
              <a:spcAft>
                <a:spcPts val="1000"/>
              </a:spcAft>
              <a:defRPr sz="1900" b="0">
                <a:solidFill>
                  <a:srgbClr val="232B34"/>
                </a:solidFill>
              </a:defRPr>
            </a:pPr>
            <a:r>
              <a:t>Their benefits are additive, and aspirin reduces reinfarction without materially increasing serious bleeding.</a:t>
            </a:r>
          </a:p>
          <a:p>
            <a:pPr>
              <a:spcAft>
                <a:spcPts val="1000"/>
              </a:spcAft>
              <a:defRPr sz="1900" b="0">
                <a:solidFill>
                  <a:srgbClr val="232B34"/>
                </a:solidFill>
              </a:defRPr>
            </a:pPr>
            <a:r>
              <a:t>Treatment should be given promptly when clinically appropriate, with attention to contraindications and bleeding risk.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Reference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554480"/>
            <a:ext cx="106984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900" b="0">
                <a:solidFill>
                  <a:srgbClr val="232B34"/>
                </a:solidFill>
              </a:defRPr>
            </a:pPr>
            <a:r>
              <a:rPr dirty="0"/>
              <a:t>ISIS-2 (Second International Study of Infarct Survival) Collaborative Group.</a:t>
            </a:r>
          </a:p>
          <a:p>
            <a:pPr>
              <a:spcAft>
                <a:spcPts val="1000"/>
              </a:spcAft>
              <a:defRPr sz="1900" b="0">
                <a:solidFill>
                  <a:srgbClr val="232B34"/>
                </a:solidFill>
              </a:defRPr>
            </a:pPr>
            <a:r>
              <a:rPr dirty="0" err="1"/>
              <a:t>Randomised</a:t>
            </a:r>
            <a:r>
              <a:rPr dirty="0"/>
              <a:t> trial of intravenous streptokinase, oral aspirin, both, or neither among 17 187 cases of suspected acute myocardial infarction: ISIS-2.</a:t>
            </a:r>
          </a:p>
          <a:p>
            <a:pPr>
              <a:spcAft>
                <a:spcPts val="1000"/>
              </a:spcAft>
              <a:defRPr sz="1900" b="0">
                <a:solidFill>
                  <a:srgbClr val="232B34"/>
                </a:solidFill>
              </a:defRPr>
            </a:pPr>
            <a:r>
              <a:rPr dirty="0"/>
              <a:t>Lancet. 1988;2:349–360.</a:t>
            </a:r>
          </a:p>
          <a:p>
            <a:pPr>
              <a:spcAft>
                <a:spcPts val="1000"/>
              </a:spcAft>
              <a:defRPr sz="1900" b="0">
                <a:solidFill>
                  <a:srgbClr val="232B34"/>
                </a:solidFill>
              </a:defRPr>
            </a:pP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Background &amp; Rationale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Acute myocardial infarction (MI) remains a major cause of early vascular death.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Earlier trials suggested that fibrinolysis could reduce mortality, but individual studies were small and apparently conflicting.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ISIS-2 was designed to assess the separate and combined effects of intravenous streptokinase and oral aspirin with placebo control.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An important clinical question was whether benefit persisted when treatment was delayed after onset of chest pain.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Study Objective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To determine whether intravenous streptokinase reduces vascular mortality in suspected acute MI.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To determine whether early oral aspirin reduces vascular mortality during the first 5 weeks.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To assess whether the combination of streptokinase + aspirin provides additive benefit.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To examine whether treatment benefit varies with delay from pain onset.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Study Design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Large, multicentre, randomised, placebo-controlled trial.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2 × 2 factorial design: independent randomisation to streptokinase/placebo and aspirin/placebo.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17,187 patients with suspected acute MI were randomised in 417 hospitals.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Randomisation occurred from March 5, 1985 to December 31, 1987.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Intention-to-treat analysis: patients remained in their originally allocated group regardless of whether treatment was completed.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Participants &amp; Eligibility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Patients thought to be within 24 hours of onset of symptoms of suspected MI.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Entry depended primarily on the responsible physician's uncertainty about whether streptokinase or aspirin was indicated.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ECG changes at entry were not mandatory.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Clear contraindications to either treatment excluded patients.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Absolute contraindications at trial initiation included previous stroke and gastrointestinal haemorrhage/ulcer.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Interventions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508760"/>
            <a:ext cx="3383280" cy="1417320"/>
          </a:xfrm>
          <a:prstGeom prst="roundRect">
            <a:avLst/>
          </a:prstGeom>
          <a:solidFill>
            <a:srgbClr val="F2F6FA"/>
          </a:solidFill>
          <a:ln>
            <a:solidFill>
              <a:srgbClr val="305C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1618488"/>
            <a:ext cx="310896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305C8C"/>
                </a:solidFill>
              </a:defRPr>
            </a:pPr>
            <a:r>
              <a:t>1.5 MU</a:t>
            </a:r>
          </a:p>
          <a:p>
            <a:pPr algn="ctr">
              <a:defRPr sz="1200">
                <a:solidFill>
                  <a:srgbClr val="232B34"/>
                </a:solidFill>
              </a:defRPr>
            </a:pPr>
            <a:r>
              <a:t>IV streptokinase over ~1 hour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89120" y="1508760"/>
            <a:ext cx="3383280" cy="1417320"/>
          </a:xfrm>
          <a:prstGeom prst="roundRect">
            <a:avLst/>
          </a:prstGeom>
          <a:solidFill>
            <a:srgbClr val="F2F6FA"/>
          </a:solidFill>
          <a:ln>
            <a:solidFill>
              <a:srgbClr val="305C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26280" y="1618488"/>
            <a:ext cx="310896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305C8C"/>
                </a:solidFill>
              </a:defRPr>
            </a:pPr>
            <a:r>
              <a:t>162.5 mg/day</a:t>
            </a:r>
          </a:p>
          <a:p>
            <a:pPr algn="ctr">
              <a:defRPr sz="1200">
                <a:solidFill>
                  <a:srgbClr val="232B34"/>
                </a:solidFill>
              </a:defRPr>
            </a:pPr>
            <a:r>
              <a:t>Enteric-coated aspirin for 1 month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046720" y="1508760"/>
            <a:ext cx="3383280" cy="1417320"/>
          </a:xfrm>
          <a:prstGeom prst="roundRect">
            <a:avLst/>
          </a:prstGeom>
          <a:solidFill>
            <a:srgbClr val="F2F6FA"/>
          </a:solidFill>
          <a:ln>
            <a:solidFill>
              <a:srgbClr val="305C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183880" y="1618488"/>
            <a:ext cx="3108960" cy="12344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305C8C"/>
                </a:solidFill>
              </a:defRPr>
            </a:pPr>
            <a:r>
              <a:t>2 × 2</a:t>
            </a:r>
          </a:p>
          <a:p>
            <a:pPr algn="ctr">
              <a:defRPr sz="1200">
                <a:solidFill>
                  <a:srgbClr val="232B34"/>
                </a:solidFill>
              </a:defRPr>
            </a:pPr>
            <a:r>
              <a:t>Factorial allocation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246120"/>
            <a:ext cx="1069848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800" b="0">
                <a:solidFill>
                  <a:srgbClr val="232B34"/>
                </a:solidFill>
              </a:defRPr>
            </a:pPr>
            <a:r>
              <a:t>Four allocation groups: streptokinase alone, aspirin alone, both active treatments, or neither.</a:t>
            </a:r>
          </a:p>
          <a:p>
            <a:pPr>
              <a:spcAft>
                <a:spcPts val="1000"/>
              </a:spcAft>
              <a:defRPr sz="1800" b="0">
                <a:solidFill>
                  <a:srgbClr val="232B34"/>
                </a:solidFill>
              </a:defRPr>
            </a:pPr>
            <a:r>
              <a:t>Treatment started immediately after randomisation.</a:t>
            </a:r>
          </a:p>
          <a:p>
            <a:pPr>
              <a:spcAft>
                <a:spcPts val="1000"/>
              </a:spcAft>
              <a:defRPr sz="1800" b="0">
                <a:solidFill>
                  <a:srgbClr val="232B34"/>
                </a:solidFill>
              </a:defRPr>
            </a:pPr>
            <a:r>
              <a:t>Aspirin's first tablet could be crushed, sucked, or chewed to produce a rapid antiplatelet effect.</a:t>
            </a:r>
          </a:p>
          <a:p>
            <a:pPr>
              <a:spcAft>
                <a:spcPts val="1000"/>
              </a:spcAft>
              <a:defRPr sz="1800" b="0">
                <a:solidFill>
                  <a:srgbClr val="232B34"/>
                </a:solidFill>
              </a:defRPr>
            </a:pPr>
            <a:r>
              <a:t>Other clinical treatments were not restricted; anticoagulant use was left to treating physicians.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Outcomes &amp; Follow-up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Primary mortality analyses focused on vascular mortality during the first 5 weeks.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Streptokinase effect was also assessed over follow-up to 1 January 1988.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Key clinical events included reinfarction, stroke, cardiac arrest, bleeding and death.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Mortality follow-up: median 15 months; maximum 34 months.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Follow-up completeness was approximately 99% to discharge, 97% to week 5, and 96% by January 1, 1988.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Main Results: Vascular Mortality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1417320"/>
            <a:ext cx="3429000" cy="1508760"/>
          </a:xfrm>
          <a:prstGeom prst="roundRect">
            <a:avLst/>
          </a:prstGeom>
          <a:solidFill>
            <a:srgbClr val="F2F6FA"/>
          </a:solidFill>
          <a:ln>
            <a:solidFill>
              <a:srgbClr val="305C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22960" y="1527048"/>
            <a:ext cx="3154680" cy="1325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305C8C"/>
                </a:solidFill>
              </a:defRPr>
            </a:pPr>
            <a:r>
              <a:t>9.2% vs 12.0%</a:t>
            </a:r>
          </a:p>
          <a:p>
            <a:pPr algn="ctr">
              <a:defRPr sz="1200">
                <a:solidFill>
                  <a:srgbClr val="232B34"/>
                </a:solidFill>
              </a:defRPr>
            </a:pPr>
            <a:r>
              <a:t>5-week vascular mortality: streptokinase vs placebo infusion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89120" y="1417320"/>
            <a:ext cx="3429000" cy="1508760"/>
          </a:xfrm>
          <a:prstGeom prst="roundRect">
            <a:avLst/>
          </a:prstGeom>
          <a:solidFill>
            <a:srgbClr val="F2F6FA"/>
          </a:solidFill>
          <a:ln>
            <a:solidFill>
              <a:srgbClr val="305C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26280" y="1527048"/>
            <a:ext cx="3154680" cy="1325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305C8C"/>
                </a:solidFill>
              </a:defRPr>
            </a:pPr>
            <a:r>
              <a:t>9.4% vs 11.8%</a:t>
            </a:r>
          </a:p>
          <a:p>
            <a:pPr algn="ctr">
              <a:defRPr sz="1200">
                <a:solidFill>
                  <a:srgbClr val="232B34"/>
                </a:solidFill>
              </a:defRPr>
            </a:pPr>
            <a:r>
              <a:t>5-week vascular mortality: aspirin vs placebo tablets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092440" y="1417320"/>
            <a:ext cx="3429000" cy="1508760"/>
          </a:xfrm>
          <a:prstGeom prst="roundRect">
            <a:avLst/>
          </a:prstGeom>
          <a:solidFill>
            <a:srgbClr val="F2F6FA"/>
          </a:solidFill>
          <a:ln>
            <a:solidFill>
              <a:srgbClr val="305C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600" y="1527048"/>
            <a:ext cx="3154680" cy="1325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305C8C"/>
                </a:solidFill>
              </a:defRPr>
            </a:pPr>
            <a:r>
              <a:t>8.0% vs 13.2%</a:t>
            </a:r>
          </a:p>
          <a:p>
            <a:pPr algn="ctr">
              <a:defRPr sz="1200">
                <a:solidFill>
                  <a:srgbClr val="232B34"/>
                </a:solidFill>
              </a:defRPr>
            </a:pPr>
            <a:r>
              <a:t>Both agents vs neither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337560"/>
            <a:ext cx="1069848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800" b="0">
                <a:solidFill>
                  <a:srgbClr val="232B34"/>
                </a:solidFill>
              </a:defRPr>
            </a:pPr>
            <a:r>
              <a:t>Streptokinase reduced the odds of 5-week vascular death by 25% (95% CI 18–32%; 2p&lt;0.00001).</a:t>
            </a:r>
          </a:p>
          <a:p>
            <a:pPr>
              <a:spcAft>
                <a:spcPts val="1000"/>
              </a:spcAft>
              <a:defRPr sz="1800" b="0">
                <a:solidFill>
                  <a:srgbClr val="232B34"/>
                </a:solidFill>
              </a:defRPr>
            </a:pPr>
            <a:r>
              <a:t>Aspirin reduced the odds by 23% (95% CI 15–30%; 2p&lt;0.00001).</a:t>
            </a:r>
          </a:p>
          <a:p>
            <a:pPr>
              <a:spcAft>
                <a:spcPts val="1000"/>
              </a:spcAft>
              <a:defRPr sz="1800" b="0">
                <a:solidFill>
                  <a:srgbClr val="232B34"/>
                </a:solidFill>
              </a:defRPr>
            </a:pPr>
            <a:r>
              <a:t>The combination produced a 42% reduction in odds of vascular death (95% CI 34–50%; 2p&lt;0.00001).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82D49"/>
                </a:solidFill>
              </a:defRPr>
            </a:pPr>
            <a:r>
              <a:t>Effect of Treatment Delay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Streptokinase benefit was greatest when treatment was started early, but benefit was still evident with later presentation.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Reduction in odds of vascular death with streptokinase: 35% at 0–4 h, 16% at 5–12 h, and 21% at 13–24 h.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With aspirin, corresponding reductions were 25%, 21%, and 21%.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With the combination, reductions were 53%, 32%, and 38% respectively.</a:t>
            </a:r>
          </a:p>
          <a:p>
            <a:pPr>
              <a:spcAft>
                <a:spcPts val="1000"/>
              </a:spcAft>
              <a:defRPr sz="2000" b="0">
                <a:solidFill>
                  <a:srgbClr val="232B34"/>
                </a:solidFill>
              </a:defRPr>
            </a:pPr>
            <a:r>
              <a:t>Among patients treated 7–24 h after pain onset, streptokinase still produced a significant reduction in vascular mortality.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182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0" y="6629400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1191</Words>
  <Application>Microsoft Office PowerPoint</Application>
  <PresentationFormat>Widescreen</PresentationFormat>
  <Paragraphs>123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Sibi C.S</cp:lastModifiedBy>
  <cp:revision>2</cp:revision>
  <dcterms:created xsi:type="dcterms:W3CDTF">2013-01-27T09:14:16Z</dcterms:created>
  <dcterms:modified xsi:type="dcterms:W3CDTF">2026-08-14T02:15:46Z</dcterms:modified>
  <cp:category/>
</cp:coreProperties>
</file>