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60" r:id="rId8"/>
    <p:sldId id="273" r:id="rId9"/>
    <p:sldId id="261" r:id="rId10"/>
    <p:sldId id="262" r:id="rId11"/>
    <p:sldId id="263" r:id="rId12"/>
    <p:sldId id="264" r:id="rId13"/>
    <p:sldId id="265" r:id="rId14"/>
    <p:sldId id="272" r:id="rId15"/>
    <p:sldId id="266" r:id="rId16"/>
    <p:sldId id="267" r:id="rId17"/>
    <p:sldId id="268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8" d="100"/>
          <a:sy n="98" d="100"/>
        </p:scale>
        <p:origin x="103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Events / year (%)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Warfarin</c:v>
                </c:pt>
                <c:pt idx="1">
                  <c:v>Dabigatran 110 mg</c:v>
                </c:pt>
                <c:pt idx="2">
                  <c:v>Dabigatran 150 mg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1.69</c:v>
                </c:pt>
                <c:pt idx="1">
                  <c:v>1.53</c:v>
                </c:pt>
                <c:pt idx="2">
                  <c:v>1.1100000000000001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0-4145-A936-3385CA5BE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8027336"/>
        <c:crosses val="autoZero"/>
        <c:crossBetween val="between"/>
        <c:majorUnit val="0.5"/>
      </c:valAx>
    </c:plotArea>
    <c:plotVisOnly val="1"/>
    <c:dispBlanksAs val="gap"/>
    <c:showDLblsOverMax val="0"/>
    <c:extLst>
      <c:ext uri="{0b15fc19-7d7d-44ad-8c2d-2c3a37ce22c3}">
        <chartProps xmlns="https://web.wps.cn/et/2018/main" chartId="{4a034b95-203a-4aca-b329-5d683c177d96}"/>
      </c:ext>
    </c:extLst>
  </c:chart>
  <c:txPr>
    <a:bodyPr/>
    <a:lstStyle/>
    <a:p>
      <a:pPr>
        <a:defRPr lang="en-US"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Major bleeding / year (%)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Warfarin</c:v>
                </c:pt>
                <c:pt idx="1">
                  <c:v>Dabigatran 110</c:v>
                </c:pt>
                <c:pt idx="2">
                  <c:v>Dabigatran 150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3.36</c:v>
                </c:pt>
                <c:pt idx="1">
                  <c:v>2.71</c:v>
                </c:pt>
                <c:pt idx="2">
                  <c:v>3.11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6-4CEC-9B93-EB1E84C3FF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ICH / year (%)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Warfarin</c:v>
                </c:pt>
                <c:pt idx="1">
                  <c:v>Dabigatran 110</c:v>
                </c:pt>
                <c:pt idx="2">
                  <c:v>Dabigatran 150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0.74</c:v>
                </c:pt>
                <c:pt idx="1">
                  <c:v>0.23</c:v>
                </c:pt>
                <c:pt idx="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76-4CEC-9B93-EB1E84C3F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8027336"/>
        <c:crosses val="autoZero"/>
        <c:crossBetween val="between"/>
        <c:majorUnit val="1"/>
      </c:valAx>
    </c:plotArea>
    <c:legend>
      <c:legendPos val="tr"/>
      <c:overlay val="0"/>
      <c:txPr>
        <a:bodyPr rot="0" spcFirstLastPara="0" vertOverflow="ellipsis" vert="horz" wrap="square" anchor="ctr" anchorCtr="1"/>
        <a:lstStyle/>
        <a:p>
          <a:pPr>
            <a:defRPr lang="en-US"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b2e3a1f-82a0-486e-8f22-3a737a87c570}"/>
      </c:ext>
    </c:extLst>
  </c:chart>
  <c:txPr>
    <a:bodyPr/>
    <a:lstStyle/>
    <a:p>
      <a:pPr>
        <a:defRPr lang="en-US"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18872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183052"/>
                </a:solidFill>
              </a:defRPr>
            </a:pPr>
            <a:r>
              <a:t>RE-LY TRIAL</a:t>
            </a:r>
          </a:p>
          <a:p>
            <a:pPr algn="ctr">
              <a:defRPr sz="2200">
                <a:solidFill>
                  <a:srgbClr val="3066AC"/>
                </a:solidFill>
              </a:defRPr>
            </a:pPr>
            <a:r>
              <a:t>Randomized Evaluation of Long-Term Anticoagulation Therapy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834640"/>
            <a:ext cx="100584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32323"/>
                </a:solidFill>
              </a:defRPr>
            </a:pPr>
            <a:r>
              <a:t>Dabigatran vs Warfarin in Atrial Fibrillation</a:t>
            </a:r>
          </a:p>
          <a:p>
            <a:pPr algn="ctr">
              <a:defRPr sz="1800">
                <a:solidFill>
                  <a:srgbClr val="69737D"/>
                </a:solidFill>
              </a:defRPr>
            </a:pPr>
            <a:r>
              <a:t>Connolly et al. • NEJM 2009 • n = 18,113</a:t>
            </a:r>
          </a:p>
          <a:p>
            <a:pPr algn="ctr">
              <a:defRPr sz="1600">
                <a:solidFill>
                  <a:srgbClr val="37825A"/>
                </a:solidFill>
              </a:defRPr>
            </a:pPr>
            <a:r>
              <a:t>A landmark trial that helped establish DOAC therapy for stroke prevention in AF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Why was RE-LY needed?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53896"/>
            <a:ext cx="10972800" cy="350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Warfarin substantially reduces thromboembolism in atrial fibrillation, but its use is limited by bleeding, drug/food interactions and INR monitoring.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RE-LY asked whether fixed-dose dabigatran could provide effective stroke prevention without the practical burden of warfarin.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Dabigatran is a direct thrombin (factor </a:t>
            </a:r>
            <a:r>
              <a:rPr dirty="0" err="1"/>
              <a:t>IIa</a:t>
            </a:r>
            <a:r>
              <a:rPr dirty="0"/>
              <a:t>) inhibitor; it directly inhibits free and fibrin-bound thrombin.</a:t>
            </a:r>
            <a:endParaRPr lang="en-GB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232323"/>
                </a:solidFill>
              </a:defRPr>
            </a:pPr>
            <a:r>
              <a:rPr lang="en-GB" dirty="0"/>
              <a:t>Dabigatran </a:t>
            </a:r>
            <a:r>
              <a:rPr lang="en-GB" dirty="0" err="1"/>
              <a:t>etexilate</a:t>
            </a:r>
            <a:r>
              <a:rPr lang="en-GB" dirty="0"/>
              <a:t> is an oral prodrug that is rapidly converted by a serum esterase to dabigatran, a potent, direct, competitive inhibitor of thrombin.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232323"/>
                </a:solidFill>
              </a:defRPr>
            </a:pPr>
            <a:r>
              <a:rPr lang="en-GB" dirty="0"/>
              <a:t>It has an absolute bioavailability of 6.5%, 80% of the given dose is excreted by the kidneys, its serum half-life is 12 to 17 hours, and it does not require regular monitoring</a:t>
            </a:r>
            <a:endParaRPr dirty="0"/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The trial tested two doses: 110 mg twice daily and 150 mg twice daily.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RE-LY: Trial design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34440"/>
            <a:ext cx="292608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183052"/>
                </a:solidFill>
              </a:defRPr>
            </a:pPr>
            <a:r>
              <a:t>18,113 patients</a:t>
            </a:r>
            <a:br/>
            <a:r>
              <a:t>with AF at stroke risk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97680" y="1234440"/>
            <a:ext cx="320040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83052"/>
                </a:solidFill>
              </a:defRPr>
            </a:pPr>
            <a:r>
              <a:rPr dirty="0"/>
              <a:t>Randomized • prospective</a:t>
            </a:r>
            <a:br>
              <a:rPr dirty="0"/>
            </a:br>
            <a:r>
              <a:rPr dirty="0" err="1"/>
              <a:t>multicentre</a:t>
            </a:r>
            <a:r>
              <a:rPr dirty="0"/>
              <a:t> trial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234440"/>
            <a:ext cx="274320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83052"/>
                </a:solidFill>
              </a:defRPr>
            </a:pPr>
            <a:r>
              <a:t>Median follow-up</a:t>
            </a:r>
            <a:br/>
            <a:r>
              <a:t>2.0 years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69080" y="2743200"/>
            <a:ext cx="3840480" cy="777240"/>
          </a:xfrm>
          <a:prstGeom prst="roundRect">
            <a:avLst/>
          </a:prstGeom>
          <a:solidFill>
            <a:srgbClr val="DCE6F2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83052"/>
                </a:solidFill>
              </a:defRPr>
            </a:pPr>
            <a:r>
              <a:t>RANDOMIZATION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60520"/>
            <a:ext cx="3108960" cy="105156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3066AC"/>
                </a:solidFill>
              </a:defRPr>
            </a:pPr>
            <a:r>
              <a:t>Dabigatran</a:t>
            </a:r>
            <a:br/>
            <a:r>
              <a:t>110 mg BID</a:t>
            </a:r>
            <a:br/>
            <a:r>
              <a:t>n≈6,015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4160520"/>
            <a:ext cx="3108960" cy="105156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3066AC"/>
                </a:solidFill>
              </a:defRPr>
            </a:pPr>
            <a:r>
              <a:t>Dabigatran</a:t>
            </a:r>
            <a:br/>
            <a:r>
              <a:t>150 mg BID</a:t>
            </a:r>
            <a:br/>
            <a:r>
              <a:t>n≈6,076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4160520"/>
            <a:ext cx="3108960" cy="105156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83052"/>
                </a:solidFill>
              </a:defRPr>
            </a:pPr>
            <a:r>
              <a:t>Warfarin</a:t>
            </a:r>
            <a:br/>
            <a:r>
              <a:t>adjusted dose</a:t>
            </a:r>
            <a:br/>
            <a:r>
              <a:t>n≈6,022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2377440" y="3520440"/>
            <a:ext cx="3611880" cy="640080"/>
          </a:xfrm>
          <a:prstGeom prst="line">
            <a:avLst/>
          </a:prstGeom>
          <a:ln w="25400">
            <a:solidFill>
              <a:srgbClr val="3066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989320" y="3520440"/>
            <a:ext cx="91440" cy="640080"/>
          </a:xfrm>
          <a:prstGeom prst="line">
            <a:avLst/>
          </a:prstGeom>
          <a:ln w="25400">
            <a:solidFill>
              <a:srgbClr val="3066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5989320" y="3520440"/>
            <a:ext cx="3794760" cy="640080"/>
          </a:xfrm>
          <a:prstGeom prst="line">
            <a:avLst/>
          </a:prstGeom>
          <a:ln w="25400">
            <a:solidFill>
              <a:srgbClr val="3066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10902" y="5577840"/>
            <a:ext cx="828796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>
                <a:solidFill>
                  <a:srgbClr val="69737D"/>
                </a:solidFill>
              </a:defRPr>
            </a:pPr>
            <a:r>
              <a:rPr b="1" dirty="0"/>
              <a:t>Dabigatran doses were blinded; warfarin was open-label. Warfarin target INR 2.0–3.0.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PICO question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71600"/>
            <a:ext cx="2286000" cy="59436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48840"/>
            <a:ext cx="2286000" cy="2194560"/>
          </a:xfrm>
          <a:prstGeom prst="roundRect">
            <a:avLst/>
          </a:prstGeom>
          <a:solidFill>
            <a:srgbClr val="F5F7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0">
                <a:solidFill>
                  <a:srgbClr val="232323"/>
                </a:solidFill>
              </a:defRPr>
            </a:pPr>
            <a:r>
              <a:t>Adults with atrial fibrillation and increased risk of stroke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66160" y="1371600"/>
            <a:ext cx="2286000" cy="59436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66160" y="2148840"/>
            <a:ext cx="2286000" cy="2194560"/>
          </a:xfrm>
          <a:prstGeom prst="roundRect">
            <a:avLst/>
          </a:prstGeom>
          <a:solidFill>
            <a:srgbClr val="F5F7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0">
                <a:solidFill>
                  <a:srgbClr val="232323"/>
                </a:solidFill>
              </a:defRPr>
            </a:pPr>
            <a:r>
              <a:t>Dabigatran 110 mg BID or 150 mg BID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1371600"/>
            <a:ext cx="2286000" cy="59436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2148840"/>
            <a:ext cx="2286000" cy="2194560"/>
          </a:xfrm>
          <a:prstGeom prst="roundRect">
            <a:avLst/>
          </a:prstGeom>
          <a:solidFill>
            <a:srgbClr val="F5F7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0">
                <a:solidFill>
                  <a:srgbClr val="232323"/>
                </a:solidFill>
              </a:defRPr>
            </a:pPr>
            <a:r>
              <a:t>Adjusted-dose warfarin; target INR 2.0–3.0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18320" y="1371600"/>
            <a:ext cx="2286000" cy="59436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418320" y="2148840"/>
            <a:ext cx="2286000" cy="2194560"/>
          </a:xfrm>
          <a:prstGeom prst="roundRect">
            <a:avLst/>
          </a:prstGeom>
          <a:solidFill>
            <a:srgbClr val="F5F7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0">
                <a:solidFill>
                  <a:srgbClr val="232323"/>
                </a:solidFill>
              </a:defRPr>
            </a:pPr>
            <a:r>
              <a:t>Stroke or systemic embolism; major bleeding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8920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183052"/>
                </a:solidFill>
              </a:defRPr>
            </a:pPr>
            <a:r>
              <a:t>Primary efficacy endpoint: stroke or systemic embolism</a:t>
            </a:r>
          </a:p>
          <a:p>
            <a:pPr algn="ctr">
              <a:defRPr sz="1800">
                <a:solidFill>
                  <a:srgbClr val="B44141"/>
                </a:solidFill>
              </a:defRPr>
            </a:pPr>
            <a:r>
              <a:t>Primary safety endpoint: major hemorrhage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RE-LY: Inclusion criteria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143000"/>
            <a:ext cx="2286000" cy="594360"/>
          </a:xfrm>
          <a:prstGeom prst="roundRect">
            <a:avLst/>
          </a:prstGeom>
          <a:solidFill>
            <a:srgbClr val="3066A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NON-VALVULAR AF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54680" y="1143000"/>
            <a:ext cx="2468880" cy="594360"/>
          </a:xfrm>
          <a:prstGeom prst="roundRect">
            <a:avLst/>
          </a:prstGeom>
          <a:solidFill>
            <a:srgbClr val="37825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INCREASED STROKE RISK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0" y="1143000"/>
            <a:ext cx="5303520" cy="594360"/>
          </a:xfrm>
          <a:prstGeom prst="roundRect">
            <a:avLst/>
          </a:prstGeom>
          <a:solidFill>
            <a:srgbClr val="18305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≥1 qualifying risk characteristic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57400"/>
            <a:ext cx="10698480" cy="166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232323"/>
                </a:solidFill>
              </a:defRPr>
            </a:pPr>
            <a:r>
              <a:t>• Atrial fibrillation documented on ECG at screening or within the preceding 6 months.</a:t>
            </a:r>
          </a:p>
          <a:p>
            <a:pPr>
              <a:spcAft>
                <a:spcPts val="700"/>
              </a:spcAft>
              <a:defRPr sz="1700">
                <a:solidFill>
                  <a:srgbClr val="232323"/>
                </a:solidFill>
              </a:defRPr>
            </a:pPr>
            <a:r>
              <a:t>• At least one of: previous stroke/TIA; LVEF &lt;40%; NYHA class II or higher heart-failure symptoms within 6 months; </a:t>
            </a:r>
            <a:r>
              <a:rPr lang="en-GB"/>
              <a:t>and</a:t>
            </a:r>
            <a:r>
              <a:t> age ≥75 years.</a:t>
            </a:r>
          </a:p>
          <a:p>
            <a:pPr>
              <a:spcAft>
                <a:spcPts val="700"/>
              </a:spcAft>
              <a:defRPr sz="1700">
                <a:solidFill>
                  <a:srgbClr val="232323"/>
                </a:solidFill>
              </a:defRPr>
            </a:pPr>
            <a:r>
              <a:t>•age 65–74 years plus diabetes mellitus, hypertension, or coronary artery disease.</a:t>
            </a:r>
          </a:p>
          <a:p>
            <a:pPr>
              <a:spcAft>
                <a:spcPts val="700"/>
              </a:spcAft>
              <a:defRPr sz="1700">
                <a:solidFill>
                  <a:srgbClr val="232323"/>
                </a:solidFill>
              </a:defRPr>
            </a:pPr>
            <a:r>
              <a:t>• Patients were adults; the trial enrolled 18,113 participants across 951 centres in 44 countries.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RE-LY: Exclusion criteria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051560"/>
            <a:ext cx="5394960" cy="548640"/>
          </a:xfrm>
          <a:prstGeom prst="roundRect">
            <a:avLst/>
          </a:prstGeom>
          <a:solidFill>
            <a:srgbClr val="B4414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MAJOR CLINICAL EXCLUSIONS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051560"/>
            <a:ext cx="5349240" cy="548640"/>
          </a:xfrm>
          <a:prstGeom prst="roundRect">
            <a:avLst/>
          </a:prstGeom>
          <a:solidFill>
            <a:srgbClr val="3066A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ADDITIONAL PROTOCOL EXCLUSIONS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5166360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Severe valvular heart disease / prosthetic valves requiring anticoagulation.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Stroke within 14 days or severe/disabling stroke within 6 months.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Condition associated with increased bleeding risk.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Contraindication to warfarin.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Reversible AF cause (e.g. recent cardiac surgery, pulmonary embolism, untreated hyperthyroidism).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Planned pulmonary-vein ablation or surgery intended to cure AF.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1783080"/>
            <a:ext cx="5074920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Severe renal impairment: creatinine clearance &lt;30 mL/min.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Active liver disease or active infective endocarditis.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Pregnancy/lactation or inability/unwillingness to use acceptable contraception when required.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Anaemia (Hb &lt;100 g/L) or thrombocytopenia (platelets &lt;100 ×10⁹/L).</a:t>
            </a:r>
          </a:p>
          <a:p>
            <a:pPr>
              <a:spcAft>
                <a:spcPts val="700"/>
              </a:spcAft>
              <a:defRPr sz="1450">
                <a:solidFill>
                  <a:srgbClr val="232323"/>
                </a:solidFill>
              </a:defRPr>
            </a:pPr>
            <a:r>
              <a:t>• Recent investigational drug exposure / concurrent investigational study; other protocol-defined safety or follow-up concerns.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Who was included?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18,113 patients with atrial fibrillation and risk of stroke.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Mean age: 71 years; 63.6% were men.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Mean CHADS₂ score: 2.1.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Approximately half had prior long-term vitamin K antagonist exposure.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Patients were followed for a median of 2 years; follow-up was 99.9% complete.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57723D88-A14A-4BB7-A9D4-9CE84D304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387" y="1118681"/>
            <a:ext cx="10554511" cy="4520119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Outcomes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 The primary study outcome was stroke or systemic embolism. The primary safety outcome was major </a:t>
            </a:r>
            <a:r>
              <a:rPr lang="en-GB" sz="2400" dirty="0" err="1">
                <a:solidFill>
                  <a:schemeClr val="tx1"/>
                </a:solidFill>
              </a:rPr>
              <a:t>hemorrhage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Secondary outcomes were stroke, systemic embolism, and death. Other outcomes were myocardial infarction, pulmonary embolism, transient ischemic attack, and hospitalization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The primary net clinical benefit outcome was the composite of stroke, systemic embolism, pulmonary embolism, myocardial infarction, death, or major </a:t>
            </a:r>
            <a:r>
              <a:rPr lang="en-GB" sz="2400" dirty="0" err="1">
                <a:solidFill>
                  <a:schemeClr val="tx1"/>
                </a:solidFill>
              </a:rPr>
              <a:t>hemorrhage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endParaRPr lang="en-A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48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9144"/>
            <a:ext cx="8114030" cy="922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rPr dirty="0"/>
              <a:t>Primary efficacy outcome: stroke or systemic embolism</a:t>
            </a:r>
            <a:endParaRPr lang="en-GB" dirty="0"/>
          </a:p>
          <a:p>
            <a:pPr>
              <a:defRPr sz="2700" b="1">
                <a:solidFill>
                  <a:srgbClr val="183052"/>
                </a:solidFill>
              </a:defRPr>
            </a:pPr>
            <a:endParaRPr lang="en-GB"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" y="1280160"/>
          <a:ext cx="658368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98079" y="1463040"/>
            <a:ext cx="4023360" cy="3931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32323"/>
                </a:solidFill>
              </a:defRPr>
            </a:pPr>
            <a:r>
              <a:t>110 mg BID: 1.53%/yr</a:t>
            </a:r>
          </a:p>
          <a:p>
            <a:pPr>
              <a:spcAft>
                <a:spcPts val="800"/>
              </a:spcAft>
              <a:defRPr sz="1700" b="0">
                <a:solidFill>
                  <a:srgbClr val="232323"/>
                </a:solidFill>
              </a:defRPr>
            </a:pPr>
            <a:r>
              <a:t>RR 0.91 (95% CI 0.74–1.11)</a:t>
            </a:r>
          </a:p>
          <a:p>
            <a:pPr>
              <a:spcAft>
                <a:spcPts val="800"/>
              </a:spcAft>
              <a:defRPr sz="1700" b="0">
                <a:solidFill>
                  <a:srgbClr val="37825A"/>
                </a:solidFill>
              </a:defRPr>
            </a:pPr>
            <a:r>
              <a:t>P &lt;0.001 for noninferiority</a:t>
            </a:r>
          </a:p>
          <a:p>
            <a:pPr>
              <a:spcAft>
                <a:spcPts val="800"/>
              </a:spcAft>
              <a:defRPr sz="1700" b="0">
                <a:solidFill>
                  <a:srgbClr val="232323"/>
                </a:solidFill>
              </a:defRPr>
            </a:pPr>
            <a:endParaRPr/>
          </a:p>
          <a:p>
            <a:pPr>
              <a:spcAft>
                <a:spcPts val="800"/>
              </a:spcAft>
              <a:defRPr sz="1700" b="1">
                <a:solidFill>
                  <a:srgbClr val="232323"/>
                </a:solidFill>
              </a:defRPr>
            </a:pPr>
            <a:r>
              <a:t>150 mg BID: 1.11%/yr</a:t>
            </a:r>
          </a:p>
          <a:p>
            <a:pPr>
              <a:spcAft>
                <a:spcPts val="800"/>
              </a:spcAft>
              <a:defRPr sz="1700" b="0">
                <a:solidFill>
                  <a:srgbClr val="232323"/>
                </a:solidFill>
              </a:defRPr>
            </a:pPr>
            <a:r>
              <a:t>RR 0.66 (95% CI 0.53–0.82)</a:t>
            </a:r>
          </a:p>
          <a:p>
            <a:pPr>
              <a:spcAft>
                <a:spcPts val="800"/>
              </a:spcAft>
              <a:defRPr sz="1700" b="1">
                <a:solidFill>
                  <a:srgbClr val="37825A"/>
                </a:solidFill>
              </a:defRPr>
            </a:pPr>
            <a:r>
              <a:t>P &lt;0.001 for superiority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How to interpret the noninferiority result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035023"/>
            <a:ext cx="10515600" cy="3206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lang="en-GB" dirty="0"/>
              <a:t>The investigators wanted to determine whether dabigatran was at least not unacceptably worse than warfarin.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lang="en-GB" dirty="0"/>
              <a:t>The prespecified non-inferiority margin corresponded to a relative risk of approximately 1.46.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lang="en-GB" dirty="0"/>
              <a:t>If dabigatran was non-inferior, superiority could subsequently be tested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endParaRPr lang="en-AE" dirty="0"/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endParaRPr lang="en-AE" dirty="0"/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110 mg: RR 0.91; 95% CI 0.74–1.11 → comfortably within margin → noninferior.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150 mg: RR 0.66; 95% CI 0.53–0.82 → noninferior and significantly superior.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After noninferiority was established, superiority testing was performed.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Major bleeding and intracranial hemorrhage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280160"/>
          <a:ext cx="676656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43800" y="1417320"/>
            <a:ext cx="3931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323"/>
                </a:solidFill>
              </a:defRPr>
            </a:pPr>
            <a:r>
              <a:t>• Major bleeding: 2.71%/yr with 110 mg vs 3.36%/yr with warfarin; P=0.003.</a:t>
            </a:r>
          </a:p>
          <a:p>
            <a:pPr>
              <a:spcAft>
                <a:spcPts val="1000"/>
              </a:spcAft>
              <a:defRPr sz="1500">
                <a:solidFill>
                  <a:srgbClr val="232323"/>
                </a:solidFill>
              </a:defRPr>
            </a:pPr>
            <a:r>
              <a:t>• Major bleeding: 3.11%/yr with 150 mg vs 3.36%/yr; P=0.31.</a:t>
            </a:r>
          </a:p>
          <a:p>
            <a:pPr>
              <a:spcAft>
                <a:spcPts val="1000"/>
              </a:spcAft>
              <a:defRPr sz="1500">
                <a:solidFill>
                  <a:srgbClr val="232323"/>
                </a:solidFill>
              </a:defRPr>
            </a:pPr>
            <a:r>
              <a:t>• Intracranial hemorrhage was significantly lower with both dabigatran doses.</a:t>
            </a:r>
          </a:p>
          <a:p>
            <a:pPr>
              <a:spcAft>
                <a:spcPts val="1000"/>
              </a:spcAft>
              <a:defRPr sz="1500">
                <a:solidFill>
                  <a:srgbClr val="232323"/>
                </a:solidFill>
              </a:defRPr>
            </a:pPr>
            <a:r>
              <a:t>• 150 mg had more major GI bleeding than warfarin.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rPr dirty="0"/>
              <a:t>Other important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97280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rPr sz="2000" dirty="0"/>
              <a:t>• </a:t>
            </a:r>
            <a:r>
              <a:rPr sz="2000" u="sng" dirty="0"/>
              <a:t>All-cause mortality</a:t>
            </a:r>
            <a:r>
              <a:rPr sz="2000" dirty="0"/>
              <a:t>: 4.13%/</a:t>
            </a:r>
            <a:r>
              <a:rPr sz="2000" dirty="0" err="1"/>
              <a:t>yr</a:t>
            </a:r>
            <a:r>
              <a:rPr sz="2000" dirty="0"/>
              <a:t> warfarin vs 3.75%/</a:t>
            </a:r>
            <a:r>
              <a:rPr sz="2000" dirty="0" err="1"/>
              <a:t>yr</a:t>
            </a:r>
            <a:r>
              <a:rPr sz="2000" dirty="0"/>
              <a:t> with 110 mg (P=0.13) and 3.64%/</a:t>
            </a:r>
            <a:r>
              <a:rPr sz="2000" dirty="0" err="1"/>
              <a:t>yr</a:t>
            </a:r>
            <a:r>
              <a:rPr sz="2000" dirty="0"/>
              <a:t> with 150 mg (P=0.051).</a:t>
            </a:r>
            <a:endParaRPr lang="en-GB" sz="2000" dirty="0"/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endParaRPr sz="2000" dirty="0"/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rPr sz="2000" dirty="0"/>
              <a:t>• </a:t>
            </a:r>
            <a:r>
              <a:rPr sz="2000" u="sng" dirty="0"/>
              <a:t>Myocardial infarction</a:t>
            </a:r>
            <a:r>
              <a:rPr sz="2000" dirty="0"/>
              <a:t>: 0.53%/</a:t>
            </a:r>
            <a:r>
              <a:rPr sz="2000" dirty="0" err="1"/>
              <a:t>yr</a:t>
            </a:r>
            <a:r>
              <a:rPr sz="2000" dirty="0"/>
              <a:t> warfarin vs 0.72%/</a:t>
            </a:r>
            <a:r>
              <a:rPr sz="2000" dirty="0" err="1"/>
              <a:t>yr</a:t>
            </a:r>
            <a:r>
              <a:rPr sz="2000" dirty="0"/>
              <a:t> (110 mg) and 0.74%/</a:t>
            </a:r>
            <a:r>
              <a:rPr sz="2000" dirty="0" err="1"/>
              <a:t>yr</a:t>
            </a:r>
            <a:r>
              <a:rPr sz="2000" dirty="0"/>
              <a:t> (150 mg); 150 mg vs warfarin P=0.048.</a:t>
            </a:r>
            <a:endParaRPr lang="en-GB" sz="2000" dirty="0"/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endParaRPr sz="2000" dirty="0"/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rPr sz="2000" dirty="0"/>
              <a:t>• </a:t>
            </a:r>
            <a:r>
              <a:rPr sz="2000" u="sng" dirty="0"/>
              <a:t>Dyspepsia</a:t>
            </a:r>
            <a:r>
              <a:rPr sz="2000" dirty="0"/>
              <a:t> was more frequent with dabigatran: 11.8% (110 mg) and 11.3% (150 mg) vs 5.8% with warfarin.</a:t>
            </a:r>
            <a:endParaRPr lang="en-GB" sz="2000" dirty="0"/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endParaRPr sz="2000" dirty="0"/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rPr sz="2000" dirty="0"/>
              <a:t>• </a:t>
            </a:r>
            <a:r>
              <a:rPr sz="2000" u="sng" dirty="0"/>
              <a:t>Net clinical benefit</a:t>
            </a:r>
            <a:r>
              <a:rPr sz="2000" dirty="0"/>
              <a:t>: 7.64%/</a:t>
            </a:r>
            <a:r>
              <a:rPr sz="2000" dirty="0" err="1"/>
              <a:t>yr</a:t>
            </a:r>
            <a:r>
              <a:rPr sz="2000" dirty="0"/>
              <a:t> warfarin, 7.09%/</a:t>
            </a:r>
            <a:r>
              <a:rPr sz="2000" dirty="0" err="1"/>
              <a:t>yr</a:t>
            </a:r>
            <a:r>
              <a:rPr sz="2000" dirty="0"/>
              <a:t> with 110 mg (P=0.10), 6.91%/</a:t>
            </a:r>
            <a:r>
              <a:rPr sz="2000" dirty="0" err="1"/>
              <a:t>yr</a:t>
            </a:r>
            <a:r>
              <a:rPr sz="2000" dirty="0"/>
              <a:t> with 150 mg (P=0.04).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110 mg vs 150 mg: the clinical trade-off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34440"/>
            <a:ext cx="4937760" cy="914400"/>
          </a:xfrm>
          <a:prstGeom prst="roundRect">
            <a:avLst/>
          </a:prstGeom>
          <a:solidFill>
            <a:srgbClr val="E6F5EB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37825A"/>
                </a:solidFill>
              </a:defRPr>
            </a:pPr>
            <a:r>
              <a:t>110 mg BID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331720"/>
            <a:ext cx="44805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Stroke/systemic embolism: similar to warfarin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Less major bleeding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Lower ischemic protection than 150 mg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2240" y="1234440"/>
            <a:ext cx="4937760" cy="914400"/>
          </a:xfrm>
          <a:prstGeom prst="roundRect">
            <a:avLst/>
          </a:prstGeom>
          <a:solidFill>
            <a:srgbClr val="EBF2FA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3066AC"/>
                </a:solidFill>
              </a:defRPr>
            </a:pPr>
            <a:r>
              <a:t>150 mg BID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0" y="2331720"/>
            <a:ext cx="44805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Stroke/systemic embolism: superior to warfarin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Major bleeding similar to warfarin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More GI bleeding than warfarin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4800600"/>
            <a:ext cx="6126480" cy="822960"/>
          </a:xfrm>
          <a:prstGeom prst="roundRect">
            <a:avLst/>
          </a:prstGeom>
          <a:solidFill>
            <a:srgbClr val="F5F0E1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83052"/>
                </a:solidFill>
              </a:defRPr>
            </a:pPr>
            <a:r>
              <a:t>Key message: efficacy–bleeding balance differs by dose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868C2A-6EE4-47B6-A735-D5DC168D5218}"/>
              </a:ext>
            </a:extLst>
          </p:cNvPr>
          <p:cNvSpPr txBox="1"/>
          <p:nvPr/>
        </p:nvSpPr>
        <p:spPr>
          <a:xfrm>
            <a:off x="437744" y="1859340"/>
            <a:ext cx="1088525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Conclusions</a:t>
            </a:r>
          </a:p>
          <a:p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/>
              <a:t>In patients with atrial fibrillation, dabigatran given at a dose of 110 mg was associated with rates of stroke and systemic embolism that were similar to those associated with warfarin, as well as lower rates of major </a:t>
            </a:r>
            <a:r>
              <a:rPr lang="en-GB" dirty="0" err="1"/>
              <a:t>hemorrhage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 Dabigatran administered at a dose of 150 mg, as compared with warfarin, was associated with lower </a:t>
            </a:r>
          </a:p>
          <a:p>
            <a:r>
              <a:rPr lang="en-GB" dirty="0"/>
              <a:t>rates of stroke and systemic embolism but similar rates of major </a:t>
            </a:r>
            <a:r>
              <a:rPr lang="en-GB" dirty="0" err="1"/>
              <a:t>hemorrhage</a:t>
            </a:r>
            <a:r>
              <a:rPr lang="en-GB" dirty="0"/>
              <a:t>.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418116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Strengths and limitations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188720"/>
            <a:ext cx="5212080" cy="64008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STRENGTHS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6596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Large sample size (18,113)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Randomized, prospective, event-adjudicated trial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Excellent follow-up (99.9%)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Direct comparison with well-managed warfarin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Two clinically relevant dabigatran doses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55080" y="1188720"/>
            <a:ext cx="5212080" cy="640080"/>
          </a:xfrm>
          <a:prstGeom prst="roundRect">
            <a:avLst/>
          </a:prstGeom>
          <a:solidFill>
            <a:srgbClr val="B44141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LIMITATIONS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37960" y="196596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Warfarin arm was open-label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Warfarin time in therapeutic range was 64%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Trial was not powered primarily for mortality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GI bleeding and dyspepsia were more frequent with dabigatran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t>• MI signal was higher with dabigatran and warrants context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Clinical implications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RE-LY established that a DOAC could provide at least comparable stroke prevention to warfarin in AF, with substantially less intracranial bleeding.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Dabigatran 150 mg BID provided superior prevention of stroke/systemic embolism vs warfarin, without a significant increase in overall major bleeding.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Dabigatran 110 mg BID reduced major bleeding while maintaining noninferior efficacy.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Choice of anticoagulant and dose must still account for renal function, age, bleeding risk, drug interactions and current guideline/regulatory recommendations.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t>• RE-LY is a landmark efficacy trial—not a blanket rule that every patient with AF should receive dabigatran.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3052"/>
                </a:solidFill>
              </a:defRPr>
            </a:pPr>
            <a:r>
              <a:t>RE-LY: Take-home messages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143000"/>
            <a:ext cx="685800" cy="64008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1143000"/>
            <a:ext cx="94183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323"/>
                </a:solidFill>
              </a:defRPr>
            </a:pPr>
            <a:r>
              <a:t>Both dabigatran doses were noninferior to warfarin for stroke/systemic embolism.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103120"/>
            <a:ext cx="685800" cy="64008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103120"/>
            <a:ext cx="94183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323"/>
                </a:solidFill>
              </a:defRPr>
            </a:pPr>
            <a:r>
              <a:t>150 mg BID was superior to warfarin: 1.11%/yr vs 1.69%/yr; P&lt;0.001.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063240"/>
            <a:ext cx="685800" cy="64008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063240"/>
            <a:ext cx="94183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323"/>
                </a:solidFill>
              </a:defRPr>
            </a:pPr>
            <a:r>
              <a:t>110 mg BID caused less major bleeding: 2.71%/yr vs 3.36%; P=0.003.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023360"/>
            <a:ext cx="685800" cy="64008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4023360"/>
            <a:ext cx="94183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323"/>
                </a:solidFill>
              </a:defRPr>
            </a:pPr>
            <a:r>
              <a:t>Intracranial hemorrhage was markedly lower with both dabigatran doses.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983480"/>
            <a:ext cx="685800" cy="640080"/>
          </a:xfrm>
          <a:prstGeom prst="roundRect">
            <a:avLst/>
          </a:prstGeom>
          <a:solidFill>
            <a:srgbClr val="3066AC"/>
          </a:solidFill>
          <a:ln>
            <a:solidFill>
              <a:srgbClr val="3066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4983480"/>
            <a:ext cx="94183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323"/>
                </a:solidFill>
              </a:defRPr>
            </a:pPr>
            <a:r>
              <a:t>The trade-off: 150 mg → greater efficacy; 110 mg → greater bleeding advantage.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929FBD-75AD-459C-8692-FECB8A81EC4B}"/>
              </a:ext>
            </a:extLst>
          </p:cNvPr>
          <p:cNvSpPr txBox="1"/>
          <p:nvPr/>
        </p:nvSpPr>
        <p:spPr>
          <a:xfrm>
            <a:off x="4020766" y="1994170"/>
            <a:ext cx="8171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accent3">
                    <a:lumMod val="75000"/>
                  </a:schemeClr>
                </a:solidFill>
                <a:latin typeface="Algerian" panose="04020705040A02060702" pitchFamily="82" charset="0"/>
              </a:rPr>
              <a:t>THANK YOU</a:t>
            </a:r>
            <a:endParaRPr lang="en-AE" sz="4400" dirty="0">
              <a:solidFill>
                <a:schemeClr val="accent3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11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1434</Words>
  <Application>Microsoft Office PowerPoint</Application>
  <PresentationFormat>Widescreen</PresentationFormat>
  <Paragraphs>141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Algerian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dc:description>generated using python-pptx</dc:description>
  <cp:lastModifiedBy>poojavenu97@gmail.com</cp:lastModifiedBy>
  <cp:revision>7</cp:revision>
  <dcterms:created xsi:type="dcterms:W3CDTF">2013-01-27T09:14:00Z</dcterms:created>
  <dcterms:modified xsi:type="dcterms:W3CDTF">2026-09-04T00:52:05Z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3B0BD3ED28B04E4AABC3894A5F291736_12</vt:lpwstr>
  </property>
  <property fmtid="{D5CDD505-2E9C-101B-9397-08002B2CF9AE}" pid="3" name="KSOProductBuildVer">
    <vt:lpwstr>1033-12.1.0.27458</vt:lpwstr>
  </property>
</Properties>
</file>