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68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9" r:id="rId12"/>
    <p:sldId id="270" r:id="rId13"/>
    <p:sldId id="258" r:id="rId14"/>
    <p:sldId id="271" r:id="rId15"/>
    <p:sldId id="272" r:id="rId16"/>
    <p:sldId id="273" r:id="rId17"/>
    <p:sldId id="274" r:id="rId18"/>
    <p:sldId id="276" r:id="rId19"/>
    <p:sldId id="257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68" r:id="rId30"/>
    <p:sldId id="287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25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6" r:id="rId59"/>
    <p:sldId id="317" r:id="rId60"/>
    <p:sldId id="318" r:id="rId61"/>
    <p:sldId id="319" r:id="rId62"/>
    <p:sldId id="320" r:id="rId63"/>
    <p:sldId id="321" r:id="rId64"/>
    <p:sldId id="322" r:id="rId65"/>
    <p:sldId id="323" r:id="rId66"/>
    <p:sldId id="326" r:id="rId67"/>
  </p:sldIdLst>
  <p:sldSz cx="12192000" cy="6858000"/>
  <p:notesSz cx="6858000" cy="12192000"/>
  <p:embeddedFontLst>
    <p:embeddedFont>
      <p:font typeface="Raleway" pitchFamily="2" charset="0"/>
      <p:regular r:id="rId69"/>
    </p:embeddedFont>
    <p:embeddedFont>
      <p:font typeface="Roboto" panose="02000000000000000000" pitchFamily="2" charset="0"/>
      <p:regular r:id="rId70"/>
      <p:italic r:id="rId71"/>
    </p:embeddedFont>
    <p:embeddedFont>
      <p:font typeface="Roboto Bold" panose="02000000000000000000" charset="0"/>
      <p:regular r:id="rId72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10"/>
  </p:normalViewPr>
  <p:slideViewPr>
    <p:cSldViewPr snapToGrid="0" snapToObjects="1">
      <p:cViewPr>
        <p:scale>
          <a:sx n="58" d="100"/>
          <a:sy n="58" d="100"/>
        </p:scale>
        <p:origin x="964" y="-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font" Target="fonts/font1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2.fntdata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09145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major vector is directed upwards so ii, iii, </a:t>
            </a:r>
            <a:r>
              <a:rPr lang="en-US" dirty="0" err="1"/>
              <a:t>avf</a:t>
            </a:r>
            <a:r>
              <a:rPr lang="en-US" dirty="0"/>
              <a:t> is negative and v 1 directed towards right the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svg"/><Relationship Id="rId5" Type="http://schemas.openxmlformats.org/officeDocument/2006/relationships/image" Target="../media/image18.svg"/><Relationship Id="rId4" Type="http://schemas.openxmlformats.org/officeDocument/2006/relationships/image" Target="../media/image1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svg"/><Relationship Id="rId4" Type="http://schemas.openxmlformats.org/officeDocument/2006/relationships/image" Target="../media/image59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svg"/><Relationship Id="rId4" Type="http://schemas.openxmlformats.org/officeDocument/2006/relationships/image" Target="../media/image67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svg"/><Relationship Id="rId5" Type="http://schemas.openxmlformats.org/officeDocument/2006/relationships/image" Target="../media/image75.svg"/><Relationship Id="rId4" Type="http://schemas.openxmlformats.org/officeDocument/2006/relationships/image" Target="../media/image74.sv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81.svg"/><Relationship Id="rId4" Type="http://schemas.openxmlformats.org/officeDocument/2006/relationships/image" Target="../media/image80.sv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sv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jpeg"/><Relationship Id="rId4" Type="http://schemas.openxmlformats.org/officeDocument/2006/relationships/image" Target="../media/image8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sv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0.jpeg"/><Relationship Id="rId4" Type="http://schemas.openxmlformats.org/officeDocument/2006/relationships/image" Target="../media/image89.sv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sv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7.svg"/><Relationship Id="rId4" Type="http://schemas.openxmlformats.org/officeDocument/2006/relationships/image" Target="../media/image96.sv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0.svg"/><Relationship Id="rId4" Type="http://schemas.openxmlformats.org/officeDocument/2006/relationships/image" Target="../media/image99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sv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09.jpeg"/><Relationship Id="rId4" Type="http://schemas.openxmlformats.org/officeDocument/2006/relationships/image" Target="../media/image108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sv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2.sv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1796455"/>
            <a:ext cx="6296860" cy="17719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Cardiac Arrhythmias</a:t>
            </a:r>
          </a:p>
          <a:p>
            <a:pPr marL="0" indent="0" algn="l">
              <a:lnSpc>
                <a:spcPct val="104000"/>
              </a:lnSpc>
              <a:buNone/>
            </a:pPr>
            <a:endParaRPr lang="en-US" sz="3700" dirty="0">
              <a:solidFill>
                <a:srgbClr val="1B1B27"/>
              </a:solidFill>
              <a:latin typeface="Raleway" pitchFamily="34" charset="0"/>
            </a:endParaRPr>
          </a:p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1B1B27"/>
                </a:solidFill>
                <a:latin typeface="Raleway" pitchFamily="34" charset="0"/>
              </a:rPr>
              <a:t>BY RESHMA TANIA </a:t>
            </a:r>
            <a:endParaRPr lang="en-US" sz="2000" dirty="0"/>
          </a:p>
        </p:txBody>
      </p:sp>
      <p:sp>
        <p:nvSpPr>
          <p:cNvPr id="4" name="Text 1"/>
          <p:cNvSpPr/>
          <p:nvPr/>
        </p:nvSpPr>
        <p:spPr>
          <a:xfrm>
            <a:off x="5233360" y="3851870"/>
            <a:ext cx="6296860" cy="12096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endParaRPr lang="en-US" sz="14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233360" y="537666"/>
            <a:ext cx="6296860" cy="10334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Three Fundamental Properties of Every Cardiac Rhythm</a:t>
            </a:r>
            <a:endParaRPr lang="en-US" sz="32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3360" y="1788120"/>
            <a:ext cx="826868" cy="117197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04886" y="1953419"/>
            <a:ext cx="5325334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1. Anatomical Origin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6204886" y="2298700"/>
            <a:ext cx="5325334" cy="4960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 node, atria, AV node, or ventricles — the </a:t>
            </a:r>
            <a:r>
              <a:rPr lang="en-US" sz="13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most critical single aspect</a:t>
            </a: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of any rhythm diagnosis</a:t>
            </a:r>
            <a:endParaRPr lang="en-US" sz="13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3360" y="2960092"/>
            <a:ext cx="826868" cy="1171972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204886" y="3125391"/>
            <a:ext cx="5325334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2. Discharge Sequence</a:t>
            </a:r>
            <a:endParaRPr lang="en-US" sz="1600" dirty="0"/>
          </a:p>
        </p:txBody>
      </p:sp>
      <p:sp>
        <p:nvSpPr>
          <p:cNvPr id="9" name="Text 4"/>
          <p:cNvSpPr/>
          <p:nvPr/>
        </p:nvSpPr>
        <p:spPr>
          <a:xfrm>
            <a:off x="6204886" y="3470672"/>
            <a:ext cx="5325334" cy="4960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Normal inherent rhythm, tachycardia, bradycardia, extrasystole, flutter, or fibrillation</a:t>
            </a:r>
            <a:endParaRPr lang="en-US" sz="13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3360" y="4132064"/>
            <a:ext cx="826868" cy="117197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204886" y="4297363"/>
            <a:ext cx="5325334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3. Conduction Sequence</a:t>
            </a:r>
            <a:endParaRPr lang="en-US" sz="1600" dirty="0"/>
          </a:p>
        </p:txBody>
      </p:sp>
      <p:sp>
        <p:nvSpPr>
          <p:cNvPr id="12" name="Text 6"/>
          <p:cNvSpPr/>
          <p:nvPr/>
        </p:nvSpPr>
        <p:spPr>
          <a:xfrm>
            <a:off x="6204886" y="4642644"/>
            <a:ext cx="5325334" cy="4960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e.g., 2:1 AV block, complete AV block, 2:1 SA block — must be specified precisely</a:t>
            </a:r>
            <a:endParaRPr lang="en-US" sz="130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8655" y="5679480"/>
            <a:ext cx="206667" cy="165298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5770617" y="5652691"/>
            <a:ext cx="5594309" cy="4960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954980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Diagnostic Approach to Abnormal Heart Rhythms</a:t>
            </a:r>
            <a:endParaRPr lang="en-US" sz="37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1947267"/>
            <a:ext cx="189007" cy="189012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661475" y="2219523"/>
            <a:ext cx="3496877" cy="25400"/>
          </a:xfrm>
          <a:prstGeom prst="rect">
            <a:avLst/>
          </a:prstGeom>
          <a:solidFill>
            <a:srgbClr val="1B1B27"/>
          </a:solidFill>
          <a:ln/>
        </p:spPr>
      </p:sp>
      <p:sp>
        <p:nvSpPr>
          <p:cNvPr id="5" name="Text 2"/>
          <p:cNvSpPr/>
          <p:nvPr/>
        </p:nvSpPr>
        <p:spPr>
          <a:xfrm>
            <a:off x="661475" y="2364780"/>
            <a:ext cx="349687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Define the Atrial Deflection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661475" y="2773462"/>
            <a:ext cx="3496877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Normal P wave, ectopic P' wave, flutter (F) wave, or fibrillation (f) wave — the starting point of every rhythm analysis</a:t>
            </a:r>
            <a:endParaRPr lang="en-US" sz="14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7359" y="1947267"/>
            <a:ext cx="189007" cy="189012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4347359" y="2219523"/>
            <a:ext cx="3496877" cy="25400"/>
          </a:xfrm>
          <a:prstGeom prst="rect">
            <a:avLst/>
          </a:prstGeom>
          <a:solidFill>
            <a:srgbClr val="1B1B27"/>
          </a:solidFill>
          <a:ln/>
        </p:spPr>
      </p:sp>
      <p:sp>
        <p:nvSpPr>
          <p:cNvPr id="9" name="Text 5"/>
          <p:cNvSpPr/>
          <p:nvPr/>
        </p:nvSpPr>
        <p:spPr>
          <a:xfrm>
            <a:off x="4347359" y="2364780"/>
            <a:ext cx="349687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Determine the Atrial Rate</a:t>
            </a:r>
            <a:endParaRPr lang="en-US" sz="1850" dirty="0"/>
          </a:p>
        </p:txBody>
      </p:sp>
      <p:sp>
        <p:nvSpPr>
          <p:cNvPr id="10" name="Text 6"/>
          <p:cNvSpPr/>
          <p:nvPr/>
        </p:nvSpPr>
        <p:spPr>
          <a:xfrm>
            <a:off x="4347359" y="2773462"/>
            <a:ext cx="3496877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Calculate from PP intervals using the standard ECG rate methods</a:t>
            </a:r>
            <a:endParaRPr lang="en-US" sz="145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33244" y="1947267"/>
            <a:ext cx="189007" cy="189012"/>
          </a:xfrm>
          <a:prstGeom prst="rect">
            <a:avLst/>
          </a:prstGeom>
        </p:spPr>
      </p:pic>
      <p:sp>
        <p:nvSpPr>
          <p:cNvPr id="12" name="Shape 7"/>
          <p:cNvSpPr/>
          <p:nvPr/>
        </p:nvSpPr>
        <p:spPr>
          <a:xfrm>
            <a:off x="8033244" y="2219523"/>
            <a:ext cx="3496877" cy="25400"/>
          </a:xfrm>
          <a:prstGeom prst="rect">
            <a:avLst/>
          </a:prstGeom>
          <a:solidFill>
            <a:srgbClr val="1B1B27"/>
          </a:solidFill>
          <a:ln/>
        </p:spPr>
      </p:sp>
      <p:sp>
        <p:nvSpPr>
          <p:cNvPr id="13" name="Text 8"/>
          <p:cNvSpPr/>
          <p:nvPr/>
        </p:nvSpPr>
        <p:spPr>
          <a:xfrm>
            <a:off x="8033244" y="2364780"/>
            <a:ext cx="3496877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Assess Regularity of Atrial Rhythm</a:t>
            </a:r>
            <a:endParaRPr lang="en-US" sz="1850" dirty="0"/>
          </a:p>
        </p:txBody>
      </p:sp>
      <p:sp>
        <p:nvSpPr>
          <p:cNvPr id="14" name="Text 9"/>
          <p:cNvSpPr/>
          <p:nvPr/>
        </p:nvSpPr>
        <p:spPr>
          <a:xfrm>
            <a:off x="8033244" y="3068737"/>
            <a:ext cx="3496877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Regular, regularly irregular, or irregularly irregular — critical for narrowing the differential</a:t>
            </a:r>
            <a:endParaRPr lang="en-US" sz="145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1475" y="4330303"/>
            <a:ext cx="189007" cy="189012"/>
          </a:xfrm>
          <a:prstGeom prst="rect">
            <a:avLst/>
          </a:prstGeom>
        </p:spPr>
      </p:pic>
      <p:sp>
        <p:nvSpPr>
          <p:cNvPr id="16" name="Shape 10"/>
          <p:cNvSpPr/>
          <p:nvPr/>
        </p:nvSpPr>
        <p:spPr>
          <a:xfrm>
            <a:off x="661475" y="4602559"/>
            <a:ext cx="5339820" cy="25400"/>
          </a:xfrm>
          <a:prstGeom prst="rect">
            <a:avLst/>
          </a:prstGeom>
          <a:solidFill>
            <a:srgbClr val="1B1B27"/>
          </a:solidFill>
          <a:ln/>
        </p:spPr>
      </p:sp>
      <p:sp>
        <p:nvSpPr>
          <p:cNvPr id="17" name="Text 11"/>
          <p:cNvSpPr/>
          <p:nvPr/>
        </p:nvSpPr>
        <p:spPr>
          <a:xfrm>
            <a:off x="661475" y="4747816"/>
            <a:ext cx="5339820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Relationship of P to QRS</a:t>
            </a:r>
            <a:endParaRPr lang="en-US" sz="1850" dirty="0"/>
          </a:p>
        </p:txBody>
      </p:sp>
      <p:sp>
        <p:nvSpPr>
          <p:cNvPr id="18" name="Text 12"/>
          <p:cNvSpPr/>
          <p:nvPr/>
        </p:nvSpPr>
        <p:spPr>
          <a:xfrm>
            <a:off x="661475" y="5156498"/>
            <a:ext cx="5339820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Determine the relationship of atrial deflections to QRS complexes — fixed, variable, or absent association</a:t>
            </a:r>
            <a:endParaRPr lang="en-US" sz="1450" dirty="0"/>
          </a:p>
        </p:txBody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90301" y="4330303"/>
            <a:ext cx="189007" cy="189012"/>
          </a:xfrm>
          <a:prstGeom prst="rect">
            <a:avLst/>
          </a:prstGeom>
        </p:spPr>
      </p:pic>
      <p:sp>
        <p:nvSpPr>
          <p:cNvPr id="20" name="Shape 13"/>
          <p:cNvSpPr/>
          <p:nvPr/>
        </p:nvSpPr>
        <p:spPr>
          <a:xfrm>
            <a:off x="6190301" y="4602559"/>
            <a:ext cx="5339820" cy="25400"/>
          </a:xfrm>
          <a:prstGeom prst="rect">
            <a:avLst/>
          </a:prstGeom>
          <a:solidFill>
            <a:srgbClr val="1B1B27"/>
          </a:solidFill>
          <a:ln/>
        </p:spPr>
      </p:sp>
      <p:sp>
        <p:nvSpPr>
          <p:cNvPr id="21" name="Text 14"/>
          <p:cNvSpPr/>
          <p:nvPr/>
        </p:nvSpPr>
        <p:spPr>
          <a:xfrm>
            <a:off x="6190301" y="4747816"/>
            <a:ext cx="5339820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Analyse QRS Configuration</a:t>
            </a:r>
            <a:endParaRPr lang="en-US" sz="1850" dirty="0"/>
          </a:p>
        </p:txBody>
      </p:sp>
      <p:sp>
        <p:nvSpPr>
          <p:cNvPr id="22" name="Text 15"/>
          <p:cNvSpPr/>
          <p:nvPr/>
        </p:nvSpPr>
        <p:spPr>
          <a:xfrm>
            <a:off x="6190301" y="5156498"/>
            <a:ext cx="5339820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Narrow vs. wide, morphology and axis — determines ventricular conduction and origin of the rhythm</a:t>
            </a:r>
            <a:endParaRPr lang="en-US" sz="14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703163"/>
            <a:ext cx="10868745" cy="10705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3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The Ladder Diagram: Visualising Intracardiac Conduction</a:t>
            </a:r>
            <a:endParaRPr lang="en-US" sz="33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231" y="2071171"/>
            <a:ext cx="4984244" cy="404031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875390" y="2161679"/>
            <a:ext cx="4661081" cy="2675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How to Read a Ladder Diagram</a:t>
            </a:r>
            <a:endParaRPr lang="en-US" sz="1650" dirty="0"/>
          </a:p>
        </p:txBody>
      </p:sp>
      <p:sp>
        <p:nvSpPr>
          <p:cNvPr id="5" name="Text 2"/>
          <p:cNvSpPr/>
          <p:nvPr/>
        </p:nvSpPr>
        <p:spPr>
          <a:xfrm>
            <a:off x="6875390" y="2584450"/>
            <a:ext cx="4661081" cy="1099245"/>
          </a:xfrm>
          <a:prstGeom prst="rect">
            <a:avLst/>
          </a:prstGeom>
          <a:noFill/>
          <a:ln/>
        </p:spPr>
        <p:txBody>
          <a:bodyPr wrap="square" lIns="0" tIns="68519" rIns="0" bIns="0" rtlCol="0" anchor="t">
            <a:normAutofit/>
          </a:bodyPr>
          <a:lstStyle/>
          <a:p>
            <a:pPr marL="264160" indent="-264160" algn="l">
              <a:lnSpc>
                <a:spcPct val="127000"/>
              </a:lnSpc>
              <a:buSzPct val="100000"/>
              <a:buChar char="•"/>
            </a:pPr>
            <a:r>
              <a:rPr lang="en-US" sz="13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Ordinate:</a:t>
            </a: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Anatomical levels — Atria (A), AV node (AV), Ventricles (V)</a:t>
            </a:r>
            <a:endParaRPr lang="en-US" sz="1300" dirty="0"/>
          </a:p>
          <a:p>
            <a:pPr marL="264160" indent="-264160" algn="l">
              <a:lnSpc>
                <a:spcPct val="127000"/>
              </a:lnSpc>
              <a:buSzPct val="100000"/>
              <a:buChar char="•"/>
            </a:pPr>
            <a:r>
              <a:rPr lang="en-US" sz="13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Abscissa:</a:t>
            </a: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Time — slope of each line reflects conduction speed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6875390" y="3838873"/>
            <a:ext cx="4661081" cy="2675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Six Depicted Scenarios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6875390" y="4261644"/>
            <a:ext cx="4661081" cy="1838821"/>
          </a:xfrm>
          <a:prstGeom prst="rect">
            <a:avLst/>
          </a:prstGeom>
          <a:noFill/>
          <a:ln/>
        </p:spPr>
        <p:txBody>
          <a:bodyPr wrap="square" lIns="0" tIns="68519" rIns="0" bIns="0" rtlCol="0" anchor="t">
            <a:normAutofit/>
          </a:bodyPr>
          <a:lstStyle/>
          <a:p>
            <a:pPr marL="264160" indent="-264160" algn="l">
              <a:lnSpc>
                <a:spcPct val="127000"/>
              </a:lnSpc>
              <a:buSzPct val="100000"/>
              <a:buChar char="•"/>
            </a:pPr>
            <a:r>
              <a:rPr lang="en-US" sz="13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A:</a:t>
            </a: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Normal anterograde conduction</a:t>
            </a:r>
            <a:endParaRPr lang="en-US" sz="1300" dirty="0"/>
          </a:p>
          <a:p>
            <a:pPr marL="264160" indent="-264160" algn="l">
              <a:lnSpc>
                <a:spcPct val="127000"/>
              </a:lnSpc>
              <a:buSzPct val="100000"/>
              <a:buChar char="•"/>
            </a:pPr>
            <a:r>
              <a:rPr lang="en-US" sz="13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B:</a:t>
            </a: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Delayed AV conduction (prolonged PR)</a:t>
            </a:r>
            <a:endParaRPr lang="en-US" sz="1300" dirty="0"/>
          </a:p>
          <a:p>
            <a:pPr marL="264160" indent="-264160" algn="l">
              <a:lnSpc>
                <a:spcPct val="127000"/>
              </a:lnSpc>
              <a:buSzPct val="100000"/>
              <a:buChar char="•"/>
            </a:pPr>
            <a:r>
              <a:rPr lang="en-US" sz="13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C:</a:t>
            </a: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AV block — failed conduction</a:t>
            </a:r>
            <a:endParaRPr lang="en-US" sz="1300" dirty="0"/>
          </a:p>
          <a:p>
            <a:pPr marL="264160" indent="-264160" algn="l">
              <a:lnSpc>
                <a:spcPct val="127000"/>
              </a:lnSpc>
              <a:buSzPct val="100000"/>
              <a:buChar char="•"/>
            </a:pPr>
            <a:r>
              <a:rPr lang="en-US" sz="13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D:</a:t>
            </a: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Aberrant ventricular conduction</a:t>
            </a:r>
            <a:endParaRPr lang="en-US" sz="1300" dirty="0"/>
          </a:p>
          <a:p>
            <a:pPr marL="264160" indent="-264160" algn="l">
              <a:lnSpc>
                <a:spcPct val="127000"/>
              </a:lnSpc>
              <a:buSzPct val="100000"/>
              <a:buChar char="•"/>
            </a:pPr>
            <a:r>
              <a:rPr lang="en-US" sz="13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E:</a:t>
            </a: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Ectopic ventricular impulse with retrograde conduction</a:t>
            </a:r>
            <a:endParaRPr lang="en-US" sz="1300" dirty="0"/>
          </a:p>
          <a:p>
            <a:pPr marL="264160" indent="-264160" algn="l">
              <a:lnSpc>
                <a:spcPct val="127000"/>
              </a:lnSpc>
              <a:buSzPct val="100000"/>
              <a:buChar char="•"/>
            </a:pPr>
            <a:r>
              <a:rPr lang="en-US" sz="13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F:</a:t>
            </a: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AV dissociation by interference</a:t>
            </a:r>
            <a:endParaRPr lang="en-US" sz="1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477566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Normal Sinus Rhythm &amp; Sinus Arrhythmia</a:t>
            </a:r>
            <a:endParaRPr lang="en-US" sz="37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491" y="2907207"/>
            <a:ext cx="3743826" cy="211851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633201" y="2540695"/>
            <a:ext cx="6903269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Normal Sinus Rhythm</a:t>
            </a:r>
            <a:endParaRPr lang="en-US" sz="1850" dirty="0"/>
          </a:p>
        </p:txBody>
      </p:sp>
      <p:sp>
        <p:nvSpPr>
          <p:cNvPr id="5" name="Text 2"/>
          <p:cNvSpPr/>
          <p:nvPr/>
        </p:nvSpPr>
        <p:spPr>
          <a:xfrm>
            <a:off x="4633201" y="3024981"/>
            <a:ext cx="6903269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Rate </a:t>
            </a:r>
            <a:r>
              <a:rPr lang="en-US" sz="14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60–100 bpm</a:t>
            </a: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in the adult. Normal P waves are positive in leads I, aVL, and inferior leads. Sequential P-QRS-T complexes appear with consistent morphology.</a:t>
            </a:r>
            <a:endParaRPr lang="en-US" sz="1450" dirty="0"/>
          </a:p>
        </p:txBody>
      </p:sp>
      <p:sp>
        <p:nvSpPr>
          <p:cNvPr id="6" name="Text 3"/>
          <p:cNvSpPr/>
          <p:nvPr/>
        </p:nvSpPr>
        <p:spPr>
          <a:xfrm>
            <a:off x="4633201" y="3818830"/>
            <a:ext cx="6903269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Sinus Arrhythmia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4633201" y="4303117"/>
            <a:ext cx="6903269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Irregular SA node discharge caused by a fluctuating vagal reflex mediated by lung receptors. Rate </a:t>
            </a:r>
            <a:r>
              <a:rPr lang="en-US" sz="14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increases at end of inspiration</a:t>
            </a: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and slows at end of expiration. Normal variant — all P-QRS-T morphologies remain unchanged.</a:t>
            </a:r>
            <a:endParaRPr lang="en-US" sz="14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947570" y="268895"/>
            <a:ext cx="629686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Sinus Tachycardia</a:t>
            </a:r>
            <a:endParaRPr lang="en-US" sz="3700" dirty="0"/>
          </a:p>
        </p:txBody>
      </p:sp>
      <p:sp>
        <p:nvSpPr>
          <p:cNvPr id="4" name="Shape 1"/>
          <p:cNvSpPr/>
          <p:nvPr/>
        </p:nvSpPr>
        <p:spPr>
          <a:xfrm>
            <a:off x="518140" y="1460004"/>
            <a:ext cx="3053877" cy="2916337"/>
          </a:xfrm>
          <a:prstGeom prst="roundRect">
            <a:avLst>
              <a:gd name="adj" fmla="val 2722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61779" y="1619994"/>
            <a:ext cx="2663163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Definition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661780" y="2370534"/>
            <a:ext cx="2663163" cy="21169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 node rate </a:t>
            </a:r>
            <a:r>
              <a:rPr lang="en-US" sz="14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&gt;100 bpm</a:t>
            </a: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 Normal P-QRS-T complexes in rapid succession. Gradual slowing occurs with carotid sinus compression — distinguishes it from paroxysmal tachycardias.</a:t>
            </a:r>
            <a:endParaRPr lang="en-US" sz="1450" dirty="0"/>
          </a:p>
        </p:txBody>
      </p:sp>
      <p:sp>
        <p:nvSpPr>
          <p:cNvPr id="7" name="Shape 4"/>
          <p:cNvSpPr/>
          <p:nvPr/>
        </p:nvSpPr>
        <p:spPr>
          <a:xfrm>
            <a:off x="5422268" y="1506872"/>
            <a:ext cx="3053976" cy="2916337"/>
          </a:xfrm>
          <a:prstGeom prst="roundRect">
            <a:avLst>
              <a:gd name="adj" fmla="val 2722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669342" y="1553741"/>
            <a:ext cx="266326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Common Causes</a:t>
            </a:r>
            <a:endParaRPr lang="en-US" sz="1850" dirty="0"/>
          </a:p>
        </p:txBody>
      </p:sp>
      <p:sp>
        <p:nvSpPr>
          <p:cNvPr id="9" name="Text 6"/>
          <p:cNvSpPr/>
          <p:nvPr/>
        </p:nvSpPr>
        <p:spPr>
          <a:xfrm>
            <a:off x="5617625" y="2100992"/>
            <a:ext cx="2663262" cy="1710333"/>
          </a:xfrm>
          <a:prstGeom prst="rect">
            <a:avLst/>
          </a:prstGeom>
          <a:noFill/>
          <a:ln/>
        </p:spPr>
        <p:txBody>
          <a:bodyPr wrap="square" lIns="0" tIns="75608" rIns="0" bIns="0" rtlCol="0" anchor="t">
            <a:normAutofit/>
          </a:bodyPr>
          <a:lstStyle/>
          <a:p>
            <a:pPr marL="294640" indent="-294640" algn="l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Anxiety, thyrotoxicosis</a:t>
            </a:r>
            <a:endParaRPr lang="en-US" sz="1450" dirty="0"/>
          </a:p>
          <a:p>
            <a:pPr marL="294640" indent="-294640" algn="l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Fever (rate ↑ ~8 bpm/°C)</a:t>
            </a:r>
            <a:endParaRPr lang="en-US" sz="1450" dirty="0"/>
          </a:p>
          <a:p>
            <a:pPr marL="294640" indent="-294640" algn="l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Cardiac failure, hypoxia</a:t>
            </a:r>
            <a:endParaRPr lang="en-US" sz="1450" dirty="0"/>
          </a:p>
          <a:p>
            <a:pPr marL="294640" indent="-294640" algn="l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Drugs: adrenaline, atropine, caffeine</a:t>
            </a:r>
            <a:endParaRPr lang="en-US" sz="1450" dirty="0"/>
          </a:p>
        </p:txBody>
      </p:sp>
      <p:sp>
        <p:nvSpPr>
          <p:cNvPr id="10" name="Shape 7"/>
          <p:cNvSpPr/>
          <p:nvPr/>
        </p:nvSpPr>
        <p:spPr>
          <a:xfrm>
            <a:off x="1608810" y="4753546"/>
            <a:ext cx="6296860" cy="1706662"/>
          </a:xfrm>
          <a:prstGeom prst="roundRect">
            <a:avLst>
              <a:gd name="adj" fmla="val 4652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2045078" y="4813834"/>
            <a:ext cx="590614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Inappropriate Sinus Tachycardia</a:t>
            </a:r>
            <a:endParaRPr lang="en-US" sz="1850" dirty="0"/>
          </a:p>
        </p:txBody>
      </p:sp>
      <p:sp>
        <p:nvSpPr>
          <p:cNvPr id="12" name="Text 9"/>
          <p:cNvSpPr/>
          <p:nvPr/>
        </p:nvSpPr>
        <p:spPr>
          <a:xfrm>
            <a:off x="1804167" y="5377675"/>
            <a:ext cx="5906146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identifiable cause. Attributed to </a:t>
            </a:r>
            <a:r>
              <a:rPr lang="en-US" sz="14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abnormal sinus node automaticity</a:t>
            </a: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or autonomic imbalance — including sinoatrial reentry. Diagnosis of exclusion.</a:t>
            </a:r>
            <a:endParaRPr lang="en-US" sz="14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79934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Sinus Bradycardia</a:t>
            </a:r>
            <a:endParaRPr lang="en-US" sz="37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530" y="2725970"/>
            <a:ext cx="3380080" cy="181156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633201" y="1643062"/>
            <a:ext cx="6903269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Definition</a:t>
            </a:r>
            <a:endParaRPr lang="en-US" sz="1850" dirty="0"/>
          </a:p>
        </p:txBody>
      </p:sp>
      <p:sp>
        <p:nvSpPr>
          <p:cNvPr id="5" name="Text 2"/>
          <p:cNvSpPr/>
          <p:nvPr/>
        </p:nvSpPr>
        <p:spPr>
          <a:xfrm>
            <a:off x="4633201" y="2127349"/>
            <a:ext cx="6903269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 node rate </a:t>
            </a:r>
            <a:r>
              <a:rPr lang="en-US" sz="14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&lt;60 bpm</a:t>
            </a: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 Normal P-QRS-T complexes in slow succession; commonly associated with respiratory sinus arrhythmia.</a:t>
            </a:r>
            <a:endParaRPr lang="en-US" sz="1450" dirty="0"/>
          </a:p>
        </p:txBody>
      </p:sp>
      <p:sp>
        <p:nvSpPr>
          <p:cNvPr id="6" name="Text 3"/>
          <p:cNvSpPr/>
          <p:nvPr/>
        </p:nvSpPr>
        <p:spPr>
          <a:xfrm>
            <a:off x="4633201" y="2921198"/>
            <a:ext cx="6903269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Causes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4633201" y="3405485"/>
            <a:ext cx="6903269" cy="1407914"/>
          </a:xfrm>
          <a:prstGeom prst="rect">
            <a:avLst/>
          </a:prstGeom>
          <a:noFill/>
          <a:ln/>
        </p:spPr>
        <p:txBody>
          <a:bodyPr wrap="square" lIns="0" tIns="75608" rIns="0" bIns="0" rtlCol="0" anchor="t">
            <a:normAutofit/>
          </a:bodyPr>
          <a:lstStyle/>
          <a:p>
            <a:pPr marL="294640" indent="-294640" algn="l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Physiological: athletes, sleep</a:t>
            </a:r>
            <a:endParaRPr lang="en-US" sz="1450" dirty="0"/>
          </a:p>
          <a:p>
            <a:pPr marL="294640" indent="-294640" algn="l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Metabolic: myxoedema, obstructive jaundice, uraemia</a:t>
            </a:r>
            <a:endParaRPr lang="en-US" sz="1450" dirty="0"/>
          </a:p>
          <a:p>
            <a:pPr marL="294640" indent="-294640" algn="l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Neurological: raised intracranial pressure</a:t>
            </a:r>
            <a:endParaRPr lang="en-US" sz="1450" dirty="0"/>
          </a:p>
          <a:p>
            <a:pPr marL="294640" indent="-294640" algn="l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Drugs: beta-blockers, digitalis</a:t>
            </a:r>
            <a:endParaRPr lang="en-US" sz="14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2208" y="5312767"/>
            <a:ext cx="236234" cy="18901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247449" y="5243314"/>
            <a:ext cx="6100015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Persistent unexplained bradycardia → consider </a:t>
            </a:r>
            <a:r>
              <a:rPr lang="en-US" sz="1450" b="1" dirty="0">
                <a:solidFill>
                  <a:srgbClr val="000000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Sick Sinus Syndrome</a:t>
            </a:r>
            <a:r>
              <a:rPr lang="en-US" sz="14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(structural SA node disease).</a:t>
            </a:r>
            <a:endParaRPr lang="en-US" sz="14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806648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Atrial Extrasystoles: Mechanism &amp; ECG Features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1869777"/>
            <a:ext cx="6903269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Mechanism &amp; ECG Hallmarks</a:t>
            </a:r>
            <a:endParaRPr lang="en-US" sz="1850" dirty="0"/>
          </a:p>
        </p:txBody>
      </p:sp>
      <p:sp>
        <p:nvSpPr>
          <p:cNvPr id="4" name="Text 2"/>
          <p:cNvSpPr/>
          <p:nvPr/>
        </p:nvSpPr>
        <p:spPr>
          <a:xfrm>
            <a:off x="661475" y="2354064"/>
            <a:ext cx="6903269" cy="12096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 atrial extrasystole arises from the </a:t>
            </a:r>
            <a:r>
              <a:rPr lang="en-US" sz="14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premature discharge of an ectopic atrial focus</a:t>
            </a: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 The activation front travels by unusual pathways, producing an abnormal P' wave that is pointed, notched, emphatic, or inverted — clearly different from the sinus P wave.</a:t>
            </a:r>
            <a:endParaRPr lang="en-US" sz="1450" dirty="0"/>
          </a:p>
        </p:txBody>
      </p:sp>
      <p:sp>
        <p:nvSpPr>
          <p:cNvPr id="5" name="Text 3"/>
          <p:cNvSpPr/>
          <p:nvPr/>
        </p:nvSpPr>
        <p:spPr>
          <a:xfrm>
            <a:off x="661475" y="3752751"/>
            <a:ext cx="6903269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Compensatory Pause</a:t>
            </a:r>
            <a:endParaRPr lang="en-US" sz="1850" dirty="0"/>
          </a:p>
        </p:txBody>
      </p:sp>
      <p:sp>
        <p:nvSpPr>
          <p:cNvPr id="6" name="Text 4"/>
          <p:cNvSpPr/>
          <p:nvPr/>
        </p:nvSpPr>
        <p:spPr>
          <a:xfrm>
            <a:off x="661475" y="4237038"/>
            <a:ext cx="6903269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ectopic impulse resets the SA node, creating an </a:t>
            </a:r>
            <a:r>
              <a:rPr lang="en-US" sz="14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incomplete compensatory pause</a:t>
            </a: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: the sum of the pre- and post-ectopic intervals is less than two consecutive normal sinus intervals.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661475" y="5314355"/>
            <a:ext cx="6903269" cy="670917"/>
          </a:xfrm>
          <a:prstGeom prst="rect">
            <a:avLst/>
          </a:prstGeom>
          <a:noFill/>
          <a:ln/>
        </p:spPr>
        <p:txBody>
          <a:bodyPr wrap="square" lIns="0" tIns="75608" rIns="0" bIns="0" rtlCol="0" anchor="t">
            <a:normAutofit/>
          </a:bodyPr>
          <a:lstStyle/>
          <a:p>
            <a:pPr marL="294640" indent="-294640" algn="l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Unifocal extrasystoles show fixed coupling intervals</a:t>
            </a:r>
            <a:endParaRPr lang="en-US" sz="1450" dirty="0"/>
          </a:p>
          <a:p>
            <a:pPr marL="294640" indent="-294640" algn="l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Multifocal extrasystoles show varying P' morphologies</a:t>
            </a:r>
            <a:endParaRPr lang="en-US" sz="145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4010" y="1869777"/>
            <a:ext cx="3955055" cy="418157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47092"/>
            <a:ext cx="10868745" cy="572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6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Atrial Extrasystoles: Conduction Pathways</a:t>
            </a:r>
            <a:endParaRPr lang="en-US" sz="36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423" y="1559767"/>
            <a:ext cx="3922004" cy="474831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628141" y="1562596"/>
            <a:ext cx="6908330" cy="2860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AV Nodal Conduction Variants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4628141" y="2025948"/>
            <a:ext cx="6908330" cy="1628180"/>
          </a:xfrm>
          <a:prstGeom prst="rect">
            <a:avLst/>
          </a:prstGeom>
          <a:noFill/>
          <a:ln/>
        </p:spPr>
        <p:txBody>
          <a:bodyPr wrap="square" lIns="0" tIns="73245" rIns="0" bIns="0" rtlCol="0" anchor="t">
            <a:normAutofit/>
          </a:bodyPr>
          <a:lstStyle/>
          <a:p>
            <a:pPr marL="284480" indent="-284480" algn="l">
              <a:lnSpc>
                <a:spcPct val="131000"/>
              </a:lnSpc>
              <a:buSzPct val="100000"/>
              <a:buChar char="•"/>
            </a:pP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Normal PR: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Node fully recovered</a:t>
            </a:r>
            <a:endParaRPr lang="en-US" sz="1400" dirty="0"/>
          </a:p>
          <a:p>
            <a:pPr marL="284480" indent="-284480" algn="l">
              <a:lnSpc>
                <a:spcPct val="131000"/>
              </a:lnSpc>
              <a:buSzPct val="100000"/>
              <a:buChar char="•"/>
            </a:pP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Prolonged PR: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Partially refractory AV node</a:t>
            </a:r>
            <a:endParaRPr lang="en-US" sz="1400" dirty="0"/>
          </a:p>
          <a:p>
            <a:pPr marL="284480" indent="-284480" algn="l">
              <a:lnSpc>
                <a:spcPct val="131000"/>
              </a:lnSpc>
              <a:buSzPct val="100000"/>
              <a:buChar char="•"/>
            </a:pP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Short PR: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Low atrial ectopic focus</a:t>
            </a:r>
            <a:endParaRPr lang="en-US" sz="1400" dirty="0"/>
          </a:p>
          <a:p>
            <a:pPr marL="284480" indent="-284480" algn="l">
              <a:lnSpc>
                <a:spcPct val="131000"/>
              </a:lnSpc>
              <a:buSzPct val="100000"/>
              <a:buChar char="•"/>
            </a:pP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Blocked (no QRS):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Very early impulse meets refractory AV node; P' may be hidden within the preceding T wave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628141" y="3831431"/>
            <a:ext cx="6908330" cy="2860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Intraventricular Conduction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4628141" y="4294783"/>
            <a:ext cx="6908330" cy="638870"/>
          </a:xfrm>
          <a:prstGeom prst="rect">
            <a:avLst/>
          </a:prstGeom>
          <a:noFill/>
          <a:ln/>
        </p:spPr>
        <p:txBody>
          <a:bodyPr wrap="square" lIns="0" tIns="73245" rIns="0" bIns="0" rtlCol="0" anchor="t">
            <a:normAutofit/>
          </a:bodyPr>
          <a:lstStyle/>
          <a:p>
            <a:pPr marL="284480" indent="-284480" algn="l">
              <a:lnSpc>
                <a:spcPct val="131000"/>
              </a:lnSpc>
              <a:buSzPct val="100000"/>
              <a:buChar char="•"/>
            </a:pP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Normal QRS: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Both bundle branches recovered</a:t>
            </a:r>
            <a:endParaRPr lang="en-US" sz="1400" dirty="0"/>
          </a:p>
          <a:p>
            <a:pPr marL="284480" indent="-284480" algn="l">
              <a:lnSpc>
                <a:spcPct val="131000"/>
              </a:lnSpc>
              <a:buSzPct val="100000"/>
              <a:buChar char="•"/>
            </a:pP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Aberrant QRS: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Bundle branch block pattern if one branch remains refractory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628141" y="5110956"/>
            <a:ext cx="6908330" cy="2860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4628141" y="5574308"/>
            <a:ext cx="6908330" cy="5768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78743"/>
            <a:ext cx="10868745" cy="5537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4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Atrial Fibrillation</a:t>
            </a:r>
            <a:endParaRPr lang="en-US" sz="3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318" y="1547713"/>
            <a:ext cx="4000108" cy="473154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623081" y="1547713"/>
            <a:ext cx="6913390" cy="276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Mechanism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4623081" y="1990725"/>
            <a:ext cx="6913390" cy="823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Chaotic, disorganized atrial excitation generating </a:t>
            </a:r>
            <a:r>
              <a:rPr lang="en-US" sz="13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400–600 impulses/min</a:t>
            </a: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reaching the AV node. The node conducts only a fraction irregularly, producing a ventricular response of </a:t>
            </a:r>
            <a:r>
              <a:rPr lang="en-US" sz="13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120–150 bpm</a:t>
            </a: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in untreated cases.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4623081" y="2980730"/>
            <a:ext cx="6913390" cy="276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ECG Features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623081" y="3423741"/>
            <a:ext cx="6913390" cy="1272977"/>
          </a:xfrm>
          <a:prstGeom prst="rect">
            <a:avLst/>
          </a:prstGeom>
          <a:noFill/>
          <a:ln/>
        </p:spPr>
        <p:txBody>
          <a:bodyPr wrap="square" lIns="0" tIns="70882" rIns="0" bIns="0" rtlCol="0" anchor="t">
            <a:normAutofit/>
          </a:bodyPr>
          <a:lstStyle/>
          <a:p>
            <a:pPr marL="274320" indent="-274320" algn="l">
              <a:lnSpc>
                <a:spcPct val="129000"/>
              </a:lnSpc>
              <a:buSzPct val="100000"/>
              <a:buChar char="•"/>
            </a:pP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Ragged, undulating baseline with fibrillary waves</a:t>
            </a:r>
            <a:endParaRPr lang="en-US" sz="1350" dirty="0"/>
          </a:p>
          <a:p>
            <a:pPr marL="274320" indent="-274320" algn="l">
              <a:lnSpc>
                <a:spcPct val="129000"/>
              </a:lnSpc>
              <a:buSzPct val="100000"/>
              <a:buChar char="•"/>
            </a:pP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Varying shape, height, and width of atrial deflections</a:t>
            </a:r>
            <a:endParaRPr lang="en-US" sz="1350" dirty="0"/>
          </a:p>
          <a:p>
            <a:pPr marL="274320" indent="-274320" algn="l">
              <a:lnSpc>
                <a:spcPct val="129000"/>
              </a:lnSpc>
              <a:buSzPct val="100000"/>
              <a:buChar char="•"/>
            </a:pP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discernible P waves</a:t>
            </a:r>
            <a:endParaRPr lang="en-US" sz="1350" dirty="0"/>
          </a:p>
          <a:p>
            <a:pPr marL="274320" indent="-274320" algn="l">
              <a:lnSpc>
                <a:spcPct val="129000"/>
              </a:lnSpc>
              <a:buSzPct val="100000"/>
              <a:buChar char="•"/>
            </a:pP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Irregularly irregular ventricular rhythm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623081" y="4862810"/>
            <a:ext cx="6913390" cy="276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623081" y="5305822"/>
            <a:ext cx="6913390" cy="823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3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028898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Atrial Flutter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661475" y="1942505"/>
            <a:ext cx="5232666" cy="37376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Atrial flutter is a </a:t>
            </a:r>
            <a:r>
              <a:rPr lang="en-US" sz="13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supraventricular arrhythmia</a:t>
            </a: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driven by a reentrant circuit within the atria. It produces a characteristic rhythm with a regular atrial rate of </a:t>
            </a:r>
            <a:r>
              <a:rPr lang="en-US" sz="13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300 ± 50 beats per minute</a:t>
            </a: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one of its most defining and diagnostically critical features.</a:t>
            </a:r>
            <a:endParaRPr lang="en-US" sz="1300" dirty="0"/>
          </a:p>
          <a:p>
            <a:pPr marL="0" indent="0" algn="l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hallmark on ECG is the </a:t>
            </a:r>
            <a:r>
              <a:rPr lang="en-US" sz="13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sawtooth or picket fence appearance</a:t>
            </a: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of flutter waves: very regular, uniform deflections that replace the isoelectric baseline. In the typical form, flutter waves are </a:t>
            </a:r>
            <a:r>
              <a:rPr lang="en-US" sz="13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inverted in leads II, III, and aVF</a:t>
            </a: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and </a:t>
            </a:r>
            <a:r>
              <a:rPr lang="en-US" sz="13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upright in V₁</a:t>
            </a: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 The baseline between flutter waves is characteristically wavy and undulating — never truly flat.</a:t>
            </a:r>
            <a:endParaRPr lang="en-US" sz="13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QRS complexes are </a:t>
            </a:r>
            <a:r>
              <a:rPr lang="en-US" sz="13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narrow</a:t>
            </a: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in the absence of preexisting bundle branch block or aberrant conduction. When conduction through the ventricles is normal, each QRS complex represents a conducted atrial impulse, filtered through the AV node.</a:t>
            </a:r>
            <a:endParaRPr lang="en-US" sz="13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4141" y="705080"/>
            <a:ext cx="6297859" cy="594910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24768"/>
            <a:ext cx="10868745" cy="3046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9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Anatomy of the Cardiac Conducting System</a:t>
            </a:r>
            <a:endParaRPr lang="en-US" sz="19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961132"/>
            <a:ext cx="5315512" cy="531564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214707" y="829370"/>
            <a:ext cx="5315512" cy="6363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Key Anatomical Notes</a:t>
            </a:r>
            <a:endParaRPr lang="en-US" sz="950" dirty="0"/>
          </a:p>
        </p:txBody>
      </p:sp>
      <p:sp>
        <p:nvSpPr>
          <p:cNvPr id="5" name="Text 2"/>
          <p:cNvSpPr/>
          <p:nvPr/>
        </p:nvSpPr>
        <p:spPr>
          <a:xfrm>
            <a:off x="6095847" y="1334963"/>
            <a:ext cx="5315512" cy="524966"/>
          </a:xfrm>
          <a:prstGeom prst="rect">
            <a:avLst/>
          </a:prstGeom>
          <a:noFill/>
          <a:ln/>
        </p:spPr>
        <p:txBody>
          <a:bodyPr wrap="square" lIns="0" tIns="38985" rIns="0" bIns="0" rtlCol="0" anchor="t">
            <a:noAutofit/>
          </a:bodyPr>
          <a:lstStyle/>
          <a:p>
            <a:pPr marL="152400" indent="-152400" algn="l">
              <a:lnSpc>
                <a:spcPct val="101000"/>
              </a:lnSpc>
              <a:buSzPct val="100000"/>
              <a:buChar char="•"/>
            </a:pPr>
            <a:r>
              <a:rPr lang="en-US" sz="28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SA node:</a:t>
            </a:r>
            <a:r>
              <a:rPr lang="en-US" sz="28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Located along the crista terminalis; primary pacemaker site</a:t>
            </a:r>
            <a:endParaRPr lang="en-US" sz="2800" dirty="0"/>
          </a:p>
          <a:p>
            <a:pPr marL="152400" indent="-152400" algn="l">
              <a:lnSpc>
                <a:spcPct val="101000"/>
              </a:lnSpc>
              <a:buSzPct val="100000"/>
              <a:buChar char="•"/>
            </a:pPr>
            <a:r>
              <a:rPr lang="en-US" sz="28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AV node:</a:t>
            </a:r>
            <a:r>
              <a:rPr lang="en-US" sz="28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Introduces the critical PR interval conduction delay</a:t>
            </a:r>
            <a:endParaRPr lang="en-US" sz="2800" dirty="0"/>
          </a:p>
          <a:p>
            <a:pPr marL="152400" indent="-152400" algn="l">
              <a:lnSpc>
                <a:spcPct val="101000"/>
              </a:lnSpc>
              <a:buSzPct val="100000"/>
              <a:buChar char="•"/>
            </a:pPr>
            <a:r>
              <a:rPr lang="en-US" sz="28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Bundle of His:</a:t>
            </a:r>
            <a:r>
              <a:rPr lang="en-US" sz="28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Passes through the membranous interventricular septum</a:t>
            </a:r>
            <a:endParaRPr lang="en-US" sz="2800" dirty="0"/>
          </a:p>
          <a:p>
            <a:pPr marL="152400" indent="-152400" algn="l">
              <a:lnSpc>
                <a:spcPct val="101000"/>
              </a:lnSpc>
              <a:buSzPct val="100000"/>
              <a:buChar char="•"/>
            </a:pPr>
            <a:r>
              <a:rPr lang="en-US" sz="28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Purkinje network:</a:t>
            </a:r>
            <a:r>
              <a:rPr lang="en-US" sz="28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Activates ventricular muscle from endocardium outward to epicardium</a:t>
            </a:r>
            <a:endParaRPr lang="en-US" sz="2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6096" y="152748"/>
            <a:ext cx="10868745" cy="427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Types of Atrial Flutter</a:t>
            </a:r>
            <a:endParaRPr lang="en-US" sz="2650" dirty="0"/>
          </a:p>
        </p:txBody>
      </p:sp>
      <p:sp>
        <p:nvSpPr>
          <p:cNvPr id="3" name="Shape 1"/>
          <p:cNvSpPr/>
          <p:nvPr/>
        </p:nvSpPr>
        <p:spPr>
          <a:xfrm>
            <a:off x="425933" y="764479"/>
            <a:ext cx="5496789" cy="5592253"/>
          </a:xfrm>
          <a:prstGeom prst="roundRect">
            <a:avLst>
              <a:gd name="adj" fmla="val 1871"/>
            </a:avLst>
          </a:prstGeom>
          <a:solidFill>
            <a:srgbClr val="1B1B27">
              <a:alpha val="95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699772" y="1219795"/>
            <a:ext cx="893046" cy="208062"/>
          </a:xfrm>
          <a:prstGeom prst="roundRect">
            <a:avLst>
              <a:gd name="adj" fmla="val 22118"/>
            </a:avLst>
          </a:prstGeom>
          <a:solidFill>
            <a:srgbClr val="1F1F2D"/>
          </a:solidFill>
          <a:ln/>
        </p:spPr>
      </p:sp>
      <p:sp>
        <p:nvSpPr>
          <p:cNvPr id="5" name="Text 3"/>
          <p:cNvSpPr/>
          <p:nvPr/>
        </p:nvSpPr>
        <p:spPr>
          <a:xfrm>
            <a:off x="680022" y="963984"/>
            <a:ext cx="1338328" cy="1259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90% OF CASES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80022" y="1219795"/>
            <a:ext cx="5190697" cy="214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Typical Atrial Flutter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99772" y="1473200"/>
            <a:ext cx="5190697" cy="13033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2000"/>
              </a:lnSpc>
              <a:spcAft>
                <a:spcPts val="800"/>
              </a:spcAft>
              <a:buNone/>
            </a:pPr>
            <a:r>
              <a:rPr lang="en-US" sz="14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reentrant impulse travels </a:t>
            </a:r>
            <a:r>
              <a:rPr lang="en-US" sz="1400" b="1" dirty="0">
                <a:solidFill>
                  <a:srgbClr val="FFFFFF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counterclockwise</a:t>
            </a:r>
            <a:r>
              <a:rPr lang="en-US" sz="14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: descending down the lateral wall of the right atrium and ascending up the atrial septum. The critical anatomical substrate is the </a:t>
            </a:r>
            <a:r>
              <a:rPr lang="en-US" sz="1400" b="1" dirty="0">
                <a:solidFill>
                  <a:srgbClr val="FFFFFF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cavotricuspid isthmus</a:t>
            </a:r>
            <a:r>
              <a:rPr lang="en-US" sz="14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the standard target for radiofrequency catheter ablation.</a:t>
            </a:r>
            <a:endParaRPr lang="en-US" sz="1400" dirty="0"/>
          </a:p>
          <a:p>
            <a:pPr marL="0" indent="0" algn="l">
              <a:lnSpc>
                <a:spcPct val="122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ECG pattern: Flutter waves </a:t>
            </a:r>
            <a:r>
              <a:rPr lang="en-US" sz="1400" b="1" dirty="0">
                <a:solidFill>
                  <a:srgbClr val="FFFFFF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inverted in lead II</a:t>
            </a:r>
            <a:r>
              <a:rPr lang="en-US" sz="14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and </a:t>
            </a:r>
            <a:r>
              <a:rPr lang="en-US" sz="1400" b="1" dirty="0">
                <a:solidFill>
                  <a:srgbClr val="FFFFFF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upright in V₁</a:t>
            </a:r>
            <a:r>
              <a:rPr lang="en-US" sz="14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 The negative deflection in II, III, aVF creates the classic sawtooth morphology.</a:t>
            </a:r>
            <a:endParaRPr lang="en-US" sz="140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772" y="3780951"/>
            <a:ext cx="4501071" cy="2454525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6269278" y="818877"/>
            <a:ext cx="893046" cy="208062"/>
          </a:xfrm>
          <a:prstGeom prst="roundRect">
            <a:avLst>
              <a:gd name="adj" fmla="val 22118"/>
            </a:avLst>
          </a:prstGeom>
          <a:noFill/>
          <a:ln w="6350">
            <a:solidFill>
              <a:srgbClr val="1B1B2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269278" y="818877"/>
            <a:ext cx="1338328" cy="1451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850" dirty="0">
                <a:solidFill>
                  <a:srgbClr val="1B1B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10% OF CASES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6269278" y="1154534"/>
            <a:ext cx="5267292" cy="214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Reverse Typical Atrial Flutter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6269278" y="1500106"/>
            <a:ext cx="5267292" cy="17278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62500" lnSpcReduction="20000"/>
          </a:bodyPr>
          <a:lstStyle/>
          <a:p>
            <a:pPr marL="0" indent="0" algn="l">
              <a:lnSpc>
                <a:spcPct val="122000"/>
              </a:lnSpc>
              <a:spcAft>
                <a:spcPts val="800"/>
              </a:spcAft>
              <a:buNone/>
            </a:pPr>
            <a:r>
              <a:rPr lang="en-US" sz="22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reentrant impulse travels in the </a:t>
            </a:r>
            <a:r>
              <a:rPr lang="en-US" sz="22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clockwise</a:t>
            </a:r>
            <a:r>
              <a:rPr lang="en-US" sz="22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direction: descending down the atrial septum and ascending up the lateral wall of the right atrium. The same cavotricuspid isthmus is involved, but activation proceeds in the opposite direction.</a:t>
            </a:r>
            <a:endParaRPr lang="en-US" sz="2200" dirty="0"/>
          </a:p>
          <a:p>
            <a:pPr marL="0" indent="0" algn="l">
              <a:lnSpc>
                <a:spcPct val="12200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ECG pattern: Flutter waves are </a:t>
            </a:r>
            <a:r>
              <a:rPr lang="en-US" sz="22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upright in lead II</a:t>
            </a:r>
            <a:r>
              <a:rPr lang="en-US" sz="22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and </a:t>
            </a:r>
            <a:r>
              <a:rPr lang="en-US" sz="22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inverted in V₁</a:t>
            </a:r>
            <a:r>
              <a:rPr lang="en-US" sz="22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the reverse of the typical form. This reversal of polarity is the key differentiating feature</a:t>
            </a:r>
            <a:r>
              <a:rPr lang="en-US" sz="10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050" dirty="0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1194" y="3688898"/>
            <a:ext cx="5103647" cy="254657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5543" y="214860"/>
            <a:ext cx="10868745" cy="476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0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Calculating the Atrial Rate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61474" y="1022895"/>
            <a:ext cx="5248441" cy="2382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661475" y="1209621"/>
            <a:ext cx="5248441" cy="17676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85750" indent="-285750" algn="l">
              <a:lnSpc>
                <a:spcPct val="128000"/>
              </a:lnSpc>
              <a:spcAft>
                <a:spcPts val="950"/>
              </a:spcAft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,Count the number of </a:t>
            </a: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small boxes between two consecutive flutter wave peaks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then divide into </a:t>
            </a: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1,500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 </a:t>
            </a:r>
          </a:p>
          <a:p>
            <a:pPr marL="285750" indent="-285750" algn="l">
              <a:lnSpc>
                <a:spcPct val="128000"/>
              </a:lnSpc>
              <a:spcAft>
                <a:spcPts val="950"/>
              </a:spcAft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typical atrial rate in untreated atrial flutter is </a:t>
            </a: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300 ± 50 bpm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with a minimum of approximately </a:t>
            </a: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250 bpm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</a:p>
          <a:p>
            <a:pPr marL="285750" indent="-285750" algn="l">
              <a:lnSpc>
                <a:spcPct val="128000"/>
              </a:lnSpc>
              <a:spcAft>
                <a:spcPts val="950"/>
              </a:spcAft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Rates below this threshold should raise suspicion for antiarrhythmic drug effect or atrial tachycardia.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55430" y="3260080"/>
            <a:ext cx="5248441" cy="1267023"/>
          </a:xfrm>
          <a:prstGeom prst="roundRect">
            <a:avLst>
              <a:gd name="adj" fmla="val 5054"/>
            </a:avLst>
          </a:prstGeom>
          <a:solidFill>
            <a:srgbClr val="FCF2B5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871" y="3843536"/>
            <a:ext cx="190495" cy="1524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53739" y="3382940"/>
            <a:ext cx="4600758" cy="9378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Patients on </a:t>
            </a:r>
            <a:r>
              <a:rPr lang="en-US" sz="1400" b="1" dirty="0">
                <a:solidFill>
                  <a:srgbClr val="000000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quinidine, sotalol, or amiodarone</a:t>
            </a:r>
            <a:r>
              <a:rPr lang="en-US" sz="14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may have atrial rates that fall below 250 bpm — do not exclude flutter on rate alone. The morphology of flutter waves (inverted in II) remains the distinguishing feature.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661475" y="5058271"/>
            <a:ext cx="5248441" cy="11722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85750" indent="-285750" algn="l">
              <a:lnSpc>
                <a:spcPct val="128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baseline between flutter waves is </a:t>
            </a: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wavy and undulating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never truly isoelectric.. </a:t>
            </a:r>
          </a:p>
          <a:p>
            <a:pPr marL="285750" indent="-285750" algn="l">
              <a:lnSpc>
                <a:spcPct val="128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atrial rate remains the </a:t>
            </a: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single most important feature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for differentiating atrial flutter from other supraventricular arrhythmias.</a:t>
            </a:r>
            <a:endParaRPr lang="en-US" sz="14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8129" y="1022895"/>
            <a:ext cx="5248441" cy="520764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0969" y="271379"/>
            <a:ext cx="10868745" cy="379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AV Conduction Patterns in Atrial Flutter</a:t>
            </a:r>
            <a:endParaRPr lang="en-US" sz="23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1405830"/>
            <a:ext cx="10868745" cy="72876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22801" y="1683544"/>
            <a:ext cx="182161" cy="2277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1249133" y="1567160"/>
            <a:ext cx="10146947" cy="189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1:1 AV Conduction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1249133" y="1810345"/>
            <a:ext cx="10146947" cy="1684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12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Every atrial impulse followed by a QRS. Ventricular rate = </a:t>
            </a:r>
            <a:r>
              <a:rPr lang="en-US" sz="12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250–350 bpm</a:t>
            </a:r>
            <a:r>
              <a:rPr lang="en-US" sz="12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 Rare; hemodynamically dangerous</a:t>
            </a:r>
            <a:r>
              <a:rPr lang="en-US" sz="9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95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2250976"/>
            <a:ext cx="10868745" cy="72876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22801" y="2501503"/>
            <a:ext cx="182161" cy="2277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1249133" y="2385120"/>
            <a:ext cx="10146947" cy="189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2:1 AV Conduction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1249133" y="2628305"/>
            <a:ext cx="10146947" cy="1684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12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Every other impulse conducted. Ventricular rate ≈ </a:t>
            </a:r>
            <a:r>
              <a:rPr lang="en-US" sz="12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150 bpm</a:t>
            </a:r>
            <a:r>
              <a:rPr lang="en-US" sz="12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 Most common; most commonly missed</a:t>
            </a:r>
            <a:r>
              <a:rPr lang="en-US" sz="9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95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3068935"/>
            <a:ext cx="10868745" cy="728762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822801" y="3319463"/>
            <a:ext cx="182161" cy="2277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</a:t>
            </a:r>
            <a:endParaRPr lang="en-US" sz="1400" dirty="0"/>
          </a:p>
        </p:txBody>
      </p:sp>
      <p:sp>
        <p:nvSpPr>
          <p:cNvPr id="14" name="Text 9"/>
          <p:cNvSpPr/>
          <p:nvPr/>
        </p:nvSpPr>
        <p:spPr>
          <a:xfrm>
            <a:off x="1249133" y="3203079"/>
            <a:ext cx="10146947" cy="189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3:1 AV Conduction</a:t>
            </a:r>
            <a:endParaRPr lang="en-US" sz="1200" dirty="0"/>
          </a:p>
        </p:txBody>
      </p:sp>
      <p:sp>
        <p:nvSpPr>
          <p:cNvPr id="15" name="Text 10"/>
          <p:cNvSpPr/>
          <p:nvPr/>
        </p:nvSpPr>
        <p:spPr>
          <a:xfrm>
            <a:off x="1249133" y="3446264"/>
            <a:ext cx="10146947" cy="1684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12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Three flutter waves per QRS. Ventricular rate ≈ </a:t>
            </a:r>
            <a:r>
              <a:rPr lang="en-US" sz="12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100 bpm</a:t>
            </a:r>
            <a:r>
              <a:rPr lang="en-US" sz="12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 First flutter wave often buried in the QRS</a:t>
            </a:r>
            <a:r>
              <a:rPr lang="en-US" sz="9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950" dirty="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3886895"/>
            <a:ext cx="10868745" cy="728762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822801" y="4137422"/>
            <a:ext cx="182161" cy="2277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4</a:t>
            </a:r>
            <a:endParaRPr lang="en-US" sz="1400" dirty="0"/>
          </a:p>
        </p:txBody>
      </p:sp>
      <p:sp>
        <p:nvSpPr>
          <p:cNvPr id="18" name="Text 12"/>
          <p:cNvSpPr/>
          <p:nvPr/>
        </p:nvSpPr>
        <p:spPr>
          <a:xfrm>
            <a:off x="1249133" y="4021038"/>
            <a:ext cx="10146947" cy="189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4:1 AV Conduction</a:t>
            </a:r>
            <a:endParaRPr lang="en-US" sz="1200" dirty="0"/>
          </a:p>
        </p:txBody>
      </p:sp>
      <p:sp>
        <p:nvSpPr>
          <p:cNvPr id="19" name="Text 13"/>
          <p:cNvSpPr/>
          <p:nvPr/>
        </p:nvSpPr>
        <p:spPr>
          <a:xfrm>
            <a:off x="1249133" y="4264223"/>
            <a:ext cx="10146947" cy="1684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12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Four flutter waves per QRS. Ventricular rate ≈ </a:t>
            </a:r>
            <a:r>
              <a:rPr lang="en-US" sz="12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75 bpm</a:t>
            </a:r>
            <a:r>
              <a:rPr lang="en-US" sz="12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 Easiest pattern to recognize</a:t>
            </a:r>
            <a:r>
              <a:rPr lang="en-US" sz="9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950" dirty="0"/>
          </a:p>
        </p:txBody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4704854"/>
            <a:ext cx="10868745" cy="728762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822801" y="4955381"/>
            <a:ext cx="182161" cy="2277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5</a:t>
            </a:r>
            <a:endParaRPr lang="en-US" sz="1400" dirty="0"/>
          </a:p>
        </p:txBody>
      </p:sp>
      <p:sp>
        <p:nvSpPr>
          <p:cNvPr id="22" name="Text 15"/>
          <p:cNvSpPr/>
          <p:nvPr/>
        </p:nvSpPr>
        <p:spPr>
          <a:xfrm>
            <a:off x="1249133" y="4838998"/>
            <a:ext cx="10146947" cy="189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Variable AV Block</a:t>
            </a:r>
            <a:endParaRPr lang="en-US" sz="1200" dirty="0"/>
          </a:p>
        </p:txBody>
      </p:sp>
      <p:sp>
        <p:nvSpPr>
          <p:cNvPr id="23" name="Text 16"/>
          <p:cNvSpPr/>
          <p:nvPr/>
        </p:nvSpPr>
        <p:spPr>
          <a:xfrm>
            <a:off x="1249133" y="5082183"/>
            <a:ext cx="10146947" cy="1684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12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Irregular R-R intervals due to beat-to-beat variation in AV nodal conduction. Flutter waves per QRS changes continuously</a:t>
            </a:r>
            <a:r>
              <a:rPr lang="en-US" sz="9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950" dirty="0"/>
          </a:p>
        </p:txBody>
      </p:sp>
      <p:pic>
        <p:nvPicPr>
          <p:cNvPr id="24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5522813"/>
            <a:ext cx="10868745" cy="728762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822801" y="5773341"/>
            <a:ext cx="182161" cy="2277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6</a:t>
            </a:r>
            <a:endParaRPr lang="en-US" sz="1400" dirty="0"/>
          </a:p>
        </p:txBody>
      </p:sp>
      <p:sp>
        <p:nvSpPr>
          <p:cNvPr id="26" name="Text 18"/>
          <p:cNvSpPr/>
          <p:nvPr/>
        </p:nvSpPr>
        <p:spPr>
          <a:xfrm>
            <a:off x="1249133" y="5656957"/>
            <a:ext cx="10146947" cy="189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Complete AV Block</a:t>
            </a:r>
            <a:endParaRPr lang="en-US" sz="1200" dirty="0"/>
          </a:p>
        </p:txBody>
      </p:sp>
      <p:sp>
        <p:nvSpPr>
          <p:cNvPr id="27" name="Text 19"/>
          <p:cNvSpPr/>
          <p:nvPr/>
        </p:nvSpPr>
        <p:spPr>
          <a:xfrm>
            <a:off x="1249133" y="5900142"/>
            <a:ext cx="10146947" cy="1684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flutter impulses conducted. Ventricular escape rate ≈ </a:t>
            </a: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~33–40 bpm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 R-R intervals are regular and independent of atrial activity</a:t>
            </a:r>
            <a:r>
              <a:rPr lang="en-US" sz="9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9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942181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Atrial Flutter with 1:1 AV Conduction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661475" y="1855788"/>
            <a:ext cx="5232666" cy="2679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1:1 AV conduction, </a:t>
            </a:r>
            <a:r>
              <a:rPr lang="en-US" sz="13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every atrial flutter impulse</a:t>
            </a: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is transmitted through the AV node and followed by a QRS complex. This results in a ventricular rate equal to the atrial rate: </a:t>
            </a:r>
            <a:r>
              <a:rPr lang="en-US" sz="13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250–350 bpm</a:t>
            </a: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 This is a rare but life-threatening presentation requiring urgent management.</a:t>
            </a:r>
            <a:endParaRPr lang="en-US" sz="1300" dirty="0"/>
          </a:p>
          <a:p>
            <a:pPr marL="0" indent="0" algn="l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 ECG, flutter waves are </a:t>
            </a:r>
            <a:r>
              <a:rPr lang="en-US" sz="13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inverted in lead II</a:t>
            </a: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at a rate ≥ 250 bpm. Because each flutter wave is immediately followed by a QRS, the typical sawtooth appearance may be obscured, making recognition challenging at high ventricular rates.</a:t>
            </a:r>
            <a:endParaRPr lang="en-US" sz="13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pattern is most commonly seen in the setting of: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61475" y="4683820"/>
            <a:ext cx="5232666" cy="1174155"/>
          </a:xfrm>
          <a:prstGeom prst="rect">
            <a:avLst/>
          </a:prstGeom>
          <a:noFill/>
          <a:ln/>
        </p:spPr>
        <p:txBody>
          <a:bodyPr wrap="square" lIns="0" tIns="66156" rIns="0" bIns="0" rtlCol="0" anchor="t">
            <a:normAutofit/>
          </a:bodyPr>
          <a:lstStyle/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Accessory pathway (bypass tract) bypassing AV node delay</a:t>
            </a:r>
            <a:endParaRPr lang="en-US" sz="1300" dirty="0"/>
          </a:p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Enhanced AV nodal conduction (e.g., catecholamine excess)</a:t>
            </a:r>
            <a:endParaRPr lang="en-US" sz="1300" dirty="0"/>
          </a:p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Drug effect (e.g., class IC antiarrhythmics slowing atrial rate allowing 1:1 conduction)</a:t>
            </a:r>
            <a:endParaRPr lang="en-US" sz="13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3904" y="1892995"/>
            <a:ext cx="5232666" cy="2540099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3904" y="4619129"/>
            <a:ext cx="5660414" cy="1693536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09984"/>
            <a:ext cx="10868745" cy="4844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0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Atrial Flutter with 2:1 AV Block</a:t>
            </a:r>
            <a:endParaRPr lang="en-US" sz="30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1375966"/>
            <a:ext cx="5245266" cy="2664619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475" y="4439798"/>
            <a:ext cx="5245266" cy="132927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446279" y="1354115"/>
            <a:ext cx="5245266" cy="26646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85750" indent="-285750" algn="l">
              <a:lnSpc>
                <a:spcPct val="129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Most common presentation</a:t>
            </a:r>
            <a:r>
              <a:rPr lang="en-US" sz="16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of atrial flutter in the acute setting. </a:t>
            </a:r>
          </a:p>
          <a:p>
            <a:pPr marL="285750" indent="-285750" algn="l">
              <a:lnSpc>
                <a:spcPct val="129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Approximately </a:t>
            </a:r>
            <a:r>
              <a:rPr lang="en-US" sz="16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10% of tachycardias</a:t>
            </a:r>
            <a:r>
              <a:rPr lang="en-US" sz="16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diagnosed as SVT are in fact atrial flutter with 2:1 block.</a:t>
            </a:r>
            <a:endParaRPr lang="en-US" sz="1600" dirty="0"/>
          </a:p>
          <a:p>
            <a:pPr marL="285750" indent="-285750" algn="l">
              <a:lnSpc>
                <a:spcPct val="129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ventricular rate is approximately </a:t>
            </a:r>
            <a:r>
              <a:rPr lang="en-US" sz="16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150 bpm</a:t>
            </a:r>
            <a:r>
              <a:rPr lang="en-US" sz="16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exactly half the atrial flutter rate of 300 bpm. </a:t>
            </a:r>
          </a:p>
          <a:p>
            <a:pPr marL="285750" indent="-285750" algn="l">
              <a:lnSpc>
                <a:spcPct val="129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fixed relationship is the single most important diagnostic clue: any regular narrow complex tachycardia at 150 bpm must be considered atrial flutter until proven otherwise.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6291304" y="4138612"/>
            <a:ext cx="5245266" cy="822523"/>
          </a:xfrm>
          <a:prstGeom prst="rect">
            <a:avLst/>
          </a:prstGeom>
          <a:noFill/>
          <a:ln/>
        </p:spPr>
        <p:txBody>
          <a:bodyPr wrap="square" lIns="0" tIns="62022" rIns="0" bIns="0" rtlCol="0" anchor="t">
            <a:normAutofit/>
          </a:bodyPr>
          <a:lstStyle/>
          <a:p>
            <a:pPr marL="243840" indent="-243840" algn="l">
              <a:lnSpc>
                <a:spcPct val="129000"/>
              </a:lnSpc>
              <a:buSzPct val="100000"/>
              <a:buChar char="•"/>
            </a:pPr>
            <a:endParaRPr lang="en-US" sz="1200" dirty="0"/>
          </a:p>
        </p:txBody>
      </p:sp>
      <p:sp>
        <p:nvSpPr>
          <p:cNvPr id="7" name="Shape 3"/>
          <p:cNvSpPr/>
          <p:nvPr/>
        </p:nvSpPr>
        <p:spPr>
          <a:xfrm>
            <a:off x="6291304" y="5124648"/>
            <a:ext cx="5245266" cy="1059855"/>
          </a:xfrm>
          <a:prstGeom prst="roundRect">
            <a:avLst>
              <a:gd name="adj" fmla="val 6144"/>
            </a:avLst>
          </a:prstGeom>
          <a:solidFill>
            <a:srgbClr val="E1E1EA"/>
          </a:solidFill>
          <a:ln/>
        </p:spPr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6279" y="5344517"/>
            <a:ext cx="193769" cy="15498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6795025" y="5294114"/>
            <a:ext cx="4586570" cy="7209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Key diagnostic clue:</a:t>
            </a: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Regular narrow complex tachycardia at ~150 bpm with inverted deflections in lead II immediately after the QRS — think atrial flutter first.</a:t>
            </a:r>
            <a:endParaRPr lang="en-US" sz="1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41138" y="336190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Pitfalls: Recognizing 2:1 AV Block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672786" y="1185880"/>
            <a:ext cx="10868745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Three classic ECG patterns in which 2:1 atrial flutter is easily misidentified. Each illustrates how the second flutter wave camouflages itself within or adjacent to the QRS-T complex.</a:t>
            </a:r>
            <a:endParaRPr lang="en-US" sz="13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138" y="2048072"/>
            <a:ext cx="3679170" cy="138092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51306" y="3563292"/>
            <a:ext cx="3353510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— Pseudo-S Wave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441138" y="3788668"/>
            <a:ext cx="3573847" cy="18834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first flutter wave deforms the </a:t>
            </a: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terminal portion of the QRS complex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creating a deflection easily mistaken for a physiologic S wave. The regular rate at 150 bpm is the key to unmasking the diagnosis.</a:t>
            </a:r>
            <a:endParaRPr lang="en-US" sz="14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245" y="2048071"/>
            <a:ext cx="3353510" cy="132308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314579" y="3530203"/>
            <a:ext cx="3353510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— Pseudo-ST Depression / T-wave Inversion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4424748" y="4116288"/>
            <a:ext cx="3353510" cy="13230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flutter wave falls in the ST segment and is misread as </a:t>
            </a: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ST depression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or a </a:t>
            </a: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deep inverted T wave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</a:p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The sawtooth regularity in long-rhythm strips is diagnostic.</a:t>
            </a:r>
            <a:endParaRPr lang="en-US" sz="14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8021" y="2048072"/>
            <a:ext cx="3353510" cy="138092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188021" y="3602433"/>
            <a:ext cx="3353510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— Buried Flutter Waves</a:t>
            </a:r>
            <a:endParaRPr lang="en-US" sz="1600" dirty="0"/>
          </a:p>
        </p:txBody>
      </p:sp>
      <p:sp>
        <p:nvSpPr>
          <p:cNvPr id="12" name="Text 7"/>
          <p:cNvSpPr/>
          <p:nvPr/>
        </p:nvSpPr>
        <p:spPr>
          <a:xfrm>
            <a:off x="8188021" y="4116288"/>
            <a:ext cx="3353510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Flutter waves are </a:t>
            </a: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completely buried within the QRS complex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 Diagnosis is only possible when the ventricular rate spontaneously slows, allowing flutter waves to emerge from concealment. AV nodal blockade (vagal maneuver, adenosine) may be required.</a:t>
            </a:r>
            <a:endParaRPr lang="en-US" sz="14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4394" y="315763"/>
            <a:ext cx="10868745" cy="427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Higher-Degree &amp; Variable AV Block</a:t>
            </a:r>
            <a:endParaRPr lang="en-US" sz="2650" dirty="0"/>
          </a:p>
        </p:txBody>
      </p:sp>
      <p:sp>
        <p:nvSpPr>
          <p:cNvPr id="3" name="Text 1"/>
          <p:cNvSpPr/>
          <p:nvPr/>
        </p:nvSpPr>
        <p:spPr>
          <a:xfrm>
            <a:off x="494393" y="765946"/>
            <a:ext cx="10868745" cy="4004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 the degree of AV block increases, more flutter waves become visible between QRS complexes, making recognition easier — with the exception of 3:1 block, where the first flutter wave may still be buried.</a:t>
            </a:r>
            <a:endParaRPr lang="en-US" sz="14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393" y="1470878"/>
            <a:ext cx="5267292" cy="78869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4393" y="2387163"/>
            <a:ext cx="5267292" cy="214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3:1 AV Block — Ventricular Rate ≈ 100 bpm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494393" y="2798991"/>
            <a:ext cx="5267292" cy="6006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Three flutter waves per QRS. The </a:t>
            </a: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first flutter wave is typically buried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within the QRS, with two visible flutter waves in the interval between conducted beats. Can simulate sinus rhythm if not carefully analyzed.</a:t>
            </a:r>
            <a:endParaRPr lang="en-US" sz="14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9278" y="1523581"/>
            <a:ext cx="5267292" cy="91628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269278" y="2583040"/>
            <a:ext cx="5267292" cy="214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4:1 AV Block — Ventricular Rate ≈ 75 bpm</a:t>
            </a:r>
            <a:endParaRPr lang="en-US" sz="1300" dirty="0"/>
          </a:p>
        </p:txBody>
      </p:sp>
      <p:sp>
        <p:nvSpPr>
          <p:cNvPr id="9" name="Text 5"/>
          <p:cNvSpPr/>
          <p:nvPr/>
        </p:nvSpPr>
        <p:spPr>
          <a:xfrm>
            <a:off x="6269278" y="2840076"/>
            <a:ext cx="5267292" cy="6006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Four flutter waves per QRS. This is the </a:t>
            </a: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easiest pattern to recognize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as the classic sawtooth waveform is clearly visible in the spaces between conducted QRS complexes.</a:t>
            </a:r>
            <a:endParaRPr lang="en-US" sz="14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4394" y="3976065"/>
            <a:ext cx="5267292" cy="999827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94393" y="5130669"/>
            <a:ext cx="5267292" cy="214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Variable AV Block — Irregular R-R</a:t>
            </a:r>
            <a:endParaRPr lang="en-US" sz="1300" dirty="0"/>
          </a:p>
        </p:txBody>
      </p:sp>
      <p:sp>
        <p:nvSpPr>
          <p:cNvPr id="12" name="Text 7"/>
          <p:cNvSpPr/>
          <p:nvPr/>
        </p:nvSpPr>
        <p:spPr>
          <a:xfrm>
            <a:off x="494393" y="5410850"/>
            <a:ext cx="5267292" cy="6006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number of flutter waves per QRS complex </a:t>
            </a: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varies beat to beat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producing an irregularly irregular ventricular rhythm. The flutter wave rate remains constant despite the irregular ventricular response.</a:t>
            </a:r>
            <a:endParaRPr lang="en-US" sz="14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9278" y="3976066"/>
            <a:ext cx="5267292" cy="764508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269278" y="4868168"/>
            <a:ext cx="5267292" cy="214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Complete AV Block — Ventricular Rate ≈ 33 bpm</a:t>
            </a:r>
            <a:endParaRPr lang="en-US" sz="1300" dirty="0"/>
          </a:p>
        </p:txBody>
      </p:sp>
      <p:sp>
        <p:nvSpPr>
          <p:cNvPr id="15" name="Text 9"/>
          <p:cNvSpPr/>
          <p:nvPr/>
        </p:nvSpPr>
        <p:spPr>
          <a:xfrm>
            <a:off x="6269278" y="5410850"/>
            <a:ext cx="5267292" cy="6006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flutter impulses are conducted. A </a:t>
            </a: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ventricular escape rhythm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with regular R-R intervals (~33 bpm) operates independently of the atrial rate. Flutter waves continue at 300 bpm in the background.</a:t>
            </a:r>
            <a:endParaRPr lang="en-US" sz="14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26256"/>
            <a:ext cx="10868745" cy="508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Differentiating Atrial Flutter from SVT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61475" y="1419423"/>
            <a:ext cx="5235841" cy="7753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Approximately </a:t>
            </a:r>
            <a:r>
              <a:rPr lang="en-US" sz="12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10% of tachycardias</a:t>
            </a: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clinically diagnosed as paroxysmal SVT are in fact atrial flutter with 2:1 AV block. The distinction is critical because the treatment strategies differ substantially.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661475" y="2355056"/>
            <a:ext cx="5235841" cy="254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Response to Vagal Maneuvers / Carotid Sinus Pressure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61475" y="2769592"/>
            <a:ext cx="5235841" cy="15507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atrial flutter, vagal maneuvers and carotid sinus pressure increase AV nodal block — slowing the ventricular rate and </a:t>
            </a:r>
            <a:r>
              <a:rPr lang="en-US" sz="12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unmasking flutter waves</a:t>
            </a: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but do </a:t>
            </a:r>
            <a:r>
              <a:rPr lang="en-US" sz="12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not convert to sinus rhythm</a:t>
            </a: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 The arrhythmia persists; only the ventricular rate changes. In true SVT (AV nodal reentry or AV reentry), these maneuvers may terminate the arrhythmia entirely by interrupting the reentrant circuit.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661475" y="4480620"/>
            <a:ext cx="5235841" cy="254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Response to Adenosine / Verapamil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61475" y="4895155"/>
            <a:ext cx="5235841" cy="12923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These agents slow AV nodal conduction. In atrial flutter, they produce transient ventricular rate slowing, revealing flutter waves — but the flutter itself is not terminated. In reentrant SVT, they typically </a:t>
            </a:r>
            <a:r>
              <a:rPr lang="en-US" sz="12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convert the arrhythmia to sinus rhythm</a:t>
            </a: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 This differential response is diagnostically valuable.</a:t>
            </a:r>
            <a:endParaRPr lang="en-US" sz="125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0729" y="1074145"/>
            <a:ext cx="5235841" cy="1219892"/>
          </a:xfrm>
          <a:prstGeom prst="rect">
            <a:avLst/>
          </a:prstGeom>
        </p:spPr>
      </p:pic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0729" y="2474317"/>
            <a:ext cx="5235841" cy="3309538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16930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Atrial Flutter vs. Atrial Tachycardia with 2:1 AV Block</a:t>
            </a:r>
            <a:endParaRPr lang="en-US" sz="325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/>
        </p:nvGraphicFramePr>
        <p:xfrm>
          <a:off x="661475" y="1364357"/>
          <a:ext cx="10868746" cy="2886202"/>
        </p:xfrm>
        <a:graphic>
          <a:graphicData uri="http://schemas.openxmlformats.org/drawingml/2006/table">
            <a:tbl>
              <a:tblPr/>
              <a:tblGrid>
                <a:gridCol w="32606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04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04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891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3C3939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Feature</a:t>
                      </a:r>
                      <a:endParaRPr lang="en-US" sz="1300" dirty="0"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165391" marR="165391" marT="6350" marB="6350" anchor="ctr">
                    <a:lnL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E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Atrial Flutter (2:1)</a:t>
                      </a:r>
                      <a:endParaRPr lang="en-US" sz="1300" dirty="0"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165391" marR="165391" marT="6350" marB="6350" anchor="ctr">
                    <a:lnL w="12700" cap="flat" cmpd="sng" algn="ctr">
                      <a:solidFill>
                        <a:srgbClr val="FE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B1B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1B2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3C3939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Atrial Tachycardia (2:1)</a:t>
                      </a:r>
                      <a:endParaRPr lang="en-US" sz="1300" dirty="0"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165391" marR="165391" marT="6350" marB="6350" anchor="ctr">
                    <a:lnL w="12700" cap="flat" cmpd="sng" algn="ctr">
                      <a:solidFill>
                        <a:srgbClr val="1B1B2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209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3C3939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Atrial Rate</a:t>
                      </a:r>
                      <a:endParaRPr lang="en-US" sz="1300" dirty="0"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165391" marR="165391" marT="6350" marB="6350" anchor="ctr">
                    <a:lnL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E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3C3939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300 ± 50 bpm (min 240–250)</a:t>
                      </a:r>
                      <a:endParaRPr lang="en-US" sz="1300" dirty="0"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165391" marR="165391" marT="6350" marB="6350" anchor="ctr">
                    <a:lnL w="12700" cap="flat" cmpd="sng" algn="ctr">
                      <a:solidFill>
                        <a:srgbClr val="FE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E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3C3939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200 ± 50 bpm (150–250)</a:t>
                      </a:r>
                      <a:endParaRPr lang="en-US" sz="1300" dirty="0"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165391" marR="165391" marT="6350" marB="6350" anchor="ctr">
                    <a:lnL w="12700" cap="flat" cmpd="sng" algn="ctr">
                      <a:solidFill>
                        <a:srgbClr val="FE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209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3C3939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P/Flutter Wave in Lead II</a:t>
                      </a:r>
                      <a:endParaRPr lang="en-US" sz="1300" dirty="0"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165391" marR="165391" marT="6350" marB="6350" anchor="ctr">
                    <a:lnL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E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3C3939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Inverted (negative deflection)</a:t>
                      </a:r>
                      <a:endParaRPr lang="en-US" sz="1300" dirty="0"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165391" marR="165391" marT="6350" marB="6350" anchor="ctr">
                    <a:lnL w="12700" cap="flat" cmpd="sng" algn="ctr">
                      <a:solidFill>
                        <a:srgbClr val="FE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E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3C3939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Upright (positive P waves)</a:t>
                      </a:r>
                      <a:endParaRPr lang="en-US" sz="1300" dirty="0"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165391" marR="165391" marT="6350" marB="6350" anchor="ctr">
                    <a:lnL w="12700" cap="flat" cmpd="sng" algn="ctr">
                      <a:solidFill>
                        <a:srgbClr val="FE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209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3C3939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Baseline Appearance</a:t>
                      </a:r>
                      <a:endParaRPr lang="en-US" sz="1300" dirty="0"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165391" marR="165391" marT="6350" marB="6350" anchor="ctr">
                    <a:lnL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E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3C3939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Wavy / undulating</a:t>
                      </a:r>
                      <a:endParaRPr lang="en-US" sz="1300" dirty="0"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165391" marR="165391" marT="6350" marB="6350" anchor="ctr">
                    <a:lnL w="12700" cap="flat" cmpd="sng" algn="ctr">
                      <a:solidFill>
                        <a:srgbClr val="FE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E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3C3939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Isoelectric / flat</a:t>
                      </a:r>
                      <a:endParaRPr lang="en-US" sz="1300" dirty="0"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165391" marR="165391" marT="6350" marB="6350" anchor="ctr">
                    <a:lnL w="12700" cap="flat" cmpd="sng" algn="ctr">
                      <a:solidFill>
                        <a:srgbClr val="FE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209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3C3939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Common Etiology</a:t>
                      </a:r>
                      <a:endParaRPr lang="en-US" sz="1300" dirty="0"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165391" marR="165391" marT="6350" marB="6350" anchor="ctr">
                    <a:lnL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E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3C3939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Structural heart disease, post-cardiac surgery</a:t>
                      </a:r>
                      <a:endParaRPr lang="en-US" sz="1300" dirty="0"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165391" marR="165391" marT="6350" marB="6350" anchor="ctr">
                    <a:lnL w="12700" cap="flat" cmpd="sng" algn="ctr">
                      <a:solidFill>
                        <a:srgbClr val="FE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E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3C3939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Usually </a:t>
                      </a:r>
                      <a:r>
                        <a:rPr lang="en-US" sz="1300" b="1" dirty="0">
                          <a:solidFill>
                            <a:srgbClr val="3C3939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digitalis toxicity</a:t>
                      </a:r>
                      <a:endParaRPr lang="en-US" sz="1300" dirty="0"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165391" marR="165391" marT="6350" marB="6350" anchor="ctr">
                    <a:lnL w="12700" cap="flat" cmpd="sng" algn="ctr">
                      <a:solidFill>
                        <a:srgbClr val="FE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891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3C3939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Ventricular Rate</a:t>
                      </a:r>
                      <a:endParaRPr lang="en-US" sz="1300" dirty="0"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165391" marR="165391" marT="6350" marB="6350" anchor="ctr">
                    <a:lnL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E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3C3939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≈ </a:t>
                      </a:r>
                      <a:r>
                        <a:rPr lang="en-US" sz="1300" b="1" dirty="0">
                          <a:solidFill>
                            <a:srgbClr val="3C3939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150 bpm</a:t>
                      </a:r>
                      <a:endParaRPr lang="en-US" sz="1300" dirty="0"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165391" marR="165391" marT="6350" marB="6350" anchor="ctr">
                    <a:lnL w="12700" cap="flat" cmpd="sng" algn="ctr">
                      <a:solidFill>
                        <a:srgbClr val="FE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E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3C3939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≈ </a:t>
                      </a:r>
                      <a:r>
                        <a:rPr lang="en-US" sz="1300" b="1" dirty="0">
                          <a:solidFill>
                            <a:srgbClr val="3C3939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100 bpm</a:t>
                      </a:r>
                      <a:endParaRPr lang="en-US" sz="1300" dirty="0"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165391" marR="165391" marT="6350" marB="6350" anchor="ctr">
                    <a:lnL w="12700" cap="flat" cmpd="sng" algn="ctr">
                      <a:solidFill>
                        <a:srgbClr val="FEFE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7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4635401"/>
            <a:ext cx="5232666" cy="55254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61475" y="5373985"/>
            <a:ext cx="5232666" cy="423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Atrial flutter with 2:1 AV block — note inverted flutter waves and undulating baseline in lead II</a:t>
            </a:r>
            <a:endParaRPr lang="en-US" sz="10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3904" y="4635401"/>
            <a:ext cx="5232666" cy="947341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6303904" y="5768777"/>
            <a:ext cx="5232666" cy="423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Atrial tachycardia with 2:1 AV block — upright P waves with flat, isoelectric baseline between deflections</a:t>
            </a:r>
            <a:endParaRPr lang="en-US" sz="1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93936"/>
            <a:ext cx="10868745" cy="3876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Common Mistakes: Artifacts Mimicking Atrial Flutter</a:t>
            </a:r>
            <a:endParaRPr lang="en-US" sz="2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4" y="1325662"/>
            <a:ext cx="9925736" cy="272117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75" y="4151412"/>
            <a:ext cx="5283068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Motion Artifact — Parkinson's Disease Tremor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661475" y="4438154"/>
            <a:ext cx="10013870" cy="11254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7000"/>
              </a:lnSpc>
              <a:spcAft>
                <a:spcPts val="650"/>
              </a:spcAft>
              <a:buNone/>
            </a:pPr>
            <a:r>
              <a:rPr lang="en-US" sz="16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High-frequency tremor in Parkinson's disease can produce rhythmic, regular baseline oscillations that closely mimic the sawtooth morphology of atrial flutter waves. The critical distinguishing feature: </a:t>
            </a:r>
            <a:r>
              <a:rPr lang="en-US" sz="16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identifiable P waves before each QRS complex</a:t>
            </a:r>
            <a:r>
              <a:rPr lang="en-US" sz="16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confirm sinus rhythm. The tremor-induced artifact is superimposed on, but does not replace, normal P-QRS-T activity.</a:t>
            </a:r>
            <a:endParaRPr lang="en-US" sz="1600" dirty="0"/>
          </a:p>
          <a:p>
            <a:pPr marL="0" indent="0" algn="l">
              <a:lnSpc>
                <a:spcPct val="117000"/>
              </a:lnSpc>
              <a:buNone/>
            </a:pPr>
            <a:r>
              <a:rPr lang="en-US" sz="16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look for P waves with a consistent PR interval in suspected artifact. Stabilizing electrodes and repeating the ECG after positioning adjustments will typically resolve the artifact.</a:t>
            </a:r>
            <a:endParaRPr lang="en-US" sz="1600" dirty="0"/>
          </a:p>
        </p:txBody>
      </p:sp>
      <p:sp>
        <p:nvSpPr>
          <p:cNvPr id="8" name="Text 4"/>
          <p:cNvSpPr/>
          <p:nvPr/>
        </p:nvSpPr>
        <p:spPr>
          <a:xfrm>
            <a:off x="6253502" y="2544465"/>
            <a:ext cx="5283068" cy="12990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7000"/>
              </a:lnSpc>
              <a:spcAft>
                <a:spcPts val="650"/>
              </a:spcAft>
              <a:buNone/>
            </a:pPr>
            <a:endParaRPr lang="en-US" sz="9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495" y="5887839"/>
            <a:ext cx="154976" cy="12402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445915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Autonomic Regulation of the SA Node</a:t>
            </a:r>
            <a:endParaRPr lang="en-US" sz="3700" dirty="0"/>
          </a:p>
        </p:txBody>
      </p:sp>
      <p:sp>
        <p:nvSpPr>
          <p:cNvPr id="3" name="Shape 1"/>
          <p:cNvSpPr/>
          <p:nvPr/>
        </p:nvSpPr>
        <p:spPr>
          <a:xfrm>
            <a:off x="661475" y="2414588"/>
            <a:ext cx="5339820" cy="1404243"/>
          </a:xfrm>
          <a:prstGeom prst="roundRect">
            <a:avLst>
              <a:gd name="adj" fmla="val 5653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6832" y="2609949"/>
            <a:ext cx="494910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Vagal Dominance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856832" y="3018631"/>
            <a:ext cx="4949106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SA node is primarily under </a:t>
            </a:r>
            <a:r>
              <a:rPr lang="en-US" sz="14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vagal (parasympathetic)</a:t>
            </a: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influence — the dominant regulator of resting heart rate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6190301" y="2414588"/>
            <a:ext cx="5339919" cy="1404243"/>
          </a:xfrm>
          <a:prstGeom prst="roundRect">
            <a:avLst>
              <a:gd name="adj" fmla="val 5653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385658" y="2609949"/>
            <a:ext cx="4949205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↑ Vagal Tone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6385658" y="3018631"/>
            <a:ext cx="4949205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Increased vagal activity </a:t>
            </a:r>
            <a:r>
              <a:rPr lang="en-US" sz="14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slows heart rate</a:t>
            </a: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as seen during rest, sleep, and Valsalva manoeuvre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661475" y="4007842"/>
            <a:ext cx="5339820" cy="1404243"/>
          </a:xfrm>
          <a:prstGeom prst="roundRect">
            <a:avLst>
              <a:gd name="adj" fmla="val 5653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56832" y="4203204"/>
            <a:ext cx="494910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↓ Vagal Tone</a:t>
            </a:r>
            <a:endParaRPr lang="en-US" sz="1850" dirty="0"/>
          </a:p>
        </p:txBody>
      </p:sp>
      <p:sp>
        <p:nvSpPr>
          <p:cNvPr id="11" name="Text 9"/>
          <p:cNvSpPr/>
          <p:nvPr/>
        </p:nvSpPr>
        <p:spPr>
          <a:xfrm>
            <a:off x="856832" y="4611886"/>
            <a:ext cx="4949106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Decreased vagal activity </a:t>
            </a:r>
            <a:r>
              <a:rPr lang="en-US" sz="14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accelerates heart rate</a:t>
            </a: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physiological response during activity or emotion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6190301" y="4007842"/>
            <a:ext cx="5339919" cy="1404243"/>
          </a:xfrm>
          <a:prstGeom prst="roundRect">
            <a:avLst>
              <a:gd name="adj" fmla="val 5653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385658" y="4203204"/>
            <a:ext cx="4949205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Sympathetic Role</a:t>
            </a:r>
            <a:endParaRPr lang="en-US" sz="1850" dirty="0"/>
          </a:p>
        </p:txBody>
      </p:sp>
      <p:sp>
        <p:nvSpPr>
          <p:cNvPr id="14" name="Text 12"/>
          <p:cNvSpPr/>
          <p:nvPr/>
        </p:nvSpPr>
        <p:spPr>
          <a:xfrm>
            <a:off x="6385658" y="4611886"/>
            <a:ext cx="4949205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Sympathetic tone plays a </a:t>
            </a:r>
            <a:r>
              <a:rPr lang="en-US" sz="14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secondary, modulatory role</a:t>
            </a: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amplifying rate increases under stress or exertion</a:t>
            </a:r>
            <a:endParaRPr lang="en-US" sz="14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454819"/>
            <a:ext cx="10868745" cy="4684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9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ECG Findings Summary: Atrial Flutter</a:t>
            </a:r>
            <a:endParaRPr lang="en-US" sz="2950" dirty="0"/>
          </a:p>
        </p:txBody>
      </p:sp>
      <p:sp>
        <p:nvSpPr>
          <p:cNvPr id="3" name="Shape 1"/>
          <p:cNvSpPr/>
          <p:nvPr/>
        </p:nvSpPr>
        <p:spPr>
          <a:xfrm>
            <a:off x="661475" y="1194891"/>
            <a:ext cx="337236" cy="337245"/>
          </a:xfrm>
          <a:prstGeom prst="roundRect">
            <a:avLst>
              <a:gd name="adj" fmla="val 18667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17631" y="1222970"/>
            <a:ext cx="224824" cy="2809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1134538" y="1246386"/>
            <a:ext cx="10395682" cy="2341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Atrial Rate: 300 ± 50 bpm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1134538" y="1562001"/>
            <a:ext cx="1039568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Minimum 250 bpm in untreated patients. Below 250 bpm suggests antiarrhythmic drug effect — evaluate morphology, not rate alone. Use the 1,500 ÷ (small boxes between flutter waves) formula to calculate precisely.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661475" y="2290862"/>
            <a:ext cx="337236" cy="337245"/>
          </a:xfrm>
          <a:prstGeom prst="roundRect">
            <a:avLst>
              <a:gd name="adj" fmla="val 18667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17631" y="2318941"/>
            <a:ext cx="224824" cy="2809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1134538" y="2342356"/>
            <a:ext cx="10395682" cy="2341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Sawtooth / Picket Fence Flutter Waves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1134538" y="2657971"/>
            <a:ext cx="1039568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Very regular, uniform flutter waves with a wavy, undulating baseline. The characteristic morphology that distinguishes flutter from all other supraventricular arrhythmias. Never truly isoelectric between deflections.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661475" y="3386832"/>
            <a:ext cx="337236" cy="337245"/>
          </a:xfrm>
          <a:prstGeom prst="roundRect">
            <a:avLst>
              <a:gd name="adj" fmla="val 18667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17631" y="3414911"/>
            <a:ext cx="224824" cy="2809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</a:t>
            </a:r>
            <a:endParaRPr lang="en-US" sz="1750" dirty="0"/>
          </a:p>
        </p:txBody>
      </p:sp>
      <p:sp>
        <p:nvSpPr>
          <p:cNvPr id="13" name="Text 11"/>
          <p:cNvSpPr/>
          <p:nvPr/>
        </p:nvSpPr>
        <p:spPr>
          <a:xfrm>
            <a:off x="1134538" y="3438327"/>
            <a:ext cx="10395682" cy="2341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Flutter Wave Polarity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1134538" y="3753941"/>
            <a:ext cx="1039568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Inverted in leads II, III, aVF; upright in V₁</a:t>
            </a:r>
            <a:r>
              <a:rPr lang="en-US" sz="11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in 90% of cases (typical counterclockwise flutter). Reversed polarity (upright in II, inverted in V₁) in 10% of cases (reverse typical, clockwise flutter).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61475" y="4482802"/>
            <a:ext cx="337236" cy="337245"/>
          </a:xfrm>
          <a:prstGeom prst="roundRect">
            <a:avLst>
              <a:gd name="adj" fmla="val 18667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17631" y="4510881"/>
            <a:ext cx="224824" cy="2809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4</a:t>
            </a:r>
            <a:endParaRPr lang="en-US" sz="1750" dirty="0"/>
          </a:p>
        </p:txBody>
      </p:sp>
      <p:sp>
        <p:nvSpPr>
          <p:cNvPr id="17" name="Text 15"/>
          <p:cNvSpPr/>
          <p:nvPr/>
        </p:nvSpPr>
        <p:spPr>
          <a:xfrm>
            <a:off x="1134538" y="4534297"/>
            <a:ext cx="10395682" cy="2341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Variable Ventricular Rate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1134538" y="4849912"/>
            <a:ext cx="1039568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Determined by AV nodal conduction ratio: 1:1 (250–350 bpm), 2:1 (~150 bpm, most common), 3:1 (~100 bpm), 4:1 (~75 bpm), variable (irregular R-R), or complete AV block (~33–40 bpm escape rhythm).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61475" y="5578773"/>
            <a:ext cx="337236" cy="337245"/>
          </a:xfrm>
          <a:prstGeom prst="roundRect">
            <a:avLst>
              <a:gd name="adj" fmla="val 18667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17631" y="5606852"/>
            <a:ext cx="224824" cy="2809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5</a:t>
            </a:r>
            <a:endParaRPr lang="en-US" sz="1750" dirty="0"/>
          </a:p>
        </p:txBody>
      </p:sp>
      <p:sp>
        <p:nvSpPr>
          <p:cNvPr id="21" name="Text 19"/>
          <p:cNvSpPr/>
          <p:nvPr/>
        </p:nvSpPr>
        <p:spPr>
          <a:xfrm>
            <a:off x="1134538" y="5630267"/>
            <a:ext cx="10395682" cy="2341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Narrow QRS Complexes</a:t>
            </a:r>
            <a:endParaRPr lang="en-US" sz="1450" dirty="0"/>
          </a:p>
        </p:txBody>
      </p:sp>
      <p:sp>
        <p:nvSpPr>
          <p:cNvPr id="22" name="Text 20"/>
          <p:cNvSpPr/>
          <p:nvPr/>
        </p:nvSpPr>
        <p:spPr>
          <a:xfrm>
            <a:off x="1134538" y="5945882"/>
            <a:ext cx="1039568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Present unless complicated by preexisting bundle branch block, aberrant conduction, or accessory bypass tract. Wide QRS flutter must be distinguished from ventricular tachycardia using standard criteria.</a:t>
            </a:r>
            <a:endParaRPr lang="en-US" sz="11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62709" y="586497"/>
            <a:ext cx="11073762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Overview: Four Types of Reentrant SVT</a:t>
            </a:r>
            <a:endParaRPr lang="en-US" sz="37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708" y="1290553"/>
            <a:ext cx="6874525" cy="252361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578885" y="1586430"/>
            <a:ext cx="4281889" cy="19158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Reentrant SVT accounts for </a:t>
            </a:r>
            <a:r>
              <a:rPr lang="en-US" sz="16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80–90% of all sustained SVT</a:t>
            </a:r>
            <a:r>
              <a:rPr lang="en-US" sz="16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 All four types require two pathways with different electrophysiologic properties.</a:t>
            </a:r>
            <a:endParaRPr lang="en-US" sz="16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1475" y="3927574"/>
            <a:ext cx="2575357" cy="1744762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977479" y="4141986"/>
            <a:ext cx="204494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AVNRT </a:t>
            </a:r>
            <a:r>
              <a:rPr lang="en-US" sz="18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~60%</a:t>
            </a:r>
            <a:endParaRPr lang="en-US" sz="1850" dirty="0"/>
          </a:p>
        </p:txBody>
      </p:sp>
      <p:sp>
        <p:nvSpPr>
          <p:cNvPr id="7" name="Text 3"/>
          <p:cNvSpPr/>
          <p:nvPr/>
        </p:nvSpPr>
        <p:spPr>
          <a:xfrm>
            <a:off x="977479" y="4550668"/>
            <a:ext cx="2044946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Reentrant circuit around the AV node; most common reentrant SVT</a:t>
            </a:r>
            <a:endParaRPr lang="en-US" sz="14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25839" y="3927574"/>
            <a:ext cx="2575456" cy="1744762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3741842" y="4141986"/>
            <a:ext cx="204504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AVRT </a:t>
            </a:r>
            <a:r>
              <a:rPr lang="en-US" sz="18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~30%</a:t>
            </a:r>
            <a:endParaRPr lang="en-US" sz="1850" dirty="0"/>
          </a:p>
        </p:txBody>
      </p:sp>
      <p:sp>
        <p:nvSpPr>
          <p:cNvPr id="10" name="Text 5"/>
          <p:cNvSpPr/>
          <p:nvPr/>
        </p:nvSpPr>
        <p:spPr>
          <a:xfrm>
            <a:off x="3741842" y="4550668"/>
            <a:ext cx="2045046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Involves a bypass tract connecting atrium directly to ventricle</a:t>
            </a:r>
            <a:endParaRPr lang="en-US" sz="14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90301" y="3927574"/>
            <a:ext cx="2575456" cy="1744762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506305" y="4141986"/>
            <a:ext cx="204504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SART — Rare</a:t>
            </a:r>
            <a:endParaRPr lang="en-US" sz="1850" dirty="0"/>
          </a:p>
        </p:txBody>
      </p:sp>
      <p:sp>
        <p:nvSpPr>
          <p:cNvPr id="13" name="Text 7"/>
          <p:cNvSpPr/>
          <p:nvPr/>
        </p:nvSpPr>
        <p:spPr>
          <a:xfrm>
            <a:off x="6506305" y="4550668"/>
            <a:ext cx="2045046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Circuit involves sinus node and adjacent atrium</a:t>
            </a:r>
            <a:endParaRPr lang="en-US" sz="145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54764" y="3927574"/>
            <a:ext cx="2575456" cy="1744762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9270768" y="4141986"/>
            <a:ext cx="204504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IART — Rare</a:t>
            </a:r>
            <a:endParaRPr lang="en-US" sz="1850" dirty="0"/>
          </a:p>
        </p:txBody>
      </p:sp>
      <p:sp>
        <p:nvSpPr>
          <p:cNvPr id="16" name="Text 9"/>
          <p:cNvSpPr/>
          <p:nvPr/>
        </p:nvSpPr>
        <p:spPr>
          <a:xfrm>
            <a:off x="9270768" y="4550668"/>
            <a:ext cx="2045046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Micro-reentrant circuit confined within the atrium</a:t>
            </a:r>
            <a:endParaRPr lang="en-US" sz="145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19809" y="0"/>
            <a:ext cx="4571886" cy="6858000"/>
          </a:xfrm>
          <a:prstGeom prst="rect">
            <a:avLst/>
          </a:prstGeom>
          <a:solidFill>
            <a:srgbClr val="E1E1EA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4263" y="506909"/>
            <a:ext cx="4382879" cy="584408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74879" y="2269430"/>
            <a:ext cx="1402620" cy="1738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661475" y="2575520"/>
            <a:ext cx="6296860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AVNRT: AV Nodal Reentrant Tachycardia</a:t>
            </a:r>
            <a:endParaRPr lang="en-US" sz="3700" dirty="0"/>
          </a:p>
        </p:txBody>
      </p:sp>
      <p:sp>
        <p:nvSpPr>
          <p:cNvPr id="7" name="Text 4"/>
          <p:cNvSpPr/>
          <p:nvPr/>
        </p:nvSpPr>
        <p:spPr>
          <a:xfrm>
            <a:off x="661475" y="4040287"/>
            <a:ext cx="6296860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most common cause of paroxysmal SVT </a:t>
            </a:r>
            <a:endParaRPr lang="en-US" sz="145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71565" y="373336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AVNRT: Circuit</a:t>
            </a:r>
            <a:endParaRPr lang="en-US" sz="37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010" y="1159346"/>
            <a:ext cx="6024647" cy="337316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1914" y="1113800"/>
            <a:ext cx="4496692" cy="2315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spcAft>
                <a:spcPts val="1300"/>
              </a:spcAft>
              <a:buNone/>
            </a:pPr>
            <a:r>
              <a:rPr lang="en-US" sz="16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Most common SVT;</a:t>
            </a:r>
            <a:r>
              <a:rPr lang="en-US" sz="16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2× more frequent in women; typically no underlying structural heart disease.</a:t>
            </a:r>
            <a:endParaRPr lang="en-US" sz="16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Atria activated caudocranially → P waves </a:t>
            </a:r>
            <a:r>
              <a:rPr lang="en-US" sz="16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inverted in II, III, aVF</a:t>
            </a:r>
            <a:r>
              <a:rPr lang="en-US" sz="16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; QRS typically narrow.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383045" y="4727873"/>
            <a:ext cx="5339820" cy="1404243"/>
          </a:xfrm>
          <a:prstGeom prst="roundRect">
            <a:avLst>
              <a:gd name="adj" fmla="val 5653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56832" y="4923234"/>
            <a:ext cx="494910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Slow Pathway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856832" y="5331916"/>
            <a:ext cx="4949106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Conducts </a:t>
            </a:r>
            <a:r>
              <a:rPr lang="en-US" sz="14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anterogradely</a:t>
            </a: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to ventricles; shorter refractory period — the usual antegrade limb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6190301" y="4727873"/>
            <a:ext cx="5339919" cy="1404243"/>
          </a:xfrm>
          <a:prstGeom prst="roundRect">
            <a:avLst>
              <a:gd name="adj" fmla="val 5653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385658" y="4923234"/>
            <a:ext cx="4949205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Fast Pathway</a:t>
            </a:r>
            <a:endParaRPr lang="en-US" sz="1850" dirty="0"/>
          </a:p>
        </p:txBody>
      </p:sp>
      <p:sp>
        <p:nvSpPr>
          <p:cNvPr id="10" name="Text 7"/>
          <p:cNvSpPr/>
          <p:nvPr/>
        </p:nvSpPr>
        <p:spPr>
          <a:xfrm>
            <a:off x="6385658" y="5331916"/>
            <a:ext cx="4949205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Conducts </a:t>
            </a:r>
            <a:r>
              <a:rPr lang="en-US" sz="14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retrogradely</a:t>
            </a: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to atria; longer refractory period — the usual retrograde limb</a:t>
            </a:r>
            <a:endParaRPr lang="en-US" sz="145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812602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AVNRT: Mechanism of Initiation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1875730"/>
            <a:ext cx="6903269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The Triggering PAC</a:t>
            </a:r>
            <a:endParaRPr lang="en-US" sz="1850" dirty="0"/>
          </a:p>
        </p:txBody>
      </p:sp>
      <p:sp>
        <p:nvSpPr>
          <p:cNvPr id="4" name="Text 2"/>
          <p:cNvSpPr/>
          <p:nvPr/>
        </p:nvSpPr>
        <p:spPr>
          <a:xfrm>
            <a:off x="661475" y="2360017"/>
            <a:ext cx="751285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Initiation requires a premature atrial contraction (PAC) timed precisely when:</a:t>
            </a:r>
            <a:endParaRPr lang="en-US" sz="1450" dirty="0"/>
          </a:p>
        </p:txBody>
      </p:sp>
      <p:sp>
        <p:nvSpPr>
          <p:cNvPr id="5" name="Text 3"/>
          <p:cNvSpPr/>
          <p:nvPr/>
        </p:nvSpPr>
        <p:spPr>
          <a:xfrm>
            <a:off x="661475" y="2832497"/>
            <a:ext cx="6903269" cy="670917"/>
          </a:xfrm>
          <a:prstGeom prst="rect">
            <a:avLst/>
          </a:prstGeom>
          <a:noFill/>
          <a:ln/>
        </p:spPr>
        <p:txBody>
          <a:bodyPr wrap="square" lIns="0" tIns="75608" rIns="0" bIns="0" rtlCol="0" anchor="t">
            <a:normAutofit/>
          </a:bodyPr>
          <a:lstStyle/>
          <a:p>
            <a:pPr marL="294640" indent="-294640" algn="l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</a:t>
            </a:r>
            <a:r>
              <a:rPr lang="en-US" sz="14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fast pathway is refractory</a:t>
            </a: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blocks antegrade conduction</a:t>
            </a:r>
            <a:endParaRPr lang="en-US" sz="1450" dirty="0"/>
          </a:p>
          <a:p>
            <a:pPr marL="294640" indent="-294640" algn="l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</a:t>
            </a:r>
            <a:r>
              <a:rPr lang="en-US" sz="14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slow pathway has recovered</a:t>
            </a: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permits antegrade conduction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661475" y="3673475"/>
            <a:ext cx="6903269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PAC conducts anterogradely via the slow pathway → activates ventricles → returns retrogradely via the fast pathway → re-enters the slow pathway → </a:t>
            </a:r>
            <a:r>
              <a:rPr lang="en-US" sz="14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sustains tachycardia</a:t>
            </a: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661475" y="4793357"/>
            <a:ext cx="6903269" cy="1039416"/>
          </a:xfrm>
          <a:prstGeom prst="roundRect">
            <a:avLst>
              <a:gd name="adj" fmla="val 7638"/>
            </a:avLst>
          </a:prstGeom>
          <a:solidFill>
            <a:srgbClr val="E1E1EA"/>
          </a:solidFill>
          <a:ln/>
        </p:spPr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482" y="5080099"/>
            <a:ext cx="236234" cy="189012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275723" y="5010646"/>
            <a:ext cx="6100015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key insight: unidirectional block in the fast pathway + adequate slow pathway conduction = initiation of reentry.</a:t>
            </a:r>
            <a:endParaRPr lang="en-US" sz="145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3751" y="594911"/>
            <a:ext cx="4202015" cy="5237862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77751"/>
            <a:ext cx="10868745" cy="5537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4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AVNRT: ECG Patterns</a:t>
            </a:r>
            <a:endParaRPr lang="en-US" sz="3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422" y="1432193"/>
            <a:ext cx="4181571" cy="4661228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23081" y="1567458"/>
            <a:ext cx="3373651" cy="245457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177006" y="1683048"/>
            <a:ext cx="265800" cy="33218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0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2050" dirty="0"/>
          </a:p>
        </p:txBody>
      </p:sp>
      <p:sp>
        <p:nvSpPr>
          <p:cNvPr id="6" name="Text 2"/>
          <p:cNvSpPr/>
          <p:nvPr/>
        </p:nvSpPr>
        <p:spPr>
          <a:xfrm>
            <a:off x="4819331" y="2284214"/>
            <a:ext cx="2981151" cy="276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No P Waves (66%)</a:t>
            </a:r>
            <a:endParaRPr lang="en-US" sz="1700" dirty="0"/>
          </a:p>
        </p:txBody>
      </p:sp>
      <p:sp>
        <p:nvSpPr>
          <p:cNvPr id="7" name="Text 3"/>
          <p:cNvSpPr/>
          <p:nvPr/>
        </p:nvSpPr>
        <p:spPr>
          <a:xfrm>
            <a:off x="4819331" y="2727226"/>
            <a:ext cx="2981151" cy="1098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 waves buried </a:t>
            </a:r>
            <a:r>
              <a:rPr lang="en-US" sz="13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within QRS</a:t>
            </a: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most common presentation; nearly simultaneous atrial and ventricular activation</a:t>
            </a:r>
            <a:endParaRPr lang="en-US" sz="13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62820" y="1567458"/>
            <a:ext cx="3373651" cy="2454573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9716745" y="1683048"/>
            <a:ext cx="265800" cy="33218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0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2050" dirty="0"/>
          </a:p>
        </p:txBody>
      </p:sp>
      <p:sp>
        <p:nvSpPr>
          <p:cNvPr id="10" name="Text 5"/>
          <p:cNvSpPr/>
          <p:nvPr/>
        </p:nvSpPr>
        <p:spPr>
          <a:xfrm>
            <a:off x="8359070" y="2284214"/>
            <a:ext cx="2981151" cy="276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Pseudo-S / Pseudo-r' (30%)</a:t>
            </a:r>
            <a:endParaRPr lang="en-US" sz="1700" dirty="0"/>
          </a:p>
        </p:txBody>
      </p:sp>
      <p:sp>
        <p:nvSpPr>
          <p:cNvPr id="11" name="Text 6"/>
          <p:cNvSpPr/>
          <p:nvPr/>
        </p:nvSpPr>
        <p:spPr>
          <a:xfrm>
            <a:off x="8359070" y="2727226"/>
            <a:ext cx="2981151" cy="823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Retrograde P deforms </a:t>
            </a:r>
            <a:r>
              <a:rPr lang="en-US" sz="13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terminal QRS</a:t>
            </a: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; pseudo-S in inferior leads, pseudo-r' in V₁ </a:t>
            </a:r>
            <a:endParaRPr lang="en-US" sz="13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23081" y="4188123"/>
            <a:ext cx="3373651" cy="190529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177006" y="4303712"/>
            <a:ext cx="265800" cy="33218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0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</a:t>
            </a:r>
            <a:endParaRPr lang="en-US" sz="2050" dirty="0"/>
          </a:p>
        </p:txBody>
      </p:sp>
      <p:sp>
        <p:nvSpPr>
          <p:cNvPr id="14" name="Text 8"/>
          <p:cNvSpPr/>
          <p:nvPr/>
        </p:nvSpPr>
        <p:spPr>
          <a:xfrm>
            <a:off x="4819331" y="4904879"/>
            <a:ext cx="2981151" cy="276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Pseudo-q Waves (4%)</a:t>
            </a:r>
            <a:endParaRPr lang="en-US" sz="1700" dirty="0"/>
          </a:p>
        </p:txBody>
      </p:sp>
      <p:sp>
        <p:nvSpPr>
          <p:cNvPr id="15" name="Text 9"/>
          <p:cNvSpPr/>
          <p:nvPr/>
        </p:nvSpPr>
        <p:spPr>
          <a:xfrm>
            <a:off x="4819331" y="5347891"/>
            <a:ext cx="2981151" cy="5492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Retrograde P deforms </a:t>
            </a:r>
            <a:r>
              <a:rPr lang="en-US" sz="13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initial QRS</a:t>
            </a: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in leads II, III, aVF</a:t>
            </a:r>
            <a:endParaRPr lang="en-US" sz="1350" dirty="0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62820" y="4188123"/>
            <a:ext cx="3373651" cy="1905298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9716745" y="4303712"/>
            <a:ext cx="265800" cy="33218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0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4</a:t>
            </a:r>
            <a:endParaRPr lang="en-US" sz="2050" dirty="0"/>
          </a:p>
        </p:txBody>
      </p:sp>
      <p:sp>
        <p:nvSpPr>
          <p:cNvPr id="18" name="Text 11"/>
          <p:cNvSpPr/>
          <p:nvPr/>
        </p:nvSpPr>
        <p:spPr>
          <a:xfrm>
            <a:off x="8359070" y="4904879"/>
            <a:ext cx="2981151" cy="276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Atypical AVNRT (Rare)</a:t>
            </a:r>
            <a:endParaRPr lang="en-US" sz="1700" dirty="0"/>
          </a:p>
        </p:txBody>
      </p:sp>
      <p:sp>
        <p:nvSpPr>
          <p:cNvPr id="19" name="Text 12"/>
          <p:cNvSpPr/>
          <p:nvPr/>
        </p:nvSpPr>
        <p:spPr>
          <a:xfrm>
            <a:off x="8359070" y="5347891"/>
            <a:ext cx="2981151" cy="5492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Fast/slow circuit; retrograde P </a:t>
            </a:r>
            <a:r>
              <a:rPr lang="en-US" sz="13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precedes QRS</a:t>
            </a: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; R-P &gt; PR interval</a:t>
            </a:r>
            <a:endParaRPr lang="en-US" sz="135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36773"/>
            <a:ext cx="10868745" cy="498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1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AVNRT: 12-Lead ECG Examples</a:t>
            </a:r>
            <a:endParaRPr lang="en-US" sz="31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1304230"/>
            <a:ext cx="9595229" cy="3498751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661475" y="4954290"/>
            <a:ext cx="3533191" cy="1366838"/>
          </a:xfrm>
          <a:prstGeom prst="roundRect">
            <a:avLst>
              <a:gd name="adj" fmla="val 4901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27265" y="5120084"/>
            <a:ext cx="3201610" cy="2491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Rate &amp; Rhythm</a:t>
            </a:r>
            <a:endParaRPr lang="en-US" sz="1550" dirty="0"/>
          </a:p>
        </p:txBody>
      </p:sp>
      <p:sp>
        <p:nvSpPr>
          <p:cNvPr id="6" name="Text 3"/>
          <p:cNvSpPr/>
          <p:nvPr/>
        </p:nvSpPr>
        <p:spPr>
          <a:xfrm>
            <a:off x="827265" y="5449888"/>
            <a:ext cx="3201610" cy="4702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Narrow complex tachycardia, regular R-R intervals, rate </a:t>
            </a:r>
            <a:r>
              <a:rPr lang="en-US" sz="12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110–250 bpm</a:t>
            </a:r>
            <a:endParaRPr lang="en-US" sz="1250" dirty="0"/>
          </a:p>
        </p:txBody>
      </p:sp>
      <p:sp>
        <p:nvSpPr>
          <p:cNvPr id="7" name="Shape 4"/>
          <p:cNvSpPr/>
          <p:nvPr/>
        </p:nvSpPr>
        <p:spPr>
          <a:xfrm>
            <a:off x="4329203" y="4954290"/>
            <a:ext cx="3533191" cy="1366838"/>
          </a:xfrm>
          <a:prstGeom prst="roundRect">
            <a:avLst>
              <a:gd name="adj" fmla="val 4901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494993" y="5120084"/>
            <a:ext cx="3201610" cy="2491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Diagnostic Clue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4494993" y="5449888"/>
            <a:ext cx="3201610" cy="7054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Pseudo-S in lead II and pseudo-r' in V₁ </a:t>
            </a:r>
            <a:r>
              <a:rPr lang="en-US" sz="12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disappear on conversion</a:t>
            </a: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to sinus rhythm — confirms AVNRT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7996930" y="4954290"/>
            <a:ext cx="3533191" cy="1366838"/>
          </a:xfrm>
          <a:prstGeom prst="roundRect">
            <a:avLst>
              <a:gd name="adj" fmla="val 4901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162721" y="5120084"/>
            <a:ext cx="3201610" cy="2491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Clinical Pearl</a:t>
            </a:r>
            <a:endParaRPr lang="en-US" sz="1550" dirty="0"/>
          </a:p>
        </p:txBody>
      </p:sp>
      <p:sp>
        <p:nvSpPr>
          <p:cNvPr id="12" name="Text 9"/>
          <p:cNvSpPr/>
          <p:nvPr/>
        </p:nvSpPr>
        <p:spPr>
          <a:xfrm>
            <a:off x="8162721" y="5449888"/>
            <a:ext cx="3201610" cy="7054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Consider AVNRT in </a:t>
            </a:r>
            <a:r>
              <a:rPr lang="en-US" sz="1250" i="1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any</a:t>
            </a: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narrow complex regular tachycardia regardless of P wave visibility</a:t>
            </a:r>
            <a:endParaRPr lang="en-US" sz="125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1886" cy="6858000"/>
          </a:xfrm>
          <a:prstGeom prst="rect">
            <a:avLst/>
          </a:prstGeom>
          <a:solidFill>
            <a:srgbClr val="E1E1EA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54" y="506909"/>
            <a:ext cx="4382879" cy="584408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233360" y="2575520"/>
            <a:ext cx="6296860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AVRT: AV Reciprocating Tachycardia</a:t>
            </a:r>
            <a:endParaRPr lang="en-US" sz="3700" dirty="0"/>
          </a:p>
        </p:txBody>
      </p:sp>
      <p:sp>
        <p:nvSpPr>
          <p:cNvPr id="7" name="Text 4"/>
          <p:cNvSpPr/>
          <p:nvPr/>
        </p:nvSpPr>
        <p:spPr>
          <a:xfrm>
            <a:off x="5233360" y="4040287"/>
            <a:ext cx="6296860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second most common reentrant SVT — driven by an accessory bypass tract that bypasses normal AV nodal conduction.</a:t>
            </a:r>
            <a:endParaRPr lang="en-US" sz="145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013619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AVRT: Bypass Tract &amp; Circuit Types</a:t>
            </a:r>
            <a:endParaRPr lang="en-US" sz="37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1717675"/>
            <a:ext cx="10686088" cy="255988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51634" y="604242"/>
            <a:ext cx="3714494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655125" y="4837461"/>
            <a:ext cx="10868745" cy="1706662"/>
          </a:xfrm>
          <a:prstGeom prst="roundRect">
            <a:avLst>
              <a:gd name="adj" fmla="val 4652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61475" y="4551760"/>
            <a:ext cx="5428023" cy="1693962"/>
          </a:xfrm>
          <a:custGeom>
            <a:avLst/>
            <a:gdLst/>
            <a:ahLst/>
            <a:cxnLst/>
            <a:rect l="l" t="t" r="r" b="b"/>
            <a:pathLst>
              <a:path w="5428023" h="1693962">
                <a:moveTo>
                  <a:pt x="66156" y="0"/>
                </a:moveTo>
                <a:lnTo>
                  <a:pt x="5428023" y="0"/>
                </a:lnTo>
                <a:lnTo>
                  <a:pt x="5428023" y="1693962"/>
                </a:lnTo>
                <a:lnTo>
                  <a:pt x="66156" y="1693962"/>
                </a:lnTo>
                <a:arcTo wR="66156" hR="66158" stAng="5400000" swAng="5400000"/>
                <a:lnTo>
                  <a:pt x="0" y="66158"/>
                </a:lnTo>
                <a:arcTo wR="66156" hR="66158" stAng="10800000" swAng="5400000"/>
                <a:close/>
              </a:path>
            </a:pathLst>
          </a:custGeom>
          <a:solidFill>
            <a:srgbClr val="E1E1EA"/>
          </a:solidFill>
          <a:ln/>
        </p:spPr>
      </p:sp>
      <p:sp>
        <p:nvSpPr>
          <p:cNvPr id="7" name="Text 4"/>
          <p:cNvSpPr/>
          <p:nvPr/>
        </p:nvSpPr>
        <p:spPr>
          <a:xfrm>
            <a:off x="856832" y="5029521"/>
            <a:ext cx="5050009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Orthodromic (Narrow QRS)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882232" y="5467647"/>
            <a:ext cx="5050009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Anterograde via AV node → retrograde via bypass tract.</a:t>
            </a: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Virtually all cases of AVRT. Normal QRS morphology unless aberrant conduction.</a:t>
            </a:r>
            <a:endParaRPr lang="en-US" sz="1450" dirty="0"/>
          </a:p>
        </p:txBody>
      </p:sp>
      <p:sp>
        <p:nvSpPr>
          <p:cNvPr id="9" name="Shape 6"/>
          <p:cNvSpPr/>
          <p:nvPr/>
        </p:nvSpPr>
        <p:spPr>
          <a:xfrm>
            <a:off x="6095848" y="4523679"/>
            <a:ext cx="5428023" cy="1693962"/>
          </a:xfrm>
          <a:custGeom>
            <a:avLst/>
            <a:gdLst/>
            <a:ahLst/>
            <a:cxnLst/>
            <a:rect l="l" t="t" r="r" b="b"/>
            <a:pathLst>
              <a:path w="5428023" h="1693962">
                <a:moveTo>
                  <a:pt x="0" y="0"/>
                </a:moveTo>
                <a:lnTo>
                  <a:pt x="5361866" y="0"/>
                </a:lnTo>
                <a:arcTo wR="66156" hR="66158" stAng="16200000" swAng="5400000"/>
                <a:lnTo>
                  <a:pt x="5428023" y="1627804"/>
                </a:lnTo>
                <a:arcTo wR="66156" hR="66158" stAng="0" swAng="5400000"/>
                <a:lnTo>
                  <a:pt x="0" y="1693962"/>
                </a:lnTo>
                <a:lnTo>
                  <a:pt x="0" y="0"/>
                </a:lnTo>
                <a:close/>
              </a:path>
            </a:pathLst>
          </a:custGeom>
          <a:solidFill>
            <a:srgbClr val="E1E1EA"/>
          </a:solidFill>
          <a:ln/>
        </p:spPr>
      </p:sp>
      <p:sp>
        <p:nvSpPr>
          <p:cNvPr id="10" name="Shape 7"/>
          <p:cNvSpPr/>
          <p:nvPr/>
        </p:nvSpPr>
        <p:spPr>
          <a:xfrm>
            <a:off x="5830240" y="4659963"/>
            <a:ext cx="25399" cy="1693962"/>
          </a:xfrm>
          <a:prstGeom prst="roundRect">
            <a:avLst>
              <a:gd name="adj" fmla="val 50001"/>
            </a:avLst>
          </a:prstGeom>
          <a:solidFill>
            <a:srgbClr val="C7C7D0"/>
          </a:solidFill>
          <a:ln/>
        </p:spPr>
      </p:sp>
      <p:sp>
        <p:nvSpPr>
          <p:cNvPr id="11" name="Text 8"/>
          <p:cNvSpPr/>
          <p:nvPr/>
        </p:nvSpPr>
        <p:spPr>
          <a:xfrm>
            <a:off x="6297554" y="4967643"/>
            <a:ext cx="5050009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Antidromic (Wide QRS)</a:t>
            </a:r>
            <a:endParaRPr lang="en-US" sz="1850" dirty="0"/>
          </a:p>
        </p:txBody>
      </p:sp>
      <p:sp>
        <p:nvSpPr>
          <p:cNvPr id="12" name="Text 9"/>
          <p:cNvSpPr/>
          <p:nvPr/>
        </p:nvSpPr>
        <p:spPr>
          <a:xfrm>
            <a:off x="6203051" y="5390753"/>
            <a:ext cx="5050009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Anterograde via bypass tract → retrograde via AV node.</a:t>
            </a: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Produces fully pre-excited, wide QRS — mimics VT. Discussed in WPW chapter.</a:t>
            </a:r>
            <a:endParaRPr lang="en-US" sz="145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56419"/>
            <a:ext cx="10868745" cy="5537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4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AVRT: Mechanism &amp; ECG Findings</a:t>
            </a:r>
            <a:endParaRPr lang="en-US" sz="3450" dirty="0"/>
          </a:p>
        </p:txBody>
      </p:sp>
      <p:sp>
        <p:nvSpPr>
          <p:cNvPr id="3" name="Text 1"/>
          <p:cNvSpPr/>
          <p:nvPr/>
        </p:nvSpPr>
        <p:spPr>
          <a:xfrm>
            <a:off x="661475" y="1525389"/>
            <a:ext cx="6913390" cy="276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Macro-Reentry Circuit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661475" y="1968401"/>
            <a:ext cx="7522974" cy="2746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Atria → AV node → His → bundle branches → ventricles → </a:t>
            </a:r>
            <a:r>
              <a:rPr lang="en-US" sz="13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bypass tract</a:t>
            </a: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→ atria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61475" y="2474119"/>
            <a:ext cx="6913390" cy="19050"/>
          </a:xfrm>
          <a:prstGeom prst="roundRect">
            <a:avLst>
              <a:gd name="adj" fmla="val 49999"/>
            </a:avLst>
          </a:prstGeom>
          <a:solidFill>
            <a:srgbClr val="3C3939">
              <a:alpha val="50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661475" y="2724249"/>
            <a:ext cx="6913390" cy="276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Typical AVRT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661475" y="3167261"/>
            <a:ext cx="6913390" cy="607417"/>
          </a:xfrm>
          <a:prstGeom prst="rect">
            <a:avLst/>
          </a:prstGeom>
          <a:noFill/>
          <a:ln/>
        </p:spPr>
        <p:txBody>
          <a:bodyPr wrap="square" lIns="0" tIns="70882" rIns="0" bIns="0" rtlCol="0" anchor="t">
            <a:normAutofit/>
          </a:bodyPr>
          <a:lstStyle/>
          <a:p>
            <a:pPr marL="274320" indent="-274320" algn="l">
              <a:lnSpc>
                <a:spcPct val="129000"/>
              </a:lnSpc>
              <a:buSzPct val="100000"/>
              <a:buChar char="•"/>
            </a:pP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Retrograde P inscribed </a:t>
            </a:r>
            <a:r>
              <a:rPr lang="en-US" sz="13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after QRS</a:t>
            </a: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deforming the ST/T wave</a:t>
            </a:r>
            <a:endParaRPr lang="en-US" sz="1350" dirty="0"/>
          </a:p>
          <a:p>
            <a:pPr marL="274320" indent="-274320" algn="l">
              <a:lnSpc>
                <a:spcPct val="129000"/>
              </a:lnSpc>
              <a:buSzPct val="100000"/>
              <a:buChar char="•"/>
            </a:pPr>
            <a:r>
              <a:rPr lang="en-US" sz="13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R-P ≥ 80 ms</a:t>
            </a: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and R-P &lt; PR interval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661475" y="3940770"/>
            <a:ext cx="6913390" cy="276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Atypical AVRT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661475" y="4383782"/>
            <a:ext cx="6913390" cy="607417"/>
          </a:xfrm>
          <a:prstGeom prst="rect">
            <a:avLst/>
          </a:prstGeom>
          <a:noFill/>
          <a:ln/>
        </p:spPr>
        <p:txBody>
          <a:bodyPr wrap="square" lIns="0" tIns="70882" rIns="0" bIns="0" rtlCol="0" anchor="t">
            <a:normAutofit/>
          </a:bodyPr>
          <a:lstStyle/>
          <a:p>
            <a:pPr marL="274320" indent="-274320" algn="l">
              <a:lnSpc>
                <a:spcPct val="129000"/>
              </a:lnSpc>
              <a:buSzPct val="100000"/>
              <a:buChar char="•"/>
            </a:pP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Slowly conducting bypass tract</a:t>
            </a:r>
            <a:endParaRPr lang="en-US" sz="1350" dirty="0"/>
          </a:p>
          <a:p>
            <a:pPr marL="274320" indent="-274320" algn="l">
              <a:lnSpc>
                <a:spcPct val="129000"/>
              </a:lnSpc>
              <a:buSzPct val="100000"/>
              <a:buChar char="•"/>
            </a:pP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Retrograde P </a:t>
            </a:r>
            <a:r>
              <a:rPr lang="en-US" sz="13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precedes QRS</a:t>
            </a: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; R-P &gt; PR (rare)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661475" y="5178028"/>
            <a:ext cx="6913390" cy="936625"/>
          </a:xfrm>
          <a:prstGeom prst="roundRect">
            <a:avLst>
              <a:gd name="adj" fmla="val 7946"/>
            </a:avLst>
          </a:prstGeom>
          <a:solidFill>
            <a:srgbClr val="E1E1EA"/>
          </a:solidFill>
          <a:ln/>
        </p:spPr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675" y="5430143"/>
            <a:ext cx="221451" cy="177205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1237326" y="5371703"/>
            <a:ext cx="6160338" cy="5492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Key differentiator:</a:t>
            </a: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AV block terminates AVRT — the AV node is an essential limb of the circuit.</a:t>
            </a:r>
            <a:endParaRPr lang="en-US" sz="1350" dirty="0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3399" y="1802309"/>
            <a:ext cx="3829733" cy="425824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84411"/>
            <a:ext cx="10868745" cy="5076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1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Hierarchy of Cardiac Pacemakers</a:t>
            </a:r>
            <a:endParaRPr lang="en-US" sz="3150" dirty="0"/>
          </a:p>
        </p:txBody>
      </p:sp>
      <p:sp>
        <p:nvSpPr>
          <p:cNvPr id="3" name="Text 1"/>
          <p:cNvSpPr/>
          <p:nvPr/>
        </p:nvSpPr>
        <p:spPr>
          <a:xfrm>
            <a:off x="661475" y="1552277"/>
            <a:ext cx="5347162" cy="536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4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70–80</a:t>
            </a:r>
            <a:endParaRPr lang="en-US" sz="4200" dirty="0"/>
          </a:p>
        </p:txBody>
      </p:sp>
      <p:sp>
        <p:nvSpPr>
          <p:cNvPr id="4" name="Text 2"/>
          <p:cNvSpPr/>
          <p:nvPr/>
        </p:nvSpPr>
        <p:spPr>
          <a:xfrm>
            <a:off x="661475" y="2274193"/>
            <a:ext cx="5347162" cy="253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5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SA Node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661475" y="2611735"/>
            <a:ext cx="5347162" cy="2415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24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Dominant pacemaker — beats/min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6183059" y="1552277"/>
            <a:ext cx="5347162" cy="536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4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~60</a:t>
            </a:r>
            <a:endParaRPr lang="en-US" sz="4200" dirty="0"/>
          </a:p>
        </p:txBody>
      </p:sp>
      <p:sp>
        <p:nvSpPr>
          <p:cNvPr id="7" name="Text 5"/>
          <p:cNvSpPr/>
          <p:nvPr/>
        </p:nvSpPr>
        <p:spPr>
          <a:xfrm>
            <a:off x="6183059" y="2274193"/>
            <a:ext cx="5347162" cy="253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5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AV Node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183059" y="2611735"/>
            <a:ext cx="5347162" cy="2415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24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Secondary pacemaker — beats/min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661475" y="3213596"/>
            <a:ext cx="5347162" cy="536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4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~50</a:t>
            </a:r>
            <a:endParaRPr lang="en-US" sz="4200" dirty="0"/>
          </a:p>
        </p:txBody>
      </p:sp>
      <p:sp>
        <p:nvSpPr>
          <p:cNvPr id="10" name="Text 8"/>
          <p:cNvSpPr/>
          <p:nvPr/>
        </p:nvSpPr>
        <p:spPr>
          <a:xfrm>
            <a:off x="661475" y="3935512"/>
            <a:ext cx="5347162" cy="253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5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Bundle of His</a:t>
            </a:r>
            <a:endParaRPr lang="en-US" sz="1550" dirty="0"/>
          </a:p>
        </p:txBody>
      </p:sp>
      <p:sp>
        <p:nvSpPr>
          <p:cNvPr id="11" name="Text 9"/>
          <p:cNvSpPr/>
          <p:nvPr/>
        </p:nvSpPr>
        <p:spPr>
          <a:xfrm>
            <a:off x="661475" y="4273054"/>
            <a:ext cx="5347162" cy="2415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24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Tertiary pacemaker — beats/min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6183059" y="3213596"/>
            <a:ext cx="5347162" cy="536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4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30–40</a:t>
            </a:r>
            <a:endParaRPr lang="en-US" sz="4200" dirty="0"/>
          </a:p>
        </p:txBody>
      </p:sp>
      <p:sp>
        <p:nvSpPr>
          <p:cNvPr id="13" name="Text 11"/>
          <p:cNvSpPr/>
          <p:nvPr/>
        </p:nvSpPr>
        <p:spPr>
          <a:xfrm>
            <a:off x="6183059" y="3935512"/>
            <a:ext cx="5347162" cy="253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5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Purkinje / Ventricular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6183059" y="4273054"/>
            <a:ext cx="5347162" cy="2415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24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Slowest, most distal — beats/min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61475" y="4724003"/>
            <a:ext cx="10868745" cy="253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Clinical Principle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661475" y="5187156"/>
            <a:ext cx="11478330" cy="2415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more distal the pacemaker from the SA node, the </a:t>
            </a:r>
            <a:r>
              <a:rPr lang="en-US" sz="12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slower its inherent rate</a:t>
            </a: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ensuring a single dominant pacemaker governs the heart at all times.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661475" y="5585718"/>
            <a:ext cx="10868745" cy="587871"/>
          </a:xfrm>
          <a:prstGeom prst="roundRect">
            <a:avLst>
              <a:gd name="adj" fmla="val 11605"/>
            </a:avLst>
          </a:prstGeom>
          <a:solidFill>
            <a:srgbClr val="E1E1EA"/>
          </a:solidFill>
          <a:ln/>
        </p:spPr>
      </p:sp>
      <p:pic>
        <p:nvPicPr>
          <p:cNvPr id="1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892" y="5788720"/>
            <a:ext cx="202996" cy="162421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1189305" y="5765800"/>
            <a:ext cx="10788082" cy="2415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rate hierarchy is the electrophysiological basis of pacemaker dominance and the escape mechanism in conduction failure.</a:t>
            </a:r>
            <a:endParaRPr lang="en-US" sz="125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24768"/>
            <a:ext cx="10868745" cy="3046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9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AVRT vs. AVNRT: Key Differentiators</a:t>
            </a:r>
            <a:endParaRPr lang="en-US" sz="19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961132"/>
            <a:ext cx="5315512" cy="5315645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21058" y="1623060"/>
            <a:ext cx="2632604" cy="202977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492116" y="1792882"/>
            <a:ext cx="2361546" cy="7901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R-P Interval</a:t>
            </a:r>
            <a:endParaRPr lang="en-US" sz="950" dirty="0"/>
          </a:p>
        </p:txBody>
      </p:sp>
      <p:sp>
        <p:nvSpPr>
          <p:cNvPr id="6" name="Text 2"/>
          <p:cNvSpPr/>
          <p:nvPr/>
        </p:nvSpPr>
        <p:spPr>
          <a:xfrm>
            <a:off x="6356587" y="2176045"/>
            <a:ext cx="2361546" cy="3542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1000"/>
              </a:lnSpc>
              <a:buNone/>
            </a:pP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AVRT ≥ 80 ms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retrograde P is separate from QRS, deforms ST/T</a:t>
            </a:r>
            <a:endParaRPr lang="en-US" sz="1400" dirty="0"/>
          </a:p>
          <a:p>
            <a:pPr marL="0" indent="0" algn="l">
              <a:lnSpc>
                <a:spcPct val="101000"/>
              </a:lnSpc>
              <a:buNone/>
            </a:pP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AVNRT &lt; 80 ms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P buried within or at terminal QRS</a:t>
            </a:r>
            <a:endParaRPr lang="en-US" sz="14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03866" y="1623060"/>
            <a:ext cx="2632704" cy="2029777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9064795" y="1823065"/>
            <a:ext cx="2361645" cy="152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AV Block</a:t>
            </a:r>
            <a:endParaRPr lang="en-US" sz="950" dirty="0"/>
          </a:p>
        </p:txBody>
      </p:sp>
      <p:sp>
        <p:nvSpPr>
          <p:cNvPr id="9" name="Text 4"/>
          <p:cNvSpPr/>
          <p:nvPr/>
        </p:nvSpPr>
        <p:spPr>
          <a:xfrm>
            <a:off x="9174925" y="2187475"/>
            <a:ext cx="2361645" cy="2361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1000"/>
              </a:lnSpc>
              <a:buNone/>
            </a:pPr>
            <a:r>
              <a:rPr lang="en-US" sz="16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Possible in </a:t>
            </a:r>
            <a:r>
              <a:rPr lang="en-US" sz="16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AVNRT</a:t>
            </a:r>
            <a:r>
              <a:rPr lang="en-US" sz="16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(AV node not required for circuit)</a:t>
            </a:r>
            <a:endParaRPr lang="en-US" sz="1600" dirty="0"/>
          </a:p>
          <a:p>
            <a:pPr marL="0" indent="0" algn="l">
              <a:lnSpc>
                <a:spcPct val="101000"/>
              </a:lnSpc>
              <a:buNone/>
            </a:pPr>
            <a:r>
              <a:rPr lang="en-US" sz="16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Excludes </a:t>
            </a:r>
            <a:r>
              <a:rPr lang="en-US" sz="16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AVRT</a:t>
            </a:r>
            <a:r>
              <a:rPr lang="en-US" sz="16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AV node is essential limb</a:t>
            </a:r>
            <a:endParaRPr lang="en-US" sz="16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21058" y="3703042"/>
            <a:ext cx="2632604" cy="186336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381987" y="3813175"/>
            <a:ext cx="2361546" cy="152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Electrical Alternans</a:t>
            </a:r>
            <a:endParaRPr lang="en-US" sz="950" dirty="0"/>
          </a:p>
        </p:txBody>
      </p:sp>
      <p:sp>
        <p:nvSpPr>
          <p:cNvPr id="12" name="Text 6"/>
          <p:cNvSpPr/>
          <p:nvPr/>
        </p:nvSpPr>
        <p:spPr>
          <a:xfrm>
            <a:off x="6356587" y="4075609"/>
            <a:ext cx="2361546" cy="17110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1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Favors </a:t>
            </a: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AVRT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at faster rates — </a:t>
            </a:r>
          </a:p>
          <a:p>
            <a:pPr marL="0" indent="0" algn="l">
              <a:lnSpc>
                <a:spcPct val="101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but not exclusive</a:t>
            </a:r>
            <a:endParaRPr lang="en-US" sz="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03866" y="3703041"/>
            <a:ext cx="2632704" cy="2029777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9064795" y="3813175"/>
            <a:ext cx="2361645" cy="152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Bypass Tract Side</a:t>
            </a:r>
            <a:endParaRPr lang="en-US" sz="950" dirty="0"/>
          </a:p>
        </p:txBody>
      </p:sp>
      <p:sp>
        <p:nvSpPr>
          <p:cNvPr id="15" name="Text 8"/>
          <p:cNvSpPr/>
          <p:nvPr/>
        </p:nvSpPr>
        <p:spPr>
          <a:xfrm>
            <a:off x="9064795" y="4015680"/>
            <a:ext cx="2361645" cy="15507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1000"/>
              </a:lnSpc>
              <a:buNone/>
            </a:pPr>
            <a:r>
              <a:rPr lang="en-US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 </a:t>
            </a:r>
            <a:r>
              <a:rPr lang="en-US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negative in lead I</a:t>
            </a:r>
            <a:r>
              <a:rPr lang="en-US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→ left-sided tract</a:t>
            </a:r>
            <a:endParaRPr lang="en-US" dirty="0"/>
          </a:p>
          <a:p>
            <a:pPr marL="0" indent="0" algn="l">
              <a:lnSpc>
                <a:spcPct val="101000"/>
              </a:lnSpc>
              <a:buNone/>
            </a:pPr>
            <a:r>
              <a:rPr lang="en-US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 </a:t>
            </a:r>
            <a:r>
              <a:rPr lang="en-US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positive in lead I</a:t>
            </a:r>
            <a:r>
              <a:rPr lang="en-US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→ right-sided tract</a:t>
            </a:r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66516" y="1769005"/>
            <a:ext cx="6400337" cy="710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Localizing the Bypass Tract in AVRT</a:t>
            </a:r>
            <a:endParaRPr lang="en-US" sz="23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628" y="301278"/>
            <a:ext cx="5385857" cy="384567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75" y="3899694"/>
            <a:ext cx="10868745" cy="189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661475" y="4265712"/>
            <a:ext cx="5011910" cy="151309"/>
          </a:xfrm>
          <a:prstGeom prst="roundRect">
            <a:avLst>
              <a:gd name="adj" fmla="val 33612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61475" y="4265712"/>
            <a:ext cx="2505905" cy="151309"/>
          </a:xfrm>
          <a:prstGeom prst="roundRect">
            <a:avLst>
              <a:gd name="adj" fmla="val 33612"/>
            </a:avLst>
          </a:prstGeom>
          <a:solidFill>
            <a:srgbClr val="1B1B27"/>
          </a:solidFill>
          <a:ln/>
        </p:spPr>
      </p:sp>
      <p:sp>
        <p:nvSpPr>
          <p:cNvPr id="7" name="Text 4"/>
          <p:cNvSpPr/>
          <p:nvPr/>
        </p:nvSpPr>
        <p:spPr>
          <a:xfrm>
            <a:off x="5764168" y="4265613"/>
            <a:ext cx="283163" cy="1514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83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50%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661475" y="4535686"/>
            <a:ext cx="5385856" cy="189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LV Free Wall</a:t>
            </a:r>
            <a:endParaRPr lang="en-US" dirty="0"/>
          </a:p>
        </p:txBody>
      </p:sp>
      <p:sp>
        <p:nvSpPr>
          <p:cNvPr id="9" name="Text 6"/>
          <p:cNvSpPr/>
          <p:nvPr/>
        </p:nvSpPr>
        <p:spPr>
          <a:xfrm>
            <a:off x="661475" y="4771430"/>
            <a:ext cx="5385856" cy="15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9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Most common location; 50–60% of all bypass tracts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6144265" y="4265712"/>
            <a:ext cx="5025800" cy="151309"/>
          </a:xfrm>
          <a:prstGeom prst="roundRect">
            <a:avLst>
              <a:gd name="adj" fmla="val 33612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144265" y="4265712"/>
            <a:ext cx="1256376" cy="151309"/>
          </a:xfrm>
          <a:prstGeom prst="roundRect">
            <a:avLst>
              <a:gd name="adj" fmla="val 33612"/>
            </a:avLst>
          </a:prstGeom>
          <a:solidFill>
            <a:srgbClr val="1B1B27"/>
          </a:solidFill>
          <a:ln/>
        </p:spPr>
      </p:sp>
      <p:sp>
        <p:nvSpPr>
          <p:cNvPr id="12" name="Text 9"/>
          <p:cNvSpPr/>
          <p:nvPr/>
        </p:nvSpPr>
        <p:spPr>
          <a:xfrm>
            <a:off x="11260848" y="4265613"/>
            <a:ext cx="269372" cy="1514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83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25%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6144265" y="4535686"/>
            <a:ext cx="5385955" cy="189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Posteroseptal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6144265" y="4771430"/>
            <a:ext cx="5385955" cy="15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9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Second most common; 20–30% of bypass tracts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661475" y="5145881"/>
            <a:ext cx="5039790" cy="151309"/>
          </a:xfrm>
          <a:prstGeom prst="roundRect">
            <a:avLst>
              <a:gd name="adj" fmla="val 33612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661475" y="5145881"/>
            <a:ext cx="755929" cy="151309"/>
          </a:xfrm>
          <a:prstGeom prst="roundRect">
            <a:avLst>
              <a:gd name="adj" fmla="val 33612"/>
            </a:avLst>
          </a:prstGeom>
          <a:solidFill>
            <a:srgbClr val="1B1B27"/>
          </a:solidFill>
          <a:ln/>
        </p:spPr>
      </p:sp>
      <p:sp>
        <p:nvSpPr>
          <p:cNvPr id="17" name="Text 14"/>
          <p:cNvSpPr/>
          <p:nvPr/>
        </p:nvSpPr>
        <p:spPr>
          <a:xfrm>
            <a:off x="5792047" y="5145782"/>
            <a:ext cx="255283" cy="1514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83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15%</a:t>
            </a:r>
            <a:endParaRPr lang="en-US" sz="1150" dirty="0"/>
          </a:p>
        </p:txBody>
      </p:sp>
      <p:sp>
        <p:nvSpPr>
          <p:cNvPr id="18" name="Text 15"/>
          <p:cNvSpPr/>
          <p:nvPr/>
        </p:nvSpPr>
        <p:spPr>
          <a:xfrm>
            <a:off x="661475" y="5415855"/>
            <a:ext cx="5385856" cy="189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RV Free Wall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661475" y="5651599"/>
            <a:ext cx="5385856" cy="15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9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10–20% of bypass tracts</a:t>
            </a:r>
            <a:endParaRPr lang="en-US" sz="1400" dirty="0"/>
          </a:p>
        </p:txBody>
      </p:sp>
      <p:sp>
        <p:nvSpPr>
          <p:cNvPr id="20" name="Shape 17"/>
          <p:cNvSpPr/>
          <p:nvPr/>
        </p:nvSpPr>
        <p:spPr>
          <a:xfrm>
            <a:off x="6144265" y="5145881"/>
            <a:ext cx="5104677" cy="151309"/>
          </a:xfrm>
          <a:prstGeom prst="roundRect">
            <a:avLst>
              <a:gd name="adj" fmla="val 33612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144265" y="5145881"/>
            <a:ext cx="255184" cy="151309"/>
          </a:xfrm>
          <a:prstGeom prst="roundRect">
            <a:avLst>
              <a:gd name="adj" fmla="val 33612"/>
            </a:avLst>
          </a:prstGeom>
          <a:solidFill>
            <a:srgbClr val="1B1B27"/>
          </a:solidFill>
          <a:ln/>
        </p:spPr>
      </p:sp>
      <p:sp>
        <p:nvSpPr>
          <p:cNvPr id="22" name="Text 19"/>
          <p:cNvSpPr/>
          <p:nvPr/>
        </p:nvSpPr>
        <p:spPr>
          <a:xfrm>
            <a:off x="11339725" y="5145782"/>
            <a:ext cx="190495" cy="1514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83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5%</a:t>
            </a:r>
            <a:endParaRPr lang="en-US" sz="1150" dirty="0"/>
          </a:p>
        </p:txBody>
      </p:sp>
      <p:sp>
        <p:nvSpPr>
          <p:cNvPr id="23" name="Text 20"/>
          <p:cNvSpPr/>
          <p:nvPr/>
        </p:nvSpPr>
        <p:spPr>
          <a:xfrm>
            <a:off x="6144265" y="5415855"/>
            <a:ext cx="5385955" cy="189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Anteroseptal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6144265" y="5651599"/>
            <a:ext cx="5385955" cy="15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9000"/>
              </a:lnSpc>
              <a:buNone/>
            </a:pPr>
            <a:r>
              <a:rPr lang="en-US" sz="16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Least common; ~5% of bypass tracts</a:t>
            </a:r>
            <a:endParaRPr lang="en-US" sz="1600" dirty="0"/>
          </a:p>
        </p:txBody>
      </p:sp>
      <p:pic>
        <p:nvPicPr>
          <p:cNvPr id="2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519" y="6007398"/>
            <a:ext cx="151305" cy="121047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19809" y="0"/>
            <a:ext cx="4571886" cy="6858000"/>
          </a:xfrm>
          <a:prstGeom prst="rect">
            <a:avLst/>
          </a:prstGeom>
          <a:solidFill>
            <a:srgbClr val="E1E1EA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4263" y="506909"/>
            <a:ext cx="4382879" cy="5844084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661475" y="2212777"/>
            <a:ext cx="1019844" cy="287139"/>
          </a:xfrm>
          <a:prstGeom prst="roundRect">
            <a:avLst>
              <a:gd name="adj" fmla="val 22118"/>
            </a:avLst>
          </a:prstGeom>
          <a:solidFill>
            <a:srgbClr val="E1E1EA"/>
          </a:solidFill>
          <a:ln/>
        </p:spPr>
      </p:sp>
      <p:sp>
        <p:nvSpPr>
          <p:cNvPr id="6" name="Text 3"/>
          <p:cNvSpPr/>
          <p:nvPr/>
        </p:nvSpPr>
        <p:spPr>
          <a:xfrm>
            <a:off x="661475" y="2575520"/>
            <a:ext cx="6296860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SART &amp; IART: Rare Reentrant SVTs</a:t>
            </a:r>
            <a:endParaRPr lang="en-US" sz="3700" dirty="0"/>
          </a:p>
        </p:txBody>
      </p:sp>
      <p:sp>
        <p:nvSpPr>
          <p:cNvPr id="7" name="Text 4"/>
          <p:cNvSpPr/>
          <p:nvPr/>
        </p:nvSpPr>
        <p:spPr>
          <a:xfrm>
            <a:off x="661475" y="4040287"/>
            <a:ext cx="6296860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Uncommon but clinically important — both mimic focal atrial tachycardia on ECG and require electrophysiologic study for definitive diagnosis.</a:t>
            </a:r>
            <a:endParaRPr lang="en-US" sz="145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49672"/>
            <a:ext cx="10868745" cy="5537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4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SART &amp; IART: Mechanisms and ECG</a:t>
            </a:r>
            <a:endParaRPr lang="en-US" sz="3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1465163"/>
            <a:ext cx="3523070" cy="4843165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623081" y="1539379"/>
            <a:ext cx="3373651" cy="3458567"/>
          </a:xfrm>
          <a:prstGeom prst="roundRect">
            <a:avLst>
              <a:gd name="adj" fmla="val 2206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806631" y="1722934"/>
            <a:ext cx="3006551" cy="5538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SART — Sinoatrial Reentrant Tachycardia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4806631" y="2442865"/>
            <a:ext cx="3006551" cy="2371527"/>
          </a:xfrm>
          <a:prstGeom prst="rect">
            <a:avLst/>
          </a:prstGeom>
          <a:noFill/>
          <a:ln/>
        </p:spPr>
        <p:txBody>
          <a:bodyPr wrap="square" lIns="0" tIns="70882" rIns="0" bIns="0" rtlCol="0" anchor="t">
            <a:normAutofit/>
          </a:bodyPr>
          <a:lstStyle/>
          <a:p>
            <a:pPr marL="274320" indent="-274320" algn="l">
              <a:lnSpc>
                <a:spcPct val="129000"/>
              </a:lnSpc>
              <a:buSzPct val="100000"/>
              <a:buChar char="•"/>
            </a:pP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Circuit: sinus node + adjacent atrium</a:t>
            </a:r>
            <a:endParaRPr lang="en-US" sz="1350" dirty="0"/>
          </a:p>
          <a:p>
            <a:pPr marL="274320" indent="-274320" algn="l">
              <a:lnSpc>
                <a:spcPct val="129000"/>
              </a:lnSpc>
              <a:buSzPct val="100000"/>
              <a:buChar char="•"/>
            </a:pP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 wave morphology </a:t>
            </a:r>
            <a:r>
              <a:rPr lang="en-US" sz="13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resembles sinus P</a:t>
            </a: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key ECG feature</a:t>
            </a:r>
            <a:endParaRPr lang="en-US" sz="1350" dirty="0"/>
          </a:p>
          <a:p>
            <a:pPr marL="274320" indent="-274320" algn="l">
              <a:lnSpc>
                <a:spcPct val="129000"/>
              </a:lnSpc>
              <a:buSzPct val="100000"/>
              <a:buChar char="•"/>
            </a:pP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Associated with </a:t>
            </a:r>
            <a:r>
              <a:rPr lang="en-US" sz="13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structural cardiac disease</a:t>
            </a:r>
            <a:endParaRPr lang="en-US" sz="1350" dirty="0"/>
          </a:p>
          <a:p>
            <a:pPr marL="274320" indent="-274320" algn="l">
              <a:lnSpc>
                <a:spcPct val="129000"/>
              </a:lnSpc>
              <a:buSzPct val="100000"/>
              <a:buChar char="•"/>
            </a:pP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Responds to adenosine and vagal maneuvers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8162820" y="1539379"/>
            <a:ext cx="3373651" cy="3458567"/>
          </a:xfrm>
          <a:prstGeom prst="roundRect">
            <a:avLst>
              <a:gd name="adj" fmla="val 2206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346370" y="1722934"/>
            <a:ext cx="3006551" cy="5538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IART — Intra-Atrial Reentrant Tachycardia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8346370" y="2442865"/>
            <a:ext cx="3006551" cy="2038747"/>
          </a:xfrm>
          <a:prstGeom prst="rect">
            <a:avLst/>
          </a:prstGeom>
          <a:noFill/>
          <a:ln/>
        </p:spPr>
        <p:txBody>
          <a:bodyPr wrap="square" lIns="0" tIns="70882" rIns="0" bIns="0" rtlCol="0" anchor="t">
            <a:normAutofit/>
          </a:bodyPr>
          <a:lstStyle/>
          <a:p>
            <a:pPr marL="274320" indent="-274320" algn="l">
              <a:lnSpc>
                <a:spcPct val="129000"/>
              </a:lnSpc>
              <a:buSzPct val="100000"/>
              <a:buChar char="•"/>
            </a:pP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Micro-reentrant circuit within atrium — often around scar or surgical incision</a:t>
            </a:r>
            <a:endParaRPr lang="en-US" sz="1350" dirty="0"/>
          </a:p>
          <a:p>
            <a:pPr marL="274320" indent="-274320" algn="l">
              <a:lnSpc>
                <a:spcPct val="129000"/>
              </a:lnSpc>
              <a:buSzPct val="100000"/>
              <a:buChar char="•"/>
            </a:pP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 waves </a:t>
            </a:r>
            <a:r>
              <a:rPr lang="en-US" sz="13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precede QRS</a:t>
            </a: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(PR ≥ 120 ms)</a:t>
            </a:r>
            <a:endParaRPr lang="en-US" sz="1350" dirty="0"/>
          </a:p>
          <a:p>
            <a:pPr marL="274320" indent="-274320" algn="l">
              <a:lnSpc>
                <a:spcPct val="129000"/>
              </a:lnSpc>
              <a:buSzPct val="100000"/>
              <a:buChar char="•"/>
            </a:pPr>
            <a:r>
              <a:rPr lang="en-US" sz="13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AV block can occur</a:t>
            </a:r>
            <a:r>
              <a:rPr lang="en-US" sz="13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AV node not part of circuit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4623081" y="5184775"/>
            <a:ext cx="6913390" cy="936625"/>
          </a:xfrm>
          <a:prstGeom prst="roundRect">
            <a:avLst>
              <a:gd name="adj" fmla="val 7946"/>
            </a:avLst>
          </a:prstGeom>
          <a:solidFill>
            <a:srgbClr val="E1E1EA"/>
          </a:solidFill>
          <a:ln/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281" y="5436890"/>
            <a:ext cx="221451" cy="17720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198932" y="5378450"/>
            <a:ext cx="6160338" cy="5492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Both SART and IART are ECG-indistinguishable from focal atrial tachycardia — classified under focal AT for clinical purposes.</a:t>
            </a:r>
            <a:endParaRPr lang="en-US" sz="135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61475" y="1985070"/>
            <a:ext cx="10868745" cy="26398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Supraventricular Tachycardia due to Altered Automaticity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661475" y="4872930"/>
            <a:ext cx="11478330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endParaRPr lang="en-US" sz="13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18120"/>
            <a:ext cx="10868745" cy="492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1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Introduction: Mechanisms of SVT</a:t>
            </a:r>
            <a:endParaRPr lang="en-US" sz="3100" dirty="0"/>
          </a:p>
        </p:txBody>
      </p:sp>
      <p:sp>
        <p:nvSpPr>
          <p:cNvPr id="3" name="Text 1"/>
          <p:cNvSpPr/>
          <p:nvPr/>
        </p:nvSpPr>
        <p:spPr>
          <a:xfrm>
            <a:off x="661475" y="1371203"/>
            <a:ext cx="5242092" cy="14821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SVT can occur via </a:t>
            </a:r>
            <a:r>
              <a:rPr lang="en-US" sz="12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enhanced automaticity</a:t>
            </a:r>
            <a:r>
              <a:rPr lang="en-US" sz="12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and </a:t>
            </a:r>
            <a:r>
              <a:rPr lang="en-US" sz="12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triggered activity</a:t>
            </a:r>
            <a:r>
              <a:rPr lang="en-US" sz="12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not only reentry. </a:t>
            </a:r>
            <a:endParaRPr lang="en-US" sz="12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430" y="2644048"/>
            <a:ext cx="5242092" cy="3563823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94478" y="1405037"/>
            <a:ext cx="5242092" cy="173474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547282" y="1581646"/>
            <a:ext cx="4812684" cy="2462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Phase 4 Depolarization</a:t>
            </a:r>
            <a:endParaRPr lang="en-US" sz="1550" dirty="0"/>
          </a:p>
        </p:txBody>
      </p:sp>
      <p:sp>
        <p:nvSpPr>
          <p:cNvPr id="7" name="Text 3"/>
          <p:cNvSpPr/>
          <p:nvPr/>
        </p:nvSpPr>
        <p:spPr>
          <a:xfrm>
            <a:off x="6547282" y="1978124"/>
            <a:ext cx="4812684" cy="9850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SVT from enhanced automaticity depends on cells with automatic properties exhibiting diastolic depolarization (phase 4 of the action potential). Once threshold potential is reached, cells discharge automatically.</a:t>
            </a:r>
            <a:endParaRPr lang="en-US" sz="12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94478" y="3289995"/>
            <a:ext cx="5242092" cy="1242219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6547282" y="3466604"/>
            <a:ext cx="4812684" cy="2462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Non-Pacemaking Cells</a:t>
            </a:r>
            <a:endParaRPr lang="en-US" sz="1550" dirty="0"/>
          </a:p>
        </p:txBody>
      </p:sp>
      <p:sp>
        <p:nvSpPr>
          <p:cNvPr id="10" name="Text 5"/>
          <p:cNvSpPr/>
          <p:nvPr/>
        </p:nvSpPr>
        <p:spPr>
          <a:xfrm>
            <a:off x="6547282" y="3863082"/>
            <a:ext cx="4812684" cy="4925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Non-pacemaking cells have a flat phase 4 — their resting potential never reaches threshold under normal conditions.</a:t>
            </a:r>
            <a:endParaRPr lang="en-US" sz="12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94478" y="4682430"/>
            <a:ext cx="5242092" cy="148848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547282" y="4859040"/>
            <a:ext cx="4812684" cy="2462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Pathologic Automaticity</a:t>
            </a:r>
            <a:endParaRPr lang="en-US" sz="1550" dirty="0"/>
          </a:p>
        </p:txBody>
      </p:sp>
      <p:sp>
        <p:nvSpPr>
          <p:cNvPr id="13" name="Text 7"/>
          <p:cNvSpPr/>
          <p:nvPr/>
        </p:nvSpPr>
        <p:spPr>
          <a:xfrm>
            <a:off x="6547282" y="5255518"/>
            <a:ext cx="4812684" cy="7387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Ordinary working myocytes may develop automaticity when pathologic conditions arise — such as ischemia or myocardial injury — enabling abnormal impulse generation.</a:t>
            </a:r>
            <a:endParaRPr lang="en-US" sz="12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560116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Types of Automatic SVT</a:t>
            </a:r>
            <a:endParaRPr lang="en-US" sz="3250" dirty="0"/>
          </a:p>
        </p:txBody>
      </p:sp>
      <p:sp>
        <p:nvSpPr>
          <p:cNvPr id="3" name="Shape 1"/>
          <p:cNvSpPr/>
          <p:nvPr/>
        </p:nvSpPr>
        <p:spPr>
          <a:xfrm>
            <a:off x="661475" y="2407543"/>
            <a:ext cx="5351725" cy="1494830"/>
          </a:xfrm>
          <a:prstGeom prst="roundRect">
            <a:avLst>
              <a:gd name="adj" fmla="val 4647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33119" y="2579191"/>
            <a:ext cx="5008437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Pathologic Sinus Tachycardia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33119" y="2936875"/>
            <a:ext cx="5008437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Enhanced automaticity of sinus node cells. Clinically difficult to differentiate from physiologic sinus tachycardia without additional workup.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178495" y="2407543"/>
            <a:ext cx="5351725" cy="1494830"/>
          </a:xfrm>
          <a:prstGeom prst="roundRect">
            <a:avLst>
              <a:gd name="adj" fmla="val 4647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350139" y="2579191"/>
            <a:ext cx="5008437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Focal Atrial Tachycardia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350139" y="2936875"/>
            <a:ext cx="5008437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Originates from a single focus in the atria or contiguous venous connections — pulmonary veins, vena cava, or coronary sinus.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61475" y="4067671"/>
            <a:ext cx="5351725" cy="1230213"/>
          </a:xfrm>
          <a:prstGeom prst="roundRect">
            <a:avLst>
              <a:gd name="adj" fmla="val 5647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33119" y="4239320"/>
            <a:ext cx="5008437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Multifocal Atrial Tachycardia (MAT)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33119" y="4597003"/>
            <a:ext cx="5008437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Several ectopic foci present in the atria simultaneously, producing irregular P waves of varying morphology.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178495" y="4067671"/>
            <a:ext cx="5351725" cy="1230213"/>
          </a:xfrm>
          <a:prstGeom prst="roundRect">
            <a:avLst>
              <a:gd name="adj" fmla="val 5647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350139" y="4239320"/>
            <a:ext cx="5008437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AV Junctional Tachycardia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350139" y="4597003"/>
            <a:ext cx="5008437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Arises from the AV node down to the bifurcation of the bundle of His. Can be paroxysmal or nonparoxysmal in presentation.</a:t>
            </a:r>
            <a:endParaRPr lang="en-US" sz="13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BD7EF31A-3FE0-C2A9-6D3E-64DCC4CD60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1007" y="1851487"/>
            <a:ext cx="9705860" cy="3155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91290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989806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Focal Atrial Tachycardia: Overview</a:t>
            </a:r>
            <a:endParaRPr lang="en-US" sz="3250" dirty="0"/>
          </a:p>
        </p:txBody>
      </p:sp>
      <p:sp>
        <p:nvSpPr>
          <p:cNvPr id="3" name="Shape 1"/>
          <p:cNvSpPr/>
          <p:nvPr/>
        </p:nvSpPr>
        <p:spPr>
          <a:xfrm>
            <a:off x="542415" y="1754584"/>
            <a:ext cx="5470785" cy="4113510"/>
          </a:xfrm>
          <a:prstGeom prst="roundRect">
            <a:avLst>
              <a:gd name="adj" fmla="val 2895"/>
            </a:avLst>
          </a:prstGeom>
          <a:solidFill>
            <a:srgbClr val="1B1B27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707710" y="1919883"/>
            <a:ext cx="5140196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Key Epidemiology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707710" y="2343646"/>
            <a:ext cx="5140196" cy="13230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Sustained focal atrial tachycardia is rare, occurring in </a:t>
            </a:r>
            <a:r>
              <a:rPr lang="en-US" sz="1300" b="1" dirty="0">
                <a:solidFill>
                  <a:srgbClr val="FFFFFF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&lt;0.5%</a:t>
            </a:r>
            <a:r>
              <a:rPr lang="en-US" sz="13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of symptomatic patients referred for evaluation. The incessant form — persisting </a:t>
            </a:r>
            <a:r>
              <a:rPr lang="en-US" sz="1300" b="1" dirty="0">
                <a:solidFill>
                  <a:srgbClr val="FFFFFF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&gt;12 hours/day</a:t>
            </a:r>
            <a:r>
              <a:rPr lang="en-US" sz="13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can cause tachycardia-mediated cardiomyopathy, one of the few reversible causes of dilated cardiomyopathy.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303904" y="1919883"/>
            <a:ext cx="5232666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Mechanism &amp; Origin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303904" y="2343646"/>
            <a:ext cx="5232666" cy="13230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Tachycardia arises from a single location; the atrial impulse spreads circumferentially regardless of the underlying mechanism. The mechanism may be </a:t>
            </a:r>
            <a:r>
              <a:rPr lang="en-US" sz="13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enhanced automaticity</a:t>
            </a: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</a:t>
            </a:r>
            <a:r>
              <a:rPr lang="en-US" sz="13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intra-atrial micro-reentry</a:t>
            </a: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or </a:t>
            </a:r>
            <a:r>
              <a:rPr lang="en-US" sz="13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triggered automaticity</a:t>
            </a: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these are indistinguishable on the 12-lead ECG.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303904" y="3832027"/>
            <a:ext cx="5232666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Common Foci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303904" y="4255790"/>
            <a:ext cx="5232666" cy="1554460"/>
          </a:xfrm>
          <a:prstGeom prst="rect">
            <a:avLst/>
          </a:prstGeom>
          <a:noFill/>
          <a:ln/>
        </p:spPr>
        <p:txBody>
          <a:bodyPr wrap="square" lIns="0" tIns="66156" rIns="0" bIns="0" rtlCol="0" anchor="t">
            <a:normAutofit/>
          </a:bodyPr>
          <a:lstStyle/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Mitral and tricuspid annulus</a:t>
            </a:r>
            <a:endParaRPr lang="en-US" sz="1300" dirty="0"/>
          </a:p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Atrial appendages</a:t>
            </a:r>
            <a:endParaRPr lang="en-US" sz="1300" dirty="0"/>
          </a:p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Crista terminalis</a:t>
            </a:r>
            <a:endParaRPr lang="en-US" sz="1300" dirty="0"/>
          </a:p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Ostium of coronary sinus</a:t>
            </a:r>
            <a:endParaRPr lang="en-US" sz="1300" dirty="0"/>
          </a:p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Pulmonary veins</a:t>
            </a:r>
            <a:endParaRPr lang="en-US" sz="13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779760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Localizing the Origin: Right vs. Left Atrium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661475" y="1627188"/>
            <a:ext cx="11478330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most useful leads for atrial localization are </a:t>
            </a:r>
            <a:r>
              <a:rPr lang="en-US" sz="13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V₁</a:t>
            </a: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and </a:t>
            </a:r>
            <a:r>
              <a:rPr lang="en-US" sz="13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aVL</a:t>
            </a: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661475" y="2263874"/>
            <a:ext cx="5232666" cy="1618754"/>
          </a:xfrm>
          <a:prstGeom prst="roundRect">
            <a:avLst>
              <a:gd name="adj" fmla="val 4291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33119" y="2435523"/>
            <a:ext cx="4889378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Right Atrial Origin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33119" y="2859286"/>
            <a:ext cx="4889378" cy="851694"/>
          </a:xfrm>
          <a:prstGeom prst="rect">
            <a:avLst/>
          </a:prstGeom>
          <a:noFill/>
          <a:ln/>
        </p:spPr>
        <p:txBody>
          <a:bodyPr wrap="square" lIns="0" tIns="66156" rIns="0" bIns="0" rtlCol="0" anchor="t">
            <a:normAutofit/>
          </a:bodyPr>
          <a:lstStyle/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 waves </a:t>
            </a:r>
            <a:r>
              <a:rPr lang="en-US" sz="13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inverted in V₁</a:t>
            </a: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(or biphasic: initially upright, terminally negative)</a:t>
            </a:r>
            <a:endParaRPr lang="en-US" sz="1300" dirty="0"/>
          </a:p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 waves </a:t>
            </a:r>
            <a:r>
              <a:rPr lang="en-US" sz="13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upright or biphasic in aVL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61475" y="4047927"/>
            <a:ext cx="5232666" cy="1618754"/>
          </a:xfrm>
          <a:prstGeom prst="roundRect">
            <a:avLst>
              <a:gd name="adj" fmla="val 4291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33119" y="4219575"/>
            <a:ext cx="4889378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Left Atrial Origin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33119" y="4643338"/>
            <a:ext cx="4889378" cy="851694"/>
          </a:xfrm>
          <a:prstGeom prst="rect">
            <a:avLst/>
          </a:prstGeom>
          <a:noFill/>
          <a:ln/>
        </p:spPr>
        <p:txBody>
          <a:bodyPr wrap="square" lIns="0" tIns="66156" rIns="0" bIns="0" rtlCol="0" anchor="t">
            <a:normAutofit/>
          </a:bodyPr>
          <a:lstStyle/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 waves </a:t>
            </a:r>
            <a:r>
              <a:rPr lang="en-US" sz="13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upright in V₁</a:t>
            </a: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(or biphasic: initially negative, terminally upright)</a:t>
            </a:r>
            <a:endParaRPr lang="en-US" sz="1300" dirty="0"/>
          </a:p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 waves </a:t>
            </a:r>
            <a:r>
              <a:rPr lang="en-US" sz="13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isoelectric or negative in aVL</a:t>
            </a:r>
            <a:endParaRPr lang="en-US" sz="1300" dirty="0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3904" y="2263874"/>
            <a:ext cx="5226316" cy="362833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700980"/>
            <a:ext cx="6296860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The Concept of Pacemaker Protection</a:t>
            </a:r>
            <a:endParaRPr lang="en-US" sz="3700" dirty="0"/>
          </a:p>
        </p:txBody>
      </p:sp>
      <p:sp>
        <p:nvSpPr>
          <p:cNvPr id="4" name="Shape 1"/>
          <p:cNvSpPr/>
          <p:nvPr/>
        </p:nvSpPr>
        <p:spPr>
          <a:xfrm>
            <a:off x="5233360" y="2165747"/>
            <a:ext cx="425241" cy="425252"/>
          </a:xfrm>
          <a:prstGeom prst="roundRect">
            <a:avLst>
              <a:gd name="adj" fmla="val 18669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304251" y="2201168"/>
            <a:ext cx="283461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5847608" y="2230636"/>
            <a:ext cx="568261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Single Governance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5847608" y="2639318"/>
            <a:ext cx="5682612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Protection ensures only </a:t>
            </a:r>
            <a:r>
              <a:rPr lang="en-US" sz="14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one pacemaker</a:t>
            </a: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governs the heart at any time — preventing chaotic multi-pacemaker activation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5233360" y="3622179"/>
            <a:ext cx="425241" cy="425252"/>
          </a:xfrm>
          <a:prstGeom prst="roundRect">
            <a:avLst>
              <a:gd name="adj" fmla="val 18669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304251" y="3657600"/>
            <a:ext cx="283461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5847608" y="3687068"/>
            <a:ext cx="568261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Failsafe Takeover</a:t>
            </a:r>
            <a:endParaRPr lang="en-US" sz="1850" dirty="0"/>
          </a:p>
        </p:txBody>
      </p:sp>
      <p:sp>
        <p:nvSpPr>
          <p:cNvPr id="11" name="Text 8"/>
          <p:cNvSpPr/>
          <p:nvPr/>
        </p:nvSpPr>
        <p:spPr>
          <a:xfrm>
            <a:off x="5847608" y="4095750"/>
            <a:ext cx="5682612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the fastest pacemaker (SA node) fails, a </a:t>
            </a:r>
            <a:r>
              <a:rPr lang="en-US" sz="14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slower subsidiary pacemaker</a:t>
            </a: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automatically assumes control</a:t>
            </a:r>
            <a:endParaRPr lang="en-US" sz="1450" dirty="0"/>
          </a:p>
        </p:txBody>
      </p:sp>
      <p:sp>
        <p:nvSpPr>
          <p:cNvPr id="12" name="Shape 9"/>
          <p:cNvSpPr/>
          <p:nvPr/>
        </p:nvSpPr>
        <p:spPr>
          <a:xfrm>
            <a:off x="5233360" y="5078611"/>
            <a:ext cx="425241" cy="425252"/>
          </a:xfrm>
          <a:prstGeom prst="roundRect">
            <a:avLst>
              <a:gd name="adj" fmla="val 18669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304251" y="5114032"/>
            <a:ext cx="283461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5847608" y="5143500"/>
            <a:ext cx="568261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Clinical Examples</a:t>
            </a:r>
            <a:endParaRPr lang="en-US" sz="1850" dirty="0"/>
          </a:p>
        </p:txBody>
      </p:sp>
      <p:sp>
        <p:nvSpPr>
          <p:cNvPr id="15" name="Text 12"/>
          <p:cNvSpPr/>
          <p:nvPr/>
        </p:nvSpPr>
        <p:spPr>
          <a:xfrm>
            <a:off x="5847608" y="5552182"/>
            <a:ext cx="5682612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Marked sinus bradycardia, SA block, or AV block → </a:t>
            </a:r>
            <a:r>
              <a:rPr lang="en-US" sz="14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ventricular escape rhythm</a:t>
            </a: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activates to maintain cardiac output</a:t>
            </a:r>
            <a:endParaRPr lang="en-US" sz="145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17922"/>
            <a:ext cx="10868745" cy="5006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1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Localizing the Origin: Superior vs. Inferior</a:t>
            </a:r>
            <a:endParaRPr lang="en-US" sz="3150" dirty="0"/>
          </a:p>
        </p:txBody>
      </p:sp>
      <p:sp>
        <p:nvSpPr>
          <p:cNvPr id="3" name="Text 1"/>
          <p:cNvSpPr/>
          <p:nvPr/>
        </p:nvSpPr>
        <p:spPr>
          <a:xfrm>
            <a:off x="661475" y="1328936"/>
            <a:ext cx="11478330" cy="2523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Leads </a:t>
            </a:r>
            <a:r>
              <a:rPr lang="en-US" sz="12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II, III, and aVF</a:t>
            </a: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determine the superior vs. inferior axis of the tachycardia focus.</a:t>
            </a:r>
            <a:endParaRPr lang="en-US" sz="12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1930301"/>
            <a:ext cx="5238917" cy="4235152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97653" y="1930301"/>
            <a:ext cx="5238917" cy="152082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553036" y="2109490"/>
            <a:ext cx="4804349" cy="250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Superior Origin</a:t>
            </a:r>
            <a:endParaRPr lang="en-US" sz="1550" dirty="0"/>
          </a:p>
        </p:txBody>
      </p:sp>
      <p:sp>
        <p:nvSpPr>
          <p:cNvPr id="7" name="Text 3"/>
          <p:cNvSpPr/>
          <p:nvPr/>
        </p:nvSpPr>
        <p:spPr>
          <a:xfrm>
            <a:off x="6553036" y="2514997"/>
            <a:ext cx="4804349" cy="7569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 waves </a:t>
            </a:r>
            <a:r>
              <a:rPr lang="en-US" sz="12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upright in II, III, aVF</a:t>
            </a: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 Includes atrial appendages and superior pulmonary veins. May closely mimic sinus tachycardia on surface ECG.</a:t>
            </a:r>
            <a:endParaRPr lang="en-US" sz="12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97653" y="3606304"/>
            <a:ext cx="5238917" cy="1268512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6553036" y="3785493"/>
            <a:ext cx="4804349" cy="250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Inferior Origin</a:t>
            </a:r>
            <a:endParaRPr lang="en-US" sz="1550" dirty="0"/>
          </a:p>
        </p:txBody>
      </p:sp>
      <p:sp>
        <p:nvSpPr>
          <p:cNvPr id="10" name="Text 5"/>
          <p:cNvSpPr/>
          <p:nvPr/>
        </p:nvSpPr>
        <p:spPr>
          <a:xfrm>
            <a:off x="6553036" y="4191000"/>
            <a:ext cx="4804349" cy="5046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 waves </a:t>
            </a:r>
            <a:r>
              <a:rPr lang="en-US" sz="12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inverted in II, III, aVF</a:t>
            </a: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 Includes inferior vena cava, coronary sinus orifice, and inferior pulmonary veins.</a:t>
            </a:r>
            <a:endParaRPr lang="en-US" sz="1250" dirty="0"/>
          </a:p>
        </p:txBody>
      </p:sp>
      <p:sp>
        <p:nvSpPr>
          <p:cNvPr id="11" name="Shape 6"/>
          <p:cNvSpPr/>
          <p:nvPr/>
        </p:nvSpPr>
        <p:spPr>
          <a:xfrm>
            <a:off x="6297653" y="5049341"/>
            <a:ext cx="5238917" cy="1116112"/>
          </a:xfrm>
          <a:prstGeom prst="roundRect">
            <a:avLst>
              <a:gd name="adj" fmla="val 6029"/>
            </a:avLst>
          </a:prstGeom>
          <a:solidFill>
            <a:srgbClr val="E1E1EA"/>
          </a:solidFill>
          <a:ln/>
        </p:spPr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7788" y="5282109"/>
            <a:ext cx="200218" cy="160139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818142" y="5228927"/>
            <a:ext cx="4558293" cy="7569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Combining V₁/aVL (right vs. left) with II/III/aVF (superior vs. inferior) allows precise anatomic localization of the tachycardia focus prior to ablation.</a:t>
            </a:r>
            <a:endParaRPr lang="en-US" sz="125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84200"/>
            <a:ext cx="10868745" cy="427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Multifocal Atrial Tachycardia (MAT)</a:t>
            </a:r>
            <a:endParaRPr lang="en-US" sz="2650" dirty="0"/>
          </a:p>
        </p:txBody>
      </p:sp>
      <p:sp>
        <p:nvSpPr>
          <p:cNvPr id="3" name="Text 1"/>
          <p:cNvSpPr/>
          <p:nvPr/>
        </p:nvSpPr>
        <p:spPr>
          <a:xfrm>
            <a:off x="661475" y="1295598"/>
            <a:ext cx="5267292" cy="214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Diagnostic Criteria</a:t>
            </a:r>
            <a:endParaRPr lang="en-US" sz="13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1637209"/>
            <a:ext cx="5267292" cy="91777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212871" y="1739900"/>
            <a:ext cx="164302" cy="20538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1250" dirty="0"/>
          </a:p>
        </p:txBody>
      </p:sp>
      <p:sp>
        <p:nvSpPr>
          <p:cNvPr id="6" name="Text 3"/>
          <p:cNvSpPr/>
          <p:nvPr/>
        </p:nvSpPr>
        <p:spPr>
          <a:xfrm>
            <a:off x="817443" y="2184995"/>
            <a:ext cx="4955357" cy="214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≥3 consecutive P waves of different morphologies</a:t>
            </a:r>
            <a:endParaRPr lang="en-US" sz="13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2668389"/>
            <a:ext cx="5267292" cy="91777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212871" y="2771080"/>
            <a:ext cx="164302" cy="20538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1250" dirty="0"/>
          </a:p>
        </p:txBody>
      </p:sp>
      <p:sp>
        <p:nvSpPr>
          <p:cNvPr id="9" name="Text 5"/>
          <p:cNvSpPr/>
          <p:nvPr/>
        </p:nvSpPr>
        <p:spPr>
          <a:xfrm>
            <a:off x="817443" y="3216176"/>
            <a:ext cx="4955357" cy="214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Isoelectric baseline between P waves</a:t>
            </a:r>
            <a:endParaRPr lang="en-US" sz="13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3699570"/>
            <a:ext cx="5267292" cy="91777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3212871" y="3802261"/>
            <a:ext cx="164302" cy="20538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</a:t>
            </a:r>
            <a:endParaRPr lang="en-US" sz="1250" dirty="0"/>
          </a:p>
        </p:txBody>
      </p:sp>
      <p:sp>
        <p:nvSpPr>
          <p:cNvPr id="12" name="Text 7"/>
          <p:cNvSpPr/>
          <p:nvPr/>
        </p:nvSpPr>
        <p:spPr>
          <a:xfrm>
            <a:off x="817443" y="4247356"/>
            <a:ext cx="4955357" cy="214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Rate &gt;100 bpm</a:t>
            </a:r>
            <a:endParaRPr lang="en-US" sz="1300" dirty="0"/>
          </a:p>
        </p:txBody>
      </p:sp>
      <p:sp>
        <p:nvSpPr>
          <p:cNvPr id="13" name="Text 8"/>
          <p:cNvSpPr/>
          <p:nvPr/>
        </p:nvSpPr>
        <p:spPr>
          <a:xfrm>
            <a:off x="661475" y="4744938"/>
            <a:ext cx="5267292" cy="4004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Variable PR and R-R intervals are characteristic. Mechanism is </a:t>
            </a: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enhanced automaticity from multiple independent automatic foci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in the atria firing simultaneously.</a:t>
            </a:r>
            <a:endParaRPr lang="en-US" sz="1400" dirty="0"/>
          </a:p>
        </p:txBody>
      </p:sp>
      <p:sp>
        <p:nvSpPr>
          <p:cNvPr id="14" name="Shape 9"/>
          <p:cNvSpPr/>
          <p:nvPr/>
        </p:nvSpPr>
        <p:spPr>
          <a:xfrm>
            <a:off x="661475" y="5708236"/>
            <a:ext cx="5267292" cy="873125"/>
          </a:xfrm>
          <a:prstGeom prst="roundRect">
            <a:avLst>
              <a:gd name="adj" fmla="val 6588"/>
            </a:avLst>
          </a:prstGeom>
          <a:solidFill>
            <a:srgbClr val="E1E1EA"/>
          </a:solidFill>
          <a:ln/>
        </p:spPr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393" y="5446812"/>
            <a:ext cx="171148" cy="136922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087411" y="5844463"/>
            <a:ext cx="4685389" cy="6006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20000"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Often mistaken for atrial fibrillation due to irregular heart rate — the key distinction is the presence of distinct, identifiable P waves with isoelectric baseline in MAT</a:t>
            </a: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050" dirty="0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4404" y="1808024"/>
            <a:ext cx="3889418" cy="4201853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2154" y="806712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MAT: ECG Examples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529272" y="1629717"/>
            <a:ext cx="10868745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 least three consecutive P waves with varying morphologies at rate &gt;100 bpm. Variable PR and R-R intervals with isoelectric baseline between P waves.</a:t>
            </a:r>
            <a:endParaRPr lang="en-US" sz="16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3093609"/>
            <a:ext cx="5137304" cy="3560579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1926" y="3093609"/>
            <a:ext cx="5368294" cy="3461427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778867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Junctional Tachycardia: Overview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661475" y="1692473"/>
            <a:ext cx="5232666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Repetitive impulses originating from the </a:t>
            </a:r>
            <a:r>
              <a:rPr lang="en-US" sz="13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AV node or bundle of His</a:t>
            </a: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; follows normal AV conduction producing </a:t>
            </a:r>
            <a:r>
              <a:rPr lang="en-US" sz="13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narrow QRS complexes</a:t>
            </a: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3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2407741"/>
            <a:ext cx="5232666" cy="3671392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303904" y="1729680"/>
            <a:ext cx="5232666" cy="1999059"/>
          </a:xfrm>
          <a:prstGeom prst="roundRect">
            <a:avLst>
              <a:gd name="adj" fmla="val 3475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475548" y="1901329"/>
            <a:ext cx="4889378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Nonparoxysmal Junctional Tachycardia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6475548" y="2325092"/>
            <a:ext cx="4889378" cy="1231999"/>
          </a:xfrm>
          <a:prstGeom prst="rect">
            <a:avLst/>
          </a:prstGeom>
          <a:noFill/>
          <a:ln/>
        </p:spPr>
        <p:txBody>
          <a:bodyPr wrap="square" lIns="0" tIns="66156" rIns="0" bIns="0" rtlCol="0" anchor="t">
            <a:normAutofit/>
          </a:bodyPr>
          <a:lstStyle/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Rate: </a:t>
            </a:r>
            <a:r>
              <a:rPr lang="en-US" sz="13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70–120 bpm</a:t>
            </a:r>
            <a:endParaRPr lang="en-US" sz="1300" dirty="0"/>
          </a:p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Slow onset and gradual termination</a:t>
            </a:r>
            <a:endParaRPr lang="en-US" sz="1300" dirty="0"/>
          </a:p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Due to enhanced automaticity or triggered activity</a:t>
            </a:r>
            <a:endParaRPr lang="en-US" sz="1300" dirty="0"/>
          </a:p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Also called accelerated junctional rhythm at lower rates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6303904" y="3894038"/>
            <a:ext cx="5232666" cy="1999059"/>
          </a:xfrm>
          <a:prstGeom prst="roundRect">
            <a:avLst>
              <a:gd name="adj" fmla="val 3475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475548" y="4065687"/>
            <a:ext cx="4889378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Paroxysmal (Focal) Junctional Tachycardia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6475548" y="4489450"/>
            <a:ext cx="4889378" cy="1231999"/>
          </a:xfrm>
          <a:prstGeom prst="rect">
            <a:avLst/>
          </a:prstGeom>
          <a:noFill/>
          <a:ln/>
        </p:spPr>
        <p:txBody>
          <a:bodyPr wrap="square" lIns="0" tIns="66156" rIns="0" bIns="0" rtlCol="0" anchor="t">
            <a:normAutofit/>
          </a:bodyPr>
          <a:lstStyle/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Rate: </a:t>
            </a:r>
            <a:r>
              <a:rPr lang="en-US" sz="13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110–250 bpm</a:t>
            </a:r>
            <a:endParaRPr lang="en-US" sz="1300" dirty="0"/>
          </a:p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Sudden onset and abrupt termination</a:t>
            </a:r>
            <a:endParaRPr lang="en-US" sz="1300" dirty="0"/>
          </a:p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Rare; more common in </a:t>
            </a:r>
            <a:r>
              <a:rPr lang="en-US" sz="13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children</a:t>
            </a:r>
            <a:endParaRPr lang="en-US" sz="1300" dirty="0"/>
          </a:p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Difficult to differentiate from AVNRT on surface ECG</a:t>
            </a:r>
            <a:endParaRPr lang="en-US" sz="13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10480"/>
            <a:ext cx="10868745" cy="4441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ECG Findings: Junctional Tachycardia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1275060"/>
            <a:ext cx="5261042" cy="108932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98800" y="1436191"/>
            <a:ext cx="4862589" cy="2220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QRS Morphology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898800" y="1780381"/>
            <a:ext cx="4862589" cy="4228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Narrow QRS complexes unless preexisting bundle branch block or aberrant conduction is present.</a:t>
            </a:r>
            <a:endParaRPr lang="en-US" sz="11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1475" y="2486521"/>
            <a:ext cx="5261042" cy="130075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98800" y="2647652"/>
            <a:ext cx="4862589" cy="2220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 Wave Relationships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898800" y="2991842"/>
            <a:ext cx="4862589" cy="6343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 waves may be </a:t>
            </a:r>
            <a:r>
              <a:rPr lang="en-US" sz="11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synchronous with QRS</a:t>
            </a: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(not visible), or </a:t>
            </a:r>
            <a:r>
              <a:rPr lang="en-US" sz="11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retrograde</a:t>
            </a: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(inverted in II, III, aVF). Retrograde P waves before QRS: PR &lt;0.12 sec (pseudo-Q waves). Retrograde P waves after QRS: R-P interval ≤0.20 sec.</a:t>
            </a:r>
            <a:endParaRPr lang="en-US" sz="11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3909417"/>
            <a:ext cx="5261042" cy="108932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98800" y="4070548"/>
            <a:ext cx="4862589" cy="2220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AV Dissociation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898800" y="4414738"/>
            <a:ext cx="4862589" cy="4228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11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Complete AV dissociation</a:t>
            </a: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may occur — the tachycardia does not require the atria or ventricles for maintenance.</a:t>
            </a:r>
            <a:endParaRPr lang="en-US" sz="11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5120878"/>
            <a:ext cx="5261042" cy="1089323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898800" y="5282009"/>
            <a:ext cx="4862589" cy="2220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With Atrial Fibrillation</a:t>
            </a:r>
            <a:endParaRPr lang="en-US" sz="1350" dirty="0"/>
          </a:p>
        </p:txBody>
      </p:sp>
      <p:sp>
        <p:nvSpPr>
          <p:cNvPr id="14" name="Text 8"/>
          <p:cNvSpPr/>
          <p:nvPr/>
        </p:nvSpPr>
        <p:spPr>
          <a:xfrm>
            <a:off x="898800" y="5626199"/>
            <a:ext cx="4862589" cy="4228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 occur in the presence of atrial fibrillation → produces </a:t>
            </a:r>
            <a:r>
              <a:rPr lang="en-US" sz="11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regularization of the R-R interval</a:t>
            </a: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an important diagnostic clue.</a:t>
            </a:r>
            <a:endParaRPr lang="en-US" sz="110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5528" y="1275059"/>
            <a:ext cx="5017672" cy="4935141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07405"/>
            <a:ext cx="10868745" cy="4118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5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Normal AV Conduction vs. WPW: The Core Distinction</a:t>
            </a:r>
            <a:endParaRPr lang="en-US" sz="25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1194792"/>
            <a:ext cx="5273642" cy="4886921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62928" y="1194792"/>
            <a:ext cx="5273642" cy="118070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451835" y="1272232"/>
            <a:ext cx="4895827" cy="2058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Normal Conduction</a:t>
            </a:r>
            <a:endParaRPr lang="en-US" sz="1250" dirty="0"/>
          </a:p>
        </p:txBody>
      </p:sp>
      <p:sp>
        <p:nvSpPr>
          <p:cNvPr id="6" name="Text 2"/>
          <p:cNvSpPr/>
          <p:nvPr/>
        </p:nvSpPr>
        <p:spPr>
          <a:xfrm>
            <a:off x="6451835" y="1469528"/>
            <a:ext cx="4895827" cy="5682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Atria and ventricles are electrically isolated by a dense fibrous AV ring. The </a:t>
            </a:r>
            <a:r>
              <a:rPr lang="en-US" sz="12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only pathway</a:t>
            </a:r>
            <a:r>
              <a:rPr lang="en-US" sz="12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for impulse transmission is through the AV node → His-Purkinje system, which imposes physiologic delay before ventricular activation.</a:t>
            </a:r>
            <a:endParaRPr lang="en-US" sz="12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62928" y="2480469"/>
            <a:ext cx="5273642" cy="1180703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451834" y="2528341"/>
            <a:ext cx="4895827" cy="2058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WPW Mechanism</a:t>
            </a:r>
            <a:endParaRPr lang="en-US" sz="1250" dirty="0"/>
          </a:p>
        </p:txBody>
      </p:sp>
      <p:sp>
        <p:nvSpPr>
          <p:cNvPr id="9" name="Text 4"/>
          <p:cNvSpPr/>
          <p:nvPr/>
        </p:nvSpPr>
        <p:spPr>
          <a:xfrm>
            <a:off x="6451833" y="2782092"/>
            <a:ext cx="4895827" cy="5682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 accessory pathway (bundle of Kent) bridges the atrium directly to the ventricle across the AV groove, </a:t>
            </a:r>
            <a:r>
              <a:rPr lang="en-US" sz="12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bypassing the AV node entirely</a:t>
            </a:r>
            <a:r>
              <a:rPr lang="en-US" sz="12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eliminating the physiologic delay and allowing premature ventricular activation.</a:t>
            </a:r>
            <a:endParaRPr lang="en-US" sz="12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62928" y="3766145"/>
            <a:ext cx="5273642" cy="1180703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451832" y="3815829"/>
            <a:ext cx="4895827" cy="2058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Dual Pathway Consequence</a:t>
            </a:r>
            <a:endParaRPr lang="en-US" sz="1250" dirty="0"/>
          </a:p>
        </p:txBody>
      </p:sp>
      <p:sp>
        <p:nvSpPr>
          <p:cNvPr id="12" name="Text 6"/>
          <p:cNvSpPr/>
          <p:nvPr/>
        </p:nvSpPr>
        <p:spPr>
          <a:xfrm>
            <a:off x="6451831" y="4101775"/>
            <a:ext cx="4895827" cy="5682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sinus impulse reaches the ventricles via both the AV node (with delay) and the bypass tract (without delay), creating a </a:t>
            </a:r>
            <a:r>
              <a:rPr lang="en-US" sz="12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fusion QRS complex</a:t>
            </a:r>
            <a:r>
              <a:rPr lang="en-US" sz="12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the hallmark of preexcitation.</a:t>
            </a:r>
            <a:endParaRPr lang="en-US" sz="12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62928" y="5051822"/>
            <a:ext cx="5273642" cy="1180703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6451830" y="5131666"/>
            <a:ext cx="4895827" cy="2058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Reentry Substrate</a:t>
            </a:r>
            <a:endParaRPr lang="en-US" sz="1250" dirty="0"/>
          </a:p>
        </p:txBody>
      </p:sp>
      <p:sp>
        <p:nvSpPr>
          <p:cNvPr id="15" name="Text 8"/>
          <p:cNvSpPr/>
          <p:nvPr/>
        </p:nvSpPr>
        <p:spPr>
          <a:xfrm>
            <a:off x="6451835" y="5417389"/>
            <a:ext cx="4895827" cy="5682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Beyond preexcitation, the bypass tract serves as a critical limb of </a:t>
            </a:r>
            <a:r>
              <a:rPr lang="en-US" sz="12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reentrant tachycardia circuits</a:t>
            </a:r>
            <a:r>
              <a:rPr lang="en-US" sz="12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the primary mechanism driving symptomatic WPW syndrome and its associated arrhythmias.</a:t>
            </a:r>
            <a:endParaRPr lang="en-US" sz="12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11373"/>
            <a:ext cx="10868745" cy="427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Ventricular Preexcitation: Step-by-Step Mechanism</a:t>
            </a:r>
            <a:endParaRPr lang="en-US" sz="2650" dirty="0"/>
          </a:p>
        </p:txBody>
      </p:sp>
      <p:sp>
        <p:nvSpPr>
          <p:cNvPr id="3" name="Shape 1"/>
          <p:cNvSpPr/>
          <p:nvPr/>
        </p:nvSpPr>
        <p:spPr>
          <a:xfrm>
            <a:off x="661475" y="1236960"/>
            <a:ext cx="308166" cy="308173"/>
          </a:xfrm>
          <a:prstGeom prst="roundRect">
            <a:avLst>
              <a:gd name="adj" fmla="val 18667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12869" y="1262658"/>
            <a:ext cx="205378" cy="25677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083045" y="1208163"/>
            <a:ext cx="4845723" cy="214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Atrial Activation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077000" y="1402380"/>
            <a:ext cx="4845723" cy="4004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Normal sinus P wave; atrial activation is entirely unaltered — preexcitation begins below the atria.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61475" y="2238673"/>
            <a:ext cx="308166" cy="308173"/>
          </a:xfrm>
          <a:prstGeom prst="roundRect">
            <a:avLst>
              <a:gd name="adj" fmla="val 18667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12869" y="2264370"/>
            <a:ext cx="205378" cy="25677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021035" y="2131665"/>
            <a:ext cx="4845723" cy="214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Bypass Tract Conduction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072429" y="2347806"/>
            <a:ext cx="4845723" cy="4004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Impulse travels directly atrium → ventricle via the accessory pathway with </a:t>
            </a: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no AV nodal delay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→ PR interval shortens, typically &lt;0.12 s.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661475" y="3240385"/>
            <a:ext cx="308166" cy="308173"/>
          </a:xfrm>
          <a:prstGeom prst="roundRect">
            <a:avLst>
              <a:gd name="adj" fmla="val 18667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12869" y="3266083"/>
            <a:ext cx="205378" cy="25677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072428" y="3186224"/>
            <a:ext cx="4845723" cy="214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Delta Wave Formation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083045" y="3394471"/>
            <a:ext cx="4845723" cy="6006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Premature ventricular activation occurs by slow, cell-to-cell myocardial spread at the bypass tract insertion site → produces the </a:t>
            </a: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slurred initial QRS upstroke (delta wave)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661475" y="4442321"/>
            <a:ext cx="308166" cy="308173"/>
          </a:xfrm>
          <a:prstGeom prst="roundRect">
            <a:avLst>
              <a:gd name="adj" fmla="val 18667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12869" y="4468019"/>
            <a:ext cx="205378" cy="25677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4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072427" y="4335313"/>
            <a:ext cx="4845723" cy="214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AV Node Breakthrough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083045" y="4550270"/>
            <a:ext cx="4845723" cy="4004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Impulse finally emerges from AV node → activates remaining ventricles rapidly via His-Purkinje → </a:t>
            </a: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terminal QRS is normal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in morphology.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661475" y="5444034"/>
            <a:ext cx="308166" cy="308173"/>
          </a:xfrm>
          <a:prstGeom prst="roundRect">
            <a:avLst>
              <a:gd name="adj" fmla="val 18667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12869" y="5469731"/>
            <a:ext cx="205378" cy="25677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5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083045" y="5491063"/>
            <a:ext cx="4845723" cy="214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Fusion Complex &amp; ST-T Changes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1083045" y="5818485"/>
            <a:ext cx="4845723" cy="4004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QRS = delta wave (bypass tract) + normal terminal deflection (AV node). Secondary repolarization abnormalities are directed </a:t>
            </a: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opposite to the delta wave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400" dirty="0"/>
          </a:p>
        </p:txBody>
      </p:sp>
      <p:pic>
        <p:nvPicPr>
          <p:cNvPr id="2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9278" y="1236959"/>
            <a:ext cx="5267292" cy="4254103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476151"/>
            <a:ext cx="10868745" cy="4198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Classic ECG Triad of WPW</a:t>
            </a:r>
            <a:endParaRPr lang="en-US" sz="26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1114326"/>
            <a:ext cx="10728056" cy="294798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661475" y="4185146"/>
            <a:ext cx="5379804" cy="1141115"/>
          </a:xfrm>
          <a:prstGeom prst="roundRect">
            <a:avLst>
              <a:gd name="adj" fmla="val 4946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02164" y="4325838"/>
            <a:ext cx="5098426" cy="209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1. Short PR Interval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02164" y="4601270"/>
            <a:ext cx="5098426" cy="5842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Bypass tract conducts faster than AV node → PR typically </a:t>
            </a: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&lt;0.12 s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 Critically, ~25% of patients with preexcitation have a normal PR interval (≥0.12 s) — do not exclude WPW on this basis alone.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6150416" y="4185146"/>
            <a:ext cx="5379804" cy="1141115"/>
          </a:xfrm>
          <a:prstGeom prst="roundRect">
            <a:avLst>
              <a:gd name="adj" fmla="val 4946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291105" y="4325838"/>
            <a:ext cx="5098426" cy="209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2. Delta Wave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6291105" y="4601270"/>
            <a:ext cx="5098426" cy="5842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Slow, slurred initial QRS deflection representing myocardial conduction at the bypass tract insertion site. </a:t>
            </a: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Size varies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with tract location and relative AV nodal conduction speed.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661475" y="5435402"/>
            <a:ext cx="5379804" cy="1141114"/>
          </a:xfrm>
          <a:prstGeom prst="roundRect">
            <a:avLst>
              <a:gd name="adj" fmla="val 5964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02164" y="5576094"/>
            <a:ext cx="5098426" cy="209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3. ST-T Wave Abnormalities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802164" y="5851525"/>
            <a:ext cx="5098426" cy="3895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25000" lnSpcReduction="20000"/>
          </a:bodyPr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56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Secondary changes directed </a:t>
            </a:r>
            <a:r>
              <a:rPr lang="en-US" sz="56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away from the delta wave</a:t>
            </a:r>
            <a:r>
              <a:rPr lang="en-US" sz="56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; these are not indicative of ischemia and should not be misinterpreted as primary repolarization pathology</a:t>
            </a:r>
            <a:r>
              <a:rPr lang="en-US" sz="10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6150416" y="5435402"/>
            <a:ext cx="5379804" cy="1218786"/>
          </a:xfrm>
          <a:prstGeom prst="roundRect">
            <a:avLst>
              <a:gd name="adj" fmla="val 5964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291105" y="5576094"/>
            <a:ext cx="5098426" cy="209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Wide QRS &amp; Clinical Pearl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6291105" y="5851525"/>
            <a:ext cx="5098426" cy="3895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Total QRS duration is prolonged due to fusion. </a:t>
            </a: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WPW ECG pattern ≠ WPW syndrome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syndrome requires both the ECG pattern AND a symptomatic tachyarrhythmia.</a:t>
            </a:r>
            <a:endParaRPr lang="en-US" sz="140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11770"/>
            <a:ext cx="10868745" cy="5006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1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Intermittent Preexcitation</a:t>
            </a:r>
            <a:endParaRPr lang="en-US" sz="31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1322784"/>
            <a:ext cx="7850884" cy="1612205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2425" y="3264991"/>
            <a:ext cx="5257966" cy="145286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59709" y="3284041"/>
            <a:ext cx="5040682" cy="250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Definition &amp; ECG Appearance</a:t>
            </a:r>
            <a:endParaRPr lang="en-US" sz="1550" dirty="0"/>
          </a:p>
        </p:txBody>
      </p:sp>
      <p:sp>
        <p:nvSpPr>
          <p:cNvPr id="6" name="Text 2"/>
          <p:cNvSpPr/>
          <p:nvPr/>
        </p:nvSpPr>
        <p:spPr>
          <a:xfrm>
            <a:off x="859709" y="3689548"/>
            <a:ext cx="5040682" cy="10092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Bypass tract conduction is not constant — </a:t>
            </a: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preexcitation alternates with normal conduction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on the same ECG recording. Some QRS complexes show short PR + delta wave; others display normal PR + narrow QRS within the same rhythm strip.</a:t>
            </a:r>
            <a:endParaRPr lang="en-US" sz="14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2425" y="4990108"/>
            <a:ext cx="5257966" cy="1200547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859709" y="5009158"/>
            <a:ext cx="5040682" cy="250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Mechanism</a:t>
            </a:r>
            <a:endParaRPr lang="en-US" sz="1550" dirty="0"/>
          </a:p>
        </p:txBody>
      </p:sp>
      <p:sp>
        <p:nvSpPr>
          <p:cNvPr id="9" name="Text 4"/>
          <p:cNvSpPr/>
          <p:nvPr/>
        </p:nvSpPr>
        <p:spPr>
          <a:xfrm>
            <a:off x="859709" y="5414664"/>
            <a:ext cx="5040682" cy="10482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Variability in </a:t>
            </a: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bypass tract refractoriness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or competing AV nodal conduction speed. When AV nodal conduction is faster, it depolarizes the ventricle before bypass tract activation reaches the myocardium.</a:t>
            </a:r>
            <a:endParaRPr lang="en-US" sz="14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78604" y="3264991"/>
            <a:ext cx="5257966" cy="1200547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495887" y="3284041"/>
            <a:ext cx="5040682" cy="250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Clinical Significance</a:t>
            </a:r>
            <a:endParaRPr lang="en-US" sz="1550" dirty="0"/>
          </a:p>
        </p:txBody>
      </p:sp>
      <p:sp>
        <p:nvSpPr>
          <p:cNvPr id="12" name="Text 6"/>
          <p:cNvSpPr/>
          <p:nvPr/>
        </p:nvSpPr>
        <p:spPr>
          <a:xfrm>
            <a:off x="6495887" y="3689548"/>
            <a:ext cx="5040682" cy="7569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10000"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5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Intermittent preexcitation generally implies a </a:t>
            </a:r>
            <a:r>
              <a:rPr lang="en-US" sz="15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longer bypass tract refractory period</a:t>
            </a:r>
            <a:r>
              <a:rPr lang="en-US" sz="15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which may confer lower risk of rapid ventricular response during atrial fibrillation — a favorable prognostic indicator</a:t>
            </a: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250" dirty="0"/>
          </a:p>
        </p:txBody>
      </p:sp>
      <p:sp>
        <p:nvSpPr>
          <p:cNvPr id="14" name="Text 7"/>
          <p:cNvSpPr/>
          <p:nvPr/>
        </p:nvSpPr>
        <p:spPr>
          <a:xfrm>
            <a:off x="6495887" y="4756845"/>
            <a:ext cx="5040682" cy="250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1550" dirty="0"/>
          </a:p>
        </p:txBody>
      </p:sp>
      <p:sp>
        <p:nvSpPr>
          <p:cNvPr id="15" name="Text 8"/>
          <p:cNvSpPr/>
          <p:nvPr/>
        </p:nvSpPr>
        <p:spPr>
          <a:xfrm>
            <a:off x="6495887" y="5162352"/>
            <a:ext cx="5040682" cy="7569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endParaRPr lang="en-US" sz="125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477341"/>
            <a:ext cx="10868745" cy="427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Delta Wave Size: Determinants and Significance</a:t>
            </a:r>
            <a:endParaRPr lang="en-US" sz="26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1202928"/>
            <a:ext cx="4747895" cy="489406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829353" y="1177330"/>
            <a:ext cx="4707117" cy="6006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20000"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0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:</a:t>
            </a:r>
            <a:r>
              <a:rPr lang="en-US" sz="10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5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Delta wave size reflects the proportion of ventricular myocardium activated via the bypass tract </a:t>
            </a:r>
            <a:r>
              <a:rPr lang="en-US" sz="1500" i="1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before</a:t>
            </a:r>
            <a:r>
              <a:rPr lang="en-US" sz="15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AV nodal breakthrough occurs.</a:t>
            </a:r>
            <a:endParaRPr lang="en-US" sz="15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29353" y="1905595"/>
            <a:ext cx="4707117" cy="1440259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023419" y="1933277"/>
            <a:ext cx="4318983" cy="214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3C3939"/>
                </a:solidFill>
                <a:highlight>
                  <a:srgbClr val="FFFF00"/>
                </a:highlight>
                <a:latin typeface="Raleway" pitchFamily="34" charset="0"/>
                <a:ea typeface="Raleway" pitchFamily="34" charset="-122"/>
                <a:cs typeface="Raleway" pitchFamily="34" charset="-120"/>
              </a:rPr>
              <a:t>Small / Inconspicuous Delta Wave</a:t>
            </a:r>
            <a:endParaRPr lang="en-US" sz="1300" b="1" dirty="0">
              <a:highlight>
                <a:srgbClr val="FFFF00"/>
              </a:highlight>
            </a:endParaRPr>
          </a:p>
        </p:txBody>
      </p:sp>
      <p:sp>
        <p:nvSpPr>
          <p:cNvPr id="7" name="Text 3"/>
          <p:cNvSpPr/>
          <p:nvPr/>
        </p:nvSpPr>
        <p:spPr>
          <a:xfrm>
            <a:off x="7023418" y="2134604"/>
            <a:ext cx="4318983" cy="8008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Left-sided bypass tract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(farther from sinus node → longer atrial travel time → less myocardium preexcited before AV node fires); also seen with enhanced AV nodal conduction. May be subtle enough to miss</a:t>
            </a:r>
            <a:endParaRPr lang="en-US" sz="14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29353" y="3459262"/>
            <a:ext cx="4707117" cy="1240036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6929316" y="3525941"/>
            <a:ext cx="4318983" cy="214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3C3939"/>
                </a:solidFill>
                <a:highlight>
                  <a:srgbClr val="FFFF00"/>
                </a:highlight>
                <a:latin typeface="Raleway" pitchFamily="34" charset="0"/>
                <a:ea typeface="Raleway" pitchFamily="34" charset="-122"/>
                <a:cs typeface="Raleway" pitchFamily="34" charset="-120"/>
              </a:rPr>
              <a:t>Large / Prominent Delta Wave</a:t>
            </a:r>
            <a:endParaRPr lang="en-US" sz="1300" b="1" dirty="0">
              <a:highlight>
                <a:srgbClr val="FFFF00"/>
              </a:highlight>
            </a:endParaRPr>
          </a:p>
        </p:txBody>
      </p:sp>
      <p:sp>
        <p:nvSpPr>
          <p:cNvPr id="10" name="Text 5"/>
          <p:cNvSpPr/>
          <p:nvPr/>
        </p:nvSpPr>
        <p:spPr>
          <a:xfrm>
            <a:off x="6929315" y="3644800"/>
            <a:ext cx="4318983" cy="6006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Right-sided bypass tract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(closer to sinus node → earlier preexcitation → more myocardium activated before AV nodal breakthrough); also seen with delayed AV nodal conduction (e.g., first-degree AV block).</a:t>
            </a:r>
            <a:endParaRPr lang="en-US" sz="14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29353" y="4812705"/>
            <a:ext cx="4707117" cy="1440259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929316" y="4864374"/>
            <a:ext cx="4318983" cy="214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3C3939"/>
                </a:solidFill>
                <a:highlight>
                  <a:srgbClr val="FFFF00"/>
                </a:highlight>
                <a:latin typeface="Raleway" pitchFamily="34" charset="0"/>
                <a:ea typeface="Raleway" pitchFamily="34" charset="-122"/>
                <a:cs typeface="Raleway" pitchFamily="34" charset="-120"/>
              </a:rPr>
              <a:t>Diagnostic Implication</a:t>
            </a:r>
            <a:endParaRPr lang="en-US" sz="1300" dirty="0">
              <a:highlight>
                <a:srgbClr val="FFFF00"/>
              </a:highlight>
            </a:endParaRPr>
          </a:p>
        </p:txBody>
      </p:sp>
      <p:sp>
        <p:nvSpPr>
          <p:cNvPr id="13" name="Text 7"/>
          <p:cNvSpPr/>
          <p:nvPr/>
        </p:nvSpPr>
        <p:spPr>
          <a:xfrm>
            <a:off x="6929316" y="5171110"/>
            <a:ext cx="4616361" cy="8008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barely visible delta wave does </a:t>
            </a: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not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exclude WPW. Left-sided tracts account for </a:t>
            </a: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50–60%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of all bypass tracts and characteristically produce subtle preexcitation — the most common location, yet the most easily missed.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984254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Primary vs. Secondary Disorders of Rhythm</a:t>
            </a:r>
            <a:endParaRPr lang="en-US" sz="3700" dirty="0"/>
          </a:p>
        </p:txBody>
      </p:sp>
      <p:sp>
        <p:nvSpPr>
          <p:cNvPr id="3" name="Shape 1"/>
          <p:cNvSpPr/>
          <p:nvPr/>
        </p:nvSpPr>
        <p:spPr>
          <a:xfrm>
            <a:off x="525350" y="1847354"/>
            <a:ext cx="5476043" cy="4037409"/>
          </a:xfrm>
          <a:prstGeom prst="roundRect">
            <a:avLst>
              <a:gd name="adj" fmla="val 3371"/>
            </a:avLst>
          </a:prstGeom>
          <a:solidFill>
            <a:srgbClr val="1B1B27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714357" y="2036366"/>
            <a:ext cx="5098029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Primary Disorders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714357" y="2520652"/>
            <a:ext cx="5098029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Reflect a </a:t>
            </a:r>
            <a:r>
              <a:rPr lang="en-US" sz="1450" b="1" dirty="0">
                <a:solidFill>
                  <a:srgbClr val="FFFFFF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basic, essential abnormality</a:t>
            </a:r>
            <a:r>
              <a:rPr lang="en-US" sz="14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disturbances of impulse formation or impulse conduction arising intrinsically within the conducting system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6332776" y="2036366"/>
            <a:ext cx="5203794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Secondary Disorders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6332776" y="2520652"/>
            <a:ext cx="5203794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Occur </a:t>
            </a:r>
            <a:r>
              <a:rPr lang="en-US" sz="14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only as a result of a primary disorder</a:t>
            </a: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 Examples include: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6332776" y="3295551"/>
            <a:ext cx="5203794" cy="1039416"/>
          </a:xfrm>
          <a:prstGeom prst="rect">
            <a:avLst/>
          </a:prstGeom>
          <a:noFill/>
          <a:ln/>
        </p:spPr>
        <p:txBody>
          <a:bodyPr wrap="square" lIns="0" tIns="75608" rIns="0" bIns="0" rtlCol="0" anchor="t">
            <a:normAutofit/>
          </a:bodyPr>
          <a:lstStyle/>
          <a:p>
            <a:pPr marL="294640" indent="-294640" algn="l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Escape rhythms</a:t>
            </a:r>
            <a:endParaRPr lang="en-US" sz="1450" dirty="0"/>
          </a:p>
          <a:p>
            <a:pPr marL="294640" indent="-294640" algn="l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 dissociation</a:t>
            </a:r>
            <a:endParaRPr lang="en-US" sz="1450" dirty="0"/>
          </a:p>
          <a:p>
            <a:pPr marL="294640" indent="-294640" algn="l">
              <a:lnSpc>
                <a:spcPct val="133000"/>
              </a:lnSpc>
              <a:buSzPct val="100000"/>
              <a:buChar char="•"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Phasic aberrant ventricular conduction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6332776" y="4505027"/>
            <a:ext cx="5203794" cy="12096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Arrhythmias are classified by both </a:t>
            </a:r>
            <a:r>
              <a:rPr lang="en-US" sz="14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electrophysiological mechanism</a:t>
            </a: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and </a:t>
            </a:r>
            <a:r>
              <a:rPr lang="en-US" sz="14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anatomic site of origin</a:t>
            </a:r>
            <a:r>
              <a:rPr lang="en-US" sz="14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the two classifications are complementary and must both be identified.</a:t>
            </a:r>
            <a:endParaRPr lang="en-US" sz="145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475" y="1788914"/>
            <a:ext cx="785396" cy="251420"/>
          </a:xfrm>
          <a:prstGeom prst="roundRect">
            <a:avLst>
              <a:gd name="adj" fmla="val 22103"/>
            </a:avLst>
          </a:prstGeom>
          <a:solidFill>
            <a:srgbClr val="E1E1EA"/>
          </a:solidFill>
          <a:ln/>
        </p:spPr>
      </p:sp>
      <p:sp>
        <p:nvSpPr>
          <p:cNvPr id="4" name="Text 2"/>
          <p:cNvSpPr/>
          <p:nvPr/>
        </p:nvSpPr>
        <p:spPr>
          <a:xfrm>
            <a:off x="661475" y="2106414"/>
            <a:ext cx="10868745" cy="10336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65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Localizing the Bypass Tract</a:t>
            </a:r>
            <a:endParaRPr lang="en-US" sz="6500" dirty="0"/>
          </a:p>
        </p:txBody>
      </p:sp>
      <p:sp>
        <p:nvSpPr>
          <p:cNvPr id="5" name="Text 3"/>
          <p:cNvSpPr/>
          <p:nvPr/>
        </p:nvSpPr>
        <p:spPr>
          <a:xfrm>
            <a:off x="661475" y="3388122"/>
            <a:ext cx="11478330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ECG-based anatomical localization using the </a:t>
            </a:r>
            <a:r>
              <a:rPr lang="en-US" sz="1400" b="1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Olgin-Zipes algorithm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V1 morphology, frontal axis, and limb lead patterns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61475" y="3838773"/>
            <a:ext cx="10868745" cy="1230213"/>
          </a:xfrm>
          <a:prstGeom prst="roundRect">
            <a:avLst>
              <a:gd name="adj" fmla="val 5647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67825" y="3845123"/>
            <a:ext cx="3618616" cy="1217513"/>
          </a:xfrm>
          <a:custGeom>
            <a:avLst/>
            <a:gdLst/>
            <a:ahLst/>
            <a:cxnLst/>
            <a:rect l="l" t="t" r="r" b="b"/>
            <a:pathLst>
              <a:path w="3618616" h="1217513">
                <a:moveTo>
                  <a:pt x="57887" y="0"/>
                </a:moveTo>
                <a:lnTo>
                  <a:pt x="3618616" y="0"/>
                </a:lnTo>
                <a:lnTo>
                  <a:pt x="3618616" y="1217513"/>
                </a:lnTo>
                <a:lnTo>
                  <a:pt x="57887" y="1217513"/>
                </a:lnTo>
                <a:arcTo wR="57887" hR="57888" stAng="5400000" swAng="5400000"/>
                <a:lnTo>
                  <a:pt x="0" y="57888"/>
                </a:lnTo>
                <a:arcTo wR="57887" hR="57888" stAng="10800000" swAng="5400000"/>
                <a:close/>
              </a:path>
            </a:pathLst>
          </a:custGeom>
          <a:solidFill>
            <a:srgbClr val="E1E1EA"/>
          </a:solidFill>
          <a:ln/>
        </p:spPr>
      </p:sp>
      <p:sp>
        <p:nvSpPr>
          <p:cNvPr id="8" name="Text 6"/>
          <p:cNvSpPr/>
          <p:nvPr/>
        </p:nvSpPr>
        <p:spPr>
          <a:xfrm>
            <a:off x="833119" y="4010422"/>
            <a:ext cx="3288027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Step 1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33119" y="4368105"/>
            <a:ext cx="3288027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V1 QRS Morphology: Left vs. Right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286440" y="3845123"/>
            <a:ext cx="3618715" cy="1217513"/>
          </a:xfrm>
          <a:prstGeom prst="rect">
            <a:avLst/>
          </a:prstGeom>
          <a:solidFill>
            <a:srgbClr val="E1E1EA"/>
          </a:solidFill>
          <a:ln/>
        </p:spPr>
      </p:sp>
      <p:sp>
        <p:nvSpPr>
          <p:cNvPr id="11" name="Shape 9"/>
          <p:cNvSpPr/>
          <p:nvPr/>
        </p:nvSpPr>
        <p:spPr>
          <a:xfrm>
            <a:off x="4286440" y="3845123"/>
            <a:ext cx="19050" cy="1217513"/>
          </a:xfrm>
          <a:prstGeom prst="roundRect">
            <a:avLst>
              <a:gd name="adj" fmla="val 49999"/>
            </a:avLst>
          </a:prstGeom>
          <a:solidFill>
            <a:srgbClr val="C7C7D0"/>
          </a:solidFill>
          <a:ln/>
        </p:spPr>
      </p:sp>
      <p:sp>
        <p:nvSpPr>
          <p:cNvPr id="12" name="Text 10"/>
          <p:cNvSpPr/>
          <p:nvPr/>
        </p:nvSpPr>
        <p:spPr>
          <a:xfrm>
            <a:off x="4451735" y="4010422"/>
            <a:ext cx="3288126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Step 2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451735" y="4368105"/>
            <a:ext cx="3288126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Inferior Leads &amp; Frontal Axis: Sub-localization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7905155" y="3845123"/>
            <a:ext cx="3618715" cy="1217513"/>
          </a:xfrm>
          <a:custGeom>
            <a:avLst/>
            <a:gdLst/>
            <a:ahLst/>
            <a:cxnLst/>
            <a:rect l="l" t="t" r="r" b="b"/>
            <a:pathLst>
              <a:path w="3618715" h="1217513">
                <a:moveTo>
                  <a:pt x="0" y="0"/>
                </a:moveTo>
                <a:lnTo>
                  <a:pt x="3560828" y="0"/>
                </a:lnTo>
                <a:arcTo wR="57887" hR="57888" stAng="16200000" swAng="5400000"/>
                <a:lnTo>
                  <a:pt x="3618715" y="1159625"/>
                </a:lnTo>
                <a:arcTo wR="57887" hR="57888" stAng="0" swAng="5400000"/>
                <a:lnTo>
                  <a:pt x="0" y="1217513"/>
                </a:lnTo>
                <a:lnTo>
                  <a:pt x="0" y="0"/>
                </a:lnTo>
                <a:close/>
              </a:path>
            </a:pathLst>
          </a:custGeom>
          <a:solidFill>
            <a:srgbClr val="E1E1EA"/>
          </a:solidFill>
          <a:ln/>
        </p:spPr>
      </p:sp>
      <p:sp>
        <p:nvSpPr>
          <p:cNvPr id="15" name="Shape 13"/>
          <p:cNvSpPr/>
          <p:nvPr/>
        </p:nvSpPr>
        <p:spPr>
          <a:xfrm>
            <a:off x="7905155" y="3845123"/>
            <a:ext cx="19050" cy="1217513"/>
          </a:xfrm>
          <a:prstGeom prst="roundRect">
            <a:avLst>
              <a:gd name="adj" fmla="val 49999"/>
            </a:avLst>
          </a:prstGeom>
          <a:solidFill>
            <a:srgbClr val="C7C7D0"/>
          </a:solidFill>
          <a:ln/>
        </p:spPr>
      </p:sp>
      <p:sp>
        <p:nvSpPr>
          <p:cNvPr id="16" name="Text 14"/>
          <p:cNvSpPr/>
          <p:nvPr/>
        </p:nvSpPr>
        <p:spPr>
          <a:xfrm>
            <a:off x="8070450" y="4010422"/>
            <a:ext cx="3288126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Step 3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070450" y="4368105"/>
            <a:ext cx="3288126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Lateral Lead Pattern: Free Wall vs. Septal</a:t>
            </a:r>
            <a:endParaRPr lang="en-US" sz="13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475555"/>
            <a:ext cx="10868745" cy="436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Bypass Tract Distribution: Anatomical Overview</a:t>
            </a:r>
            <a:endParaRPr lang="en-US" sz="27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1220688"/>
            <a:ext cx="4703744" cy="469537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1881" y="1220688"/>
            <a:ext cx="5824590" cy="3997523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5711881" y="5350669"/>
            <a:ext cx="5824590" cy="899220"/>
          </a:xfrm>
          <a:prstGeom prst="roundRect">
            <a:avLst>
              <a:gd name="adj" fmla="val 6518"/>
            </a:avLst>
          </a:prstGeom>
          <a:solidFill>
            <a:srgbClr val="E1E1EA"/>
          </a:solidFill>
          <a:ln/>
        </p:spPr>
      </p:sp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1379" y="5527080"/>
            <a:ext cx="174422" cy="139502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6165299" y="5491460"/>
            <a:ext cx="5231674" cy="61763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Key anatomical constraint:</a:t>
            </a: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Left anteroseptal bypass tracts are extremely rare — the aortic root occupies that space, preventing accessory pathway formation at the left anteroseptal junction.</a:t>
            </a:r>
            <a:endParaRPr lang="en-US" sz="140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16334"/>
            <a:ext cx="10868745" cy="436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Step 1: Left vs. Right — The V1 Rule</a:t>
            </a:r>
            <a:endParaRPr lang="en-US" sz="27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1187847"/>
            <a:ext cx="6680827" cy="269498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61068" y="4015284"/>
            <a:ext cx="5465030" cy="1488777"/>
          </a:xfrm>
          <a:prstGeom prst="roundRect">
            <a:avLst>
              <a:gd name="adj" fmla="val 6749"/>
            </a:avLst>
          </a:prstGeom>
          <a:solidFill>
            <a:srgbClr val="1B1B27">
              <a:alpha val="95000"/>
            </a:srgbClr>
          </a:solidFill>
          <a:ln/>
        </p:spPr>
      </p:sp>
      <p:sp>
        <p:nvSpPr>
          <p:cNvPr id="5" name="Text 2"/>
          <p:cNvSpPr/>
          <p:nvPr/>
        </p:nvSpPr>
        <p:spPr>
          <a:xfrm>
            <a:off x="700566" y="4132957"/>
            <a:ext cx="5186034" cy="2179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Left-Sided Bypass Tract (Type A)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700566" y="4468614"/>
            <a:ext cx="5186034" cy="942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lnSpc>
                <a:spcPct val="123000"/>
              </a:lnSpc>
              <a:spcAft>
                <a:spcPts val="800"/>
              </a:spcAft>
              <a:buNone/>
            </a:pPr>
            <a:r>
              <a:rPr lang="en-US" sz="14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Left ventricle activated first → impulse spreads left → right </a:t>
            </a:r>
            <a:r>
              <a:rPr lang="en-US" sz="1400" b="1" dirty="0">
                <a:solidFill>
                  <a:srgbClr val="FFFFFF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toward V1</a:t>
            </a:r>
            <a:r>
              <a:rPr lang="en-US" sz="14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→ </a:t>
            </a:r>
            <a:r>
              <a:rPr lang="en-US" sz="1400" b="1" dirty="0">
                <a:solidFill>
                  <a:srgbClr val="FFFFFF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tall R or Rs complex in V1</a:t>
            </a:r>
            <a:r>
              <a:rPr lang="en-US" sz="14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400" dirty="0"/>
          </a:p>
          <a:p>
            <a:pPr marL="0" indent="0" algn="l">
              <a:lnSpc>
                <a:spcPct val="123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mimic: RBBB, RVH, posterior MI. Accounts for the majority of WPW cases</a:t>
            </a: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6165596" y="4101159"/>
            <a:ext cx="5264217" cy="2179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Right-Sided Bypass Tract (Type B)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6272353" y="4350942"/>
            <a:ext cx="5264217" cy="10471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3000"/>
              </a:lnSpc>
              <a:spcAft>
                <a:spcPts val="800"/>
              </a:spcAft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Right ventricle activated first → impulse spreads right → left </a:t>
            </a: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away from V1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→ </a:t>
            </a: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QS or rS complex in V1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400" dirty="0"/>
          </a:p>
          <a:p>
            <a:pPr marL="0" indent="0" algn="l">
              <a:lnSpc>
                <a:spcPct val="123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mimic: LBBB, LVH, anteroseptal MI. Always verify PR interval and delta wave before attributing these findings to other etiologies.</a:t>
            </a:r>
            <a:endParaRPr lang="en-US" sz="140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973" y="5806579"/>
            <a:ext cx="174422" cy="13950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114893" y="5789017"/>
            <a:ext cx="10275829" cy="4117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endParaRPr lang="en-US" sz="105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462558"/>
            <a:ext cx="10868745" cy="5006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1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Left-Sided Bypass Tracts: ECG Patterns</a:t>
            </a:r>
            <a:endParaRPr lang="en-US" sz="31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1370509"/>
            <a:ext cx="4957638" cy="48503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297653" y="1335584"/>
            <a:ext cx="5238917" cy="7569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2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V1 hallmark:</a:t>
            </a: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Tall R or Rs complex (positive delta wave) — confirms left-sided location. Sub-localization then depends on the limb lead pattern and frontal axis.</a:t>
            </a:r>
            <a:endParaRPr lang="en-US" sz="1250" dirty="0"/>
          </a:p>
        </p:txBody>
      </p:sp>
      <p:sp>
        <p:nvSpPr>
          <p:cNvPr id="5" name="Shape 2"/>
          <p:cNvSpPr/>
          <p:nvPr/>
        </p:nvSpPr>
        <p:spPr>
          <a:xfrm>
            <a:off x="6297653" y="2267049"/>
            <a:ext cx="2541822" cy="2530078"/>
          </a:xfrm>
          <a:prstGeom prst="roundRect">
            <a:avLst>
              <a:gd name="adj" fmla="val 2660"/>
            </a:avLst>
          </a:prstGeom>
          <a:solidFill>
            <a:srgbClr val="FFFFFF">
              <a:alpha val="95000"/>
            </a:srgbClr>
          </a:solidFill>
          <a:ln w="19050">
            <a:solidFill>
              <a:srgbClr val="C7C7D0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476838" y="2446238"/>
            <a:ext cx="2183452" cy="250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LV Free Wall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6476838" y="2851745"/>
            <a:ext cx="2183452" cy="1513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Isoelectric or negative delta wave in leads I, aVL, V5, V6 — impulse traveling away from lateral leads. QS complexes in I and aVL may </a:t>
            </a:r>
            <a:r>
              <a:rPr lang="en-US" sz="12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mimic lateral MI</a:t>
            </a: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8994649" y="2267049"/>
            <a:ext cx="2541921" cy="2530078"/>
          </a:xfrm>
          <a:prstGeom prst="roundRect">
            <a:avLst>
              <a:gd name="adj" fmla="val 2660"/>
            </a:avLst>
          </a:prstGeom>
          <a:solidFill>
            <a:srgbClr val="FFFFFF">
              <a:alpha val="95000"/>
            </a:srgbClr>
          </a:solidFill>
          <a:ln w="19050">
            <a:solidFill>
              <a:srgbClr val="C7C7D0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173834" y="2446238"/>
            <a:ext cx="2183552" cy="250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Left Posteroseptal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9173834" y="2851745"/>
            <a:ext cx="2183552" cy="17661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Deep Q waves in II, III, aVF — impulse traveling away from inferior leads — combined with tall R in V1. Pattern closely </a:t>
            </a:r>
            <a:r>
              <a:rPr lang="en-US" sz="12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mimics inferior MI</a:t>
            </a: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; distinguish by delta wave and clinical context.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6297653" y="4952305"/>
            <a:ext cx="5238917" cy="1268512"/>
          </a:xfrm>
          <a:prstGeom prst="roundRect">
            <a:avLst>
              <a:gd name="adj" fmla="val 5305"/>
            </a:avLst>
          </a:prstGeom>
          <a:solidFill>
            <a:srgbClr val="FFFFFF">
              <a:alpha val="95000"/>
            </a:srgbClr>
          </a:solidFill>
          <a:ln w="19050">
            <a:solidFill>
              <a:srgbClr val="C7C7D0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476838" y="5131495"/>
            <a:ext cx="4880547" cy="250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ECG Summary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6476838" y="5537002"/>
            <a:ext cx="4880547" cy="5046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2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Free wall:</a:t>
            </a: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Tall R in V1 + QS in I and aVL.</a:t>
            </a:r>
            <a:endParaRPr lang="en-US" sz="1250" dirty="0"/>
          </a:p>
          <a:p>
            <a:pPr marL="0" indent="0" algn="l">
              <a:lnSpc>
                <a:spcPct val="131000"/>
              </a:lnSpc>
              <a:buNone/>
            </a:pPr>
            <a:r>
              <a:rPr lang="en-US" sz="12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Posteroseptal:</a:t>
            </a: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Tall R in V1 + deep Q in II, III, aVF.</a:t>
            </a:r>
            <a:endParaRPr lang="en-US" sz="1250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12961"/>
            <a:ext cx="10868745" cy="508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Right-Sided Bypass Tracts: ECG Patterns</a:t>
            </a:r>
            <a:endParaRPr lang="en-US" sz="32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1442244"/>
            <a:ext cx="5235841" cy="129500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19437" y="1624013"/>
            <a:ext cx="4796114" cy="254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Right Posteroseptal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919437" y="2038548"/>
            <a:ext cx="4796114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QS complexes in II, III, aVF + QS in V1. Closely </a:t>
            </a:r>
            <a:r>
              <a:rPr lang="en-US" sz="12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mimics inferior MI</a:t>
            </a: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 Inferior axis on frontal plane. Most common right-sided location.</a:t>
            </a:r>
            <a:endParaRPr lang="en-US" sz="12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1475" y="2897485"/>
            <a:ext cx="5235841" cy="155346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19437" y="3079254"/>
            <a:ext cx="4796114" cy="254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Right Anteroseptal</a:t>
            </a:r>
            <a:endParaRPr lang="en-US" sz="1600" dirty="0"/>
          </a:p>
        </p:txBody>
      </p:sp>
      <p:sp>
        <p:nvSpPr>
          <p:cNvPr id="8" name="Text 4"/>
          <p:cNvSpPr/>
          <p:nvPr/>
        </p:nvSpPr>
        <p:spPr>
          <a:xfrm>
            <a:off x="919437" y="3493790"/>
            <a:ext cx="4796114" cy="7753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QS or rS in V1/V2 + inferior axis (&gt;+60)</a:t>
            </a:r>
            <a:endParaRPr lang="en-US" sz="12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1475" y="4611191"/>
            <a:ext cx="5235841" cy="155346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19437" y="4792960"/>
            <a:ext cx="4796114" cy="254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RV Free Wall</a:t>
            </a:r>
            <a:endParaRPr lang="en-US" sz="1600" dirty="0"/>
          </a:p>
        </p:txBody>
      </p:sp>
      <p:sp>
        <p:nvSpPr>
          <p:cNvPr id="11" name="Text 6"/>
          <p:cNvSpPr/>
          <p:nvPr/>
        </p:nvSpPr>
        <p:spPr>
          <a:xfrm>
            <a:off x="919437" y="5207496"/>
            <a:ext cx="4796114" cy="7753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QS or rS in V1 + </a:t>
            </a:r>
            <a:r>
              <a:rPr lang="en-US" sz="125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left axis deviation</a:t>
            </a:r>
            <a:r>
              <a:rPr lang="en-US" sz="12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(axis −30° to −60°). Tall R waves in I and aVL. LBBB-like pattern. Axis is the critical differentiator from right posteroseptal tracts.</a:t>
            </a:r>
            <a:endParaRPr lang="en-US" sz="12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0729" y="1442244"/>
            <a:ext cx="5235841" cy="2712442"/>
          </a:xfrm>
          <a:prstGeom prst="rect">
            <a:avLst/>
          </a:prstGeom>
        </p:spPr>
      </p:pic>
      <p:sp>
        <p:nvSpPr>
          <p:cNvPr id="13" name="Shape 7"/>
          <p:cNvSpPr/>
          <p:nvPr/>
        </p:nvSpPr>
        <p:spPr>
          <a:xfrm>
            <a:off x="6300729" y="4334966"/>
            <a:ext cx="5235841" cy="1403548"/>
          </a:xfrm>
          <a:prstGeom prst="roundRect">
            <a:avLst>
              <a:gd name="adj" fmla="val 4872"/>
            </a:avLst>
          </a:prstGeom>
          <a:solidFill>
            <a:srgbClr val="E1E1EA"/>
          </a:solidFill>
          <a:ln/>
        </p:spPr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3444" y="4577655"/>
            <a:ext cx="203493" cy="162719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6829651" y="4519811"/>
            <a:ext cx="4544204" cy="10338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Key differentiator:</a:t>
            </a:r>
            <a:r>
              <a:rPr lang="en-US" sz="12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Frontal plane axis distinguishes posteroseptal (inferior axis) from free wall (left axis) from anteroseptal (inferior axis with specific lead pattern) right-sided tracts.</a:t>
            </a:r>
            <a:endParaRPr lang="en-US" sz="1250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26070"/>
            <a:ext cx="10868745" cy="4603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8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WPW ECG Pattern vs. WPW Syndrome</a:t>
            </a:r>
            <a:endParaRPr lang="en-US" sz="2850" dirty="0"/>
          </a:p>
        </p:txBody>
      </p:sp>
      <p:sp>
        <p:nvSpPr>
          <p:cNvPr id="3" name="Shape 1"/>
          <p:cNvSpPr/>
          <p:nvPr/>
        </p:nvSpPr>
        <p:spPr>
          <a:xfrm>
            <a:off x="426928" y="1374278"/>
            <a:ext cx="2561764" cy="2937073"/>
          </a:xfrm>
          <a:prstGeom prst="roundRect">
            <a:avLst>
              <a:gd name="adj" fmla="val 2415"/>
            </a:avLst>
          </a:prstGeom>
          <a:solidFill>
            <a:srgbClr val="FFFFFF">
              <a:alpha val="95000"/>
            </a:srgbClr>
          </a:solidFill>
          <a:ln w="19050">
            <a:solidFill>
              <a:srgbClr val="C7C7D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78332" y="1440359"/>
            <a:ext cx="2692928" cy="6905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WPW ECG Pattern (Asymptomatic Preexcitation)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27632" y="1852016"/>
            <a:ext cx="2360355" cy="1782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Short PR + delta wave on ECG without any tachyarrhythmia symptoms. Incidental finding — the patient has the anatomical substrate but has not experienced symptomatic arrhythmia. Estimated prevalence ~0.1–0.3% of the general population.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3354403" y="1430734"/>
            <a:ext cx="2561764" cy="2937073"/>
          </a:xfrm>
          <a:prstGeom prst="roundRect">
            <a:avLst>
              <a:gd name="adj" fmla="val 2415"/>
            </a:avLst>
          </a:prstGeom>
          <a:solidFill>
            <a:srgbClr val="FFFFFF">
              <a:alpha val="95000"/>
            </a:srgbClr>
          </a:solidFill>
          <a:ln w="19050">
            <a:solidFill>
              <a:srgbClr val="C7C7D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422664" y="1473585"/>
            <a:ext cx="2229191" cy="230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WPW Syndrome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3437546" y="1783018"/>
            <a:ext cx="2478621" cy="1782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ECG pattern </a:t>
            </a: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plus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symptomatic paroxysmal tachycardia (palpitations, presyncope, syncope, or cardiac arrest). Only </a:t>
            </a: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~10%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of individuals with the WPW ECG pattern will develop symptomatic WPW syndrome over their lifetime.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95893" y="4898434"/>
            <a:ext cx="5254692" cy="1585317"/>
          </a:xfrm>
          <a:prstGeom prst="roundRect">
            <a:avLst>
              <a:gd name="adj" fmla="val 3902"/>
            </a:avLst>
          </a:prstGeom>
          <a:solidFill>
            <a:srgbClr val="FFFFFF">
              <a:alpha val="95000"/>
            </a:srgbClr>
          </a:solidFill>
          <a:ln w="19050">
            <a:solidFill>
              <a:srgbClr val="C7C7D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27761" y="5034708"/>
            <a:ext cx="4922119" cy="317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Associated Conditions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61475" y="5255046"/>
            <a:ext cx="4922119" cy="11086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12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~10% of WPW patients have Ebstein's anomaly</a:t>
            </a:r>
            <a:r>
              <a:rPr lang="en-US" sz="12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(characteristically right-sided, often multiple bypass tracts). Also associated with hypertrophic cardiomyopathy and mitral valve prolapse. Always screen for structural heart disease</a:t>
            </a:r>
            <a:r>
              <a:rPr lang="en-US" sz="11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6281878" y="1414363"/>
            <a:ext cx="5254692" cy="230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Risk Stratification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281878" y="1775718"/>
            <a:ext cx="5254692" cy="4456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Electrophysiology study (EPS) is the gold standard — evaluates bypass tract refractory period and inducibility of tachyarrhythmia.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281878" y="2368947"/>
            <a:ext cx="2561764" cy="2355751"/>
          </a:xfrm>
          <a:prstGeom prst="roundRect">
            <a:avLst>
              <a:gd name="adj" fmla="val 2626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435465" y="2522537"/>
            <a:ext cx="441810" cy="441821"/>
          </a:xfrm>
          <a:prstGeom prst="ellipse">
            <a:avLst/>
          </a:prstGeom>
          <a:solidFill>
            <a:srgbClr val="1B1B27"/>
          </a:solidFill>
          <a:ln/>
        </p:spPr>
      </p:sp>
      <p:pic>
        <p:nvPicPr>
          <p:cNvPr id="16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56905" y="2643981"/>
            <a:ext cx="198829" cy="198834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6929661" y="2528887"/>
            <a:ext cx="2254590" cy="230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High-Risk Features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6318191" y="3064136"/>
            <a:ext cx="2254590" cy="11142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Short bypass tract refractory period; multiple accessory pathways; history of AF with rapid ventricular response; prior cardiac arrest or resuscitation.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8974806" y="2368947"/>
            <a:ext cx="2561764" cy="2355751"/>
          </a:xfrm>
          <a:prstGeom prst="roundRect">
            <a:avLst>
              <a:gd name="adj" fmla="val 2626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9128393" y="2522537"/>
            <a:ext cx="441810" cy="441821"/>
          </a:xfrm>
          <a:prstGeom prst="ellipse">
            <a:avLst/>
          </a:prstGeom>
          <a:solidFill>
            <a:srgbClr val="1B1B27"/>
          </a:solidFill>
          <a:ln/>
        </p:spPr>
      </p:sp>
      <p:pic>
        <p:nvPicPr>
          <p:cNvPr id="21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49833" y="2643981"/>
            <a:ext cx="198829" cy="198834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9691643" y="2502082"/>
            <a:ext cx="2254590" cy="230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Lower-Risk Features</a:t>
            </a:r>
            <a:endParaRPr lang="en-US" sz="1400" dirty="0"/>
          </a:p>
        </p:txBody>
      </p:sp>
      <p:sp>
        <p:nvSpPr>
          <p:cNvPr id="23" name="Text 19"/>
          <p:cNvSpPr/>
          <p:nvPr/>
        </p:nvSpPr>
        <p:spPr>
          <a:xfrm>
            <a:off x="8974806" y="3064135"/>
            <a:ext cx="2254590" cy="11142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Intermittent preexcitation (implies longer refractory period); absence of inducible tachyarrhythmia on EPS; loss of preexcitation with exercise.</a:t>
            </a:r>
            <a:endParaRPr lang="en-US" sz="1400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5A54C43-9EF0-B52B-D9F1-90430C9A37C8}"/>
              </a:ext>
            </a:extLst>
          </p:cNvPr>
          <p:cNvSpPr txBox="1"/>
          <p:nvPr/>
        </p:nvSpPr>
        <p:spPr>
          <a:xfrm>
            <a:off x="3062688" y="3305060"/>
            <a:ext cx="67423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0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237305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61876"/>
            <a:ext cx="10868745" cy="526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3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Disturbances of Impulse Formation</a:t>
            </a:r>
            <a:endParaRPr lang="en-US" sz="3300" dirty="0"/>
          </a:p>
        </p:txBody>
      </p:sp>
      <p:sp>
        <p:nvSpPr>
          <p:cNvPr id="3" name="Shape 1"/>
          <p:cNvSpPr/>
          <p:nvPr/>
        </p:nvSpPr>
        <p:spPr>
          <a:xfrm>
            <a:off x="661475" y="1387773"/>
            <a:ext cx="5359365" cy="2225675"/>
          </a:xfrm>
          <a:prstGeom prst="roundRect">
            <a:avLst>
              <a:gd name="adj" fmla="val 3177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6095" y="1562398"/>
            <a:ext cx="505011" cy="505023"/>
          </a:xfrm>
          <a:prstGeom prst="ellipse">
            <a:avLst/>
          </a:prstGeom>
          <a:solidFill>
            <a:srgbClr val="1B1B27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4998" y="1701205"/>
            <a:ext cx="227205" cy="22721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36095" y="2217341"/>
            <a:ext cx="5010124" cy="2630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Sinus Rhythms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836095" y="2570262"/>
            <a:ext cx="5010124" cy="868561"/>
          </a:xfrm>
          <a:prstGeom prst="rect">
            <a:avLst/>
          </a:prstGeom>
          <a:noFill/>
          <a:ln/>
        </p:spPr>
        <p:txBody>
          <a:bodyPr wrap="square" lIns="0" tIns="67338" rIns="0" bIns="0" rtlCol="0" anchor="t">
            <a:normAutofit/>
          </a:bodyPr>
          <a:lstStyle/>
          <a:p>
            <a:pPr marL="264160" indent="-264160" algn="l">
              <a:lnSpc>
                <a:spcPct val="126000"/>
              </a:lnSpc>
              <a:buSzPct val="100000"/>
              <a:buChar char="•"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Sinus arrhythmia</a:t>
            </a:r>
            <a:endParaRPr lang="en-US" sz="1300" dirty="0"/>
          </a:p>
          <a:p>
            <a:pPr marL="264160" indent="-264160" algn="l">
              <a:lnSpc>
                <a:spcPct val="126000"/>
              </a:lnSpc>
              <a:buSzPct val="100000"/>
              <a:buChar char="•"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Sinus tachycardia</a:t>
            </a:r>
            <a:endParaRPr lang="en-US" sz="1300" dirty="0"/>
          </a:p>
          <a:p>
            <a:pPr marL="264160" indent="-264160" algn="l">
              <a:lnSpc>
                <a:spcPct val="126000"/>
              </a:lnSpc>
              <a:buSzPct val="100000"/>
              <a:buChar char="•"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Sinus bradycardia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6170756" y="1387773"/>
            <a:ext cx="5359464" cy="2225675"/>
          </a:xfrm>
          <a:prstGeom prst="roundRect">
            <a:avLst>
              <a:gd name="adj" fmla="val 3177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345376" y="1562398"/>
            <a:ext cx="505011" cy="505023"/>
          </a:xfrm>
          <a:prstGeom prst="ellipse">
            <a:avLst/>
          </a:prstGeom>
          <a:solidFill>
            <a:srgbClr val="1B1B27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84279" y="1701205"/>
            <a:ext cx="227205" cy="227211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6345376" y="2217341"/>
            <a:ext cx="5010223" cy="2630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Atrial Rhythms</a:t>
            </a:r>
            <a:endParaRPr lang="en-US" sz="1650" dirty="0"/>
          </a:p>
        </p:txBody>
      </p:sp>
      <p:sp>
        <p:nvSpPr>
          <p:cNvPr id="12" name="Text 8"/>
          <p:cNvSpPr/>
          <p:nvPr/>
        </p:nvSpPr>
        <p:spPr>
          <a:xfrm>
            <a:off x="6345376" y="2570262"/>
            <a:ext cx="5010223" cy="868561"/>
          </a:xfrm>
          <a:prstGeom prst="rect">
            <a:avLst/>
          </a:prstGeom>
          <a:noFill/>
          <a:ln/>
        </p:spPr>
        <p:txBody>
          <a:bodyPr wrap="square" lIns="0" tIns="67338" rIns="0" bIns="0" rtlCol="0" anchor="t">
            <a:normAutofit/>
          </a:bodyPr>
          <a:lstStyle/>
          <a:p>
            <a:pPr marL="264160" indent="-264160" algn="l">
              <a:lnSpc>
                <a:spcPct val="126000"/>
              </a:lnSpc>
              <a:buSzPct val="100000"/>
              <a:buChar char="•"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Atrial extrasystoles</a:t>
            </a:r>
            <a:endParaRPr lang="en-US" sz="1300" dirty="0"/>
          </a:p>
          <a:p>
            <a:pPr marL="264160" indent="-264160" algn="l">
              <a:lnSpc>
                <a:spcPct val="126000"/>
              </a:lnSpc>
              <a:buSzPct val="100000"/>
              <a:buChar char="•"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Paroxysmal atrial tachycardia</a:t>
            </a:r>
            <a:endParaRPr lang="en-US" sz="1300" dirty="0"/>
          </a:p>
          <a:p>
            <a:pPr marL="264160" indent="-264160" algn="l">
              <a:lnSpc>
                <a:spcPct val="126000"/>
              </a:lnSpc>
              <a:buSzPct val="100000"/>
              <a:buChar char="•"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Atrial flutter &amp; fibrillation</a:t>
            </a:r>
            <a:endParaRPr lang="en-US" sz="1300" dirty="0"/>
          </a:p>
        </p:txBody>
      </p:sp>
      <p:sp>
        <p:nvSpPr>
          <p:cNvPr id="13" name="Shape 9"/>
          <p:cNvSpPr/>
          <p:nvPr/>
        </p:nvSpPr>
        <p:spPr>
          <a:xfrm>
            <a:off x="661475" y="3763367"/>
            <a:ext cx="5359365" cy="2532658"/>
          </a:xfrm>
          <a:prstGeom prst="roundRect">
            <a:avLst>
              <a:gd name="adj" fmla="val 2792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836095" y="3937992"/>
            <a:ext cx="505011" cy="505023"/>
          </a:xfrm>
          <a:prstGeom prst="ellipse">
            <a:avLst/>
          </a:prstGeom>
          <a:solidFill>
            <a:srgbClr val="1B1B27"/>
          </a:solidFill>
          <a:ln/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4998" y="4076799"/>
            <a:ext cx="227205" cy="227211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836095" y="4592935"/>
            <a:ext cx="5010124" cy="2630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AV Junctional Rhythms</a:t>
            </a:r>
            <a:endParaRPr lang="en-US" sz="1650" dirty="0"/>
          </a:p>
        </p:txBody>
      </p:sp>
      <p:sp>
        <p:nvSpPr>
          <p:cNvPr id="17" name="Text 12"/>
          <p:cNvSpPr/>
          <p:nvPr/>
        </p:nvSpPr>
        <p:spPr>
          <a:xfrm>
            <a:off x="836095" y="4945856"/>
            <a:ext cx="5010124" cy="561578"/>
          </a:xfrm>
          <a:prstGeom prst="rect">
            <a:avLst/>
          </a:prstGeom>
          <a:noFill/>
          <a:ln/>
        </p:spPr>
        <p:txBody>
          <a:bodyPr wrap="square" lIns="0" tIns="67338" rIns="0" bIns="0" rtlCol="0" anchor="t">
            <a:normAutofit/>
          </a:bodyPr>
          <a:lstStyle/>
          <a:p>
            <a:pPr marL="264160" indent="-264160" algn="l">
              <a:lnSpc>
                <a:spcPct val="126000"/>
              </a:lnSpc>
              <a:buSzPct val="100000"/>
              <a:buChar char="•"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 junctional extrasystoles</a:t>
            </a:r>
            <a:endParaRPr lang="en-US" sz="1300" dirty="0"/>
          </a:p>
          <a:p>
            <a:pPr marL="264160" indent="-264160" algn="l">
              <a:lnSpc>
                <a:spcPct val="126000"/>
              </a:lnSpc>
              <a:buSzPct val="100000"/>
              <a:buChar char="•"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Junctional ectopic tachycardia</a:t>
            </a:r>
            <a:endParaRPr lang="en-US" sz="1300" dirty="0"/>
          </a:p>
        </p:txBody>
      </p:sp>
      <p:sp>
        <p:nvSpPr>
          <p:cNvPr id="18" name="Shape 13"/>
          <p:cNvSpPr/>
          <p:nvPr/>
        </p:nvSpPr>
        <p:spPr>
          <a:xfrm>
            <a:off x="6170756" y="3763367"/>
            <a:ext cx="5359464" cy="2532658"/>
          </a:xfrm>
          <a:prstGeom prst="roundRect">
            <a:avLst>
              <a:gd name="adj" fmla="val 2792"/>
            </a:avLst>
          </a:prstGeom>
          <a:solidFill>
            <a:srgbClr val="E1E1EA"/>
          </a:solidFill>
          <a:ln w="6350">
            <a:solidFill>
              <a:srgbClr val="C7C7D0"/>
            </a:solidFill>
            <a:prstDash val="solid"/>
          </a:ln>
        </p:spPr>
      </p:sp>
      <p:sp>
        <p:nvSpPr>
          <p:cNvPr id="19" name="Shape 14"/>
          <p:cNvSpPr/>
          <p:nvPr/>
        </p:nvSpPr>
        <p:spPr>
          <a:xfrm>
            <a:off x="6345376" y="3937992"/>
            <a:ext cx="505011" cy="505023"/>
          </a:xfrm>
          <a:prstGeom prst="ellipse">
            <a:avLst/>
          </a:prstGeom>
          <a:solidFill>
            <a:srgbClr val="1B1B27"/>
          </a:solidFill>
          <a:ln/>
        </p:spPr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84279" y="4076799"/>
            <a:ext cx="227205" cy="227211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6345376" y="4592935"/>
            <a:ext cx="5010223" cy="2630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Ventricular Rhythms</a:t>
            </a:r>
            <a:endParaRPr lang="en-US" sz="1650" dirty="0"/>
          </a:p>
        </p:txBody>
      </p:sp>
      <p:sp>
        <p:nvSpPr>
          <p:cNvPr id="22" name="Text 16"/>
          <p:cNvSpPr/>
          <p:nvPr/>
        </p:nvSpPr>
        <p:spPr>
          <a:xfrm>
            <a:off x="6345376" y="4945856"/>
            <a:ext cx="5010223" cy="1175544"/>
          </a:xfrm>
          <a:prstGeom prst="rect">
            <a:avLst/>
          </a:prstGeom>
          <a:noFill/>
          <a:ln/>
        </p:spPr>
        <p:txBody>
          <a:bodyPr wrap="square" lIns="0" tIns="67338" rIns="0" bIns="0" rtlCol="0" anchor="t">
            <a:normAutofit/>
          </a:bodyPr>
          <a:lstStyle/>
          <a:p>
            <a:pPr marL="264160" indent="-264160" algn="l">
              <a:lnSpc>
                <a:spcPct val="126000"/>
              </a:lnSpc>
              <a:buSzPct val="100000"/>
              <a:buChar char="•"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VPCs </a:t>
            </a:r>
          </a:p>
          <a:p>
            <a:pPr marL="264160" indent="-264160" algn="l">
              <a:lnSpc>
                <a:spcPct val="126000"/>
              </a:lnSpc>
              <a:buSzPct val="100000"/>
              <a:buChar char="•"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Idioventricular rhythm</a:t>
            </a:r>
            <a:endParaRPr lang="en-US" sz="1300" dirty="0"/>
          </a:p>
          <a:p>
            <a:pPr marL="264160" indent="-264160" algn="l">
              <a:lnSpc>
                <a:spcPct val="126000"/>
              </a:lnSpc>
              <a:buSzPct val="100000"/>
              <a:buChar char="•"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VT, ventricular flutter, VF</a:t>
            </a:r>
            <a:endParaRPr lang="en-US" sz="1300" dirty="0"/>
          </a:p>
          <a:p>
            <a:pPr marL="264160" indent="-264160" algn="l">
              <a:lnSpc>
                <a:spcPct val="126000"/>
              </a:lnSpc>
              <a:buSzPct val="100000"/>
              <a:buChar char="•"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Reciprocal rhythms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85787"/>
            <a:ext cx="10868745" cy="563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5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Disturbances of Impulse Conduction</a:t>
            </a:r>
            <a:endParaRPr lang="en-US" sz="35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845" y="1913037"/>
            <a:ext cx="6910810" cy="259328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245313" y="4405918"/>
            <a:ext cx="1042342" cy="4015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WPW Syndrome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4931677" y="4405918"/>
            <a:ext cx="1042342" cy="4015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Intraventricular Abnl</a:t>
            </a:r>
            <a:endParaRPr lang="en-US" sz="1250" dirty="0"/>
          </a:p>
        </p:txBody>
      </p:sp>
      <p:sp>
        <p:nvSpPr>
          <p:cNvPr id="6" name="Text 3"/>
          <p:cNvSpPr/>
          <p:nvPr/>
        </p:nvSpPr>
        <p:spPr>
          <a:xfrm>
            <a:off x="3625180" y="4405918"/>
            <a:ext cx="1042341" cy="4015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Bundle Branch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2318684" y="4506317"/>
            <a:ext cx="1042342" cy="2007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AV Block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983630" y="4506317"/>
            <a:ext cx="1042342" cy="2007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SA Block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8018163" y="1578074"/>
            <a:ext cx="3518308" cy="281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Clinical Summary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8018163" y="2031206"/>
            <a:ext cx="3518308" cy="4180880"/>
          </a:xfrm>
          <a:prstGeom prst="rect">
            <a:avLst/>
          </a:prstGeom>
          <a:noFill/>
          <a:ln/>
        </p:spPr>
        <p:txBody>
          <a:bodyPr wrap="square" lIns="0" tIns="72063" rIns="0" bIns="0" rtlCol="0" anchor="t">
            <a:normAutofit/>
          </a:bodyPr>
          <a:lstStyle/>
          <a:p>
            <a:pPr marL="284480" indent="-284480" algn="l">
              <a:lnSpc>
                <a:spcPct val="130000"/>
              </a:lnSpc>
              <a:buSzPct val="100000"/>
              <a:buChar char="•"/>
            </a:pP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SA block: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Failure of impulse exit from the SA node</a:t>
            </a:r>
            <a:endParaRPr lang="en-US" sz="1400" dirty="0"/>
          </a:p>
          <a:p>
            <a:pPr marL="284480" indent="-284480" algn="l">
              <a:lnSpc>
                <a:spcPct val="130000"/>
              </a:lnSpc>
              <a:buSzPct val="100000"/>
              <a:buChar char="•"/>
            </a:pP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AV block: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Delayed or failed conduction through the AV node</a:t>
            </a:r>
            <a:endParaRPr lang="en-US" sz="1400" dirty="0"/>
          </a:p>
          <a:p>
            <a:pPr marL="284480" indent="-284480" algn="l">
              <a:lnSpc>
                <a:spcPct val="130000"/>
              </a:lnSpc>
              <a:buSzPct val="100000"/>
              <a:buChar char="•"/>
            </a:pP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Bundle branch blocks &amp; hemiblocks: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Impaired conduction in the His-Purkinje system</a:t>
            </a:r>
            <a:endParaRPr lang="en-US" sz="1400" dirty="0"/>
          </a:p>
          <a:p>
            <a:pPr marL="284480" indent="-284480" algn="l">
              <a:lnSpc>
                <a:spcPct val="130000"/>
              </a:lnSpc>
              <a:buSzPct val="100000"/>
              <a:buChar char="•"/>
            </a:pP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Non-specific intraventricular conduction abnormalities: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Diffuse conduction delay not meeting BBB criteria</a:t>
            </a:r>
            <a:endParaRPr lang="en-US" sz="1400" dirty="0"/>
          </a:p>
          <a:p>
            <a:pPr marL="284480" indent="-284480" algn="l">
              <a:lnSpc>
                <a:spcPct val="130000"/>
              </a:lnSpc>
              <a:buSzPct val="100000"/>
              <a:buChar char="•"/>
            </a:pPr>
            <a:r>
              <a:rPr lang="en-US" sz="14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WPW syndrome:</a:t>
            </a:r>
            <a:r>
              <a:rPr lang="en-US" sz="14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Accessory pathway pre-excitation — bypass of normal AV delay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83307"/>
            <a:ext cx="10868745" cy="526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3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Classification of Arrhythmias: Overview</a:t>
            </a:r>
            <a:endParaRPr lang="en-US" sz="33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2243138"/>
            <a:ext cx="5792940" cy="312261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871520" y="1484114"/>
            <a:ext cx="4664950" cy="2630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Three Classification Axes</a:t>
            </a:r>
            <a:endParaRPr lang="en-US" sz="16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1520" y="1915815"/>
            <a:ext cx="4664950" cy="1296789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135039" y="2103140"/>
            <a:ext cx="4214112" cy="2630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Primary Anatomical Origin</a:t>
            </a:r>
            <a:endParaRPr lang="en-US" sz="1650" dirty="0"/>
          </a:p>
        </p:txBody>
      </p:sp>
      <p:sp>
        <p:nvSpPr>
          <p:cNvPr id="7" name="Text 3"/>
          <p:cNvSpPr/>
          <p:nvPr/>
        </p:nvSpPr>
        <p:spPr>
          <a:xfrm>
            <a:off x="7135039" y="2516088"/>
            <a:ext cx="4214112" cy="5091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Sinus node, Atria, AV Node, or Ventricles — the most critical determinant</a:t>
            </a:r>
            <a:endParaRPr lang="en-US" sz="13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1520" y="3362523"/>
            <a:ext cx="4664950" cy="1296789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7135039" y="3549848"/>
            <a:ext cx="4214112" cy="2630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Secondary Discharge Sequence</a:t>
            </a:r>
            <a:endParaRPr lang="en-US" sz="1650" dirty="0"/>
          </a:p>
        </p:txBody>
      </p:sp>
      <p:sp>
        <p:nvSpPr>
          <p:cNvPr id="10" name="Text 5"/>
          <p:cNvSpPr/>
          <p:nvPr/>
        </p:nvSpPr>
        <p:spPr>
          <a:xfrm>
            <a:off x="7135039" y="3962797"/>
            <a:ext cx="4214112" cy="5091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Normal rhythm, tachycardia, bradycardia, flutter, fibrillation, extrasystole, or parasystole</a:t>
            </a:r>
            <a:endParaRPr lang="en-US" sz="13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1520" y="4809232"/>
            <a:ext cx="4664950" cy="1296789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7135039" y="4996557"/>
            <a:ext cx="4214112" cy="2630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Secondary Conduction Sequence</a:t>
            </a:r>
            <a:endParaRPr lang="en-US" sz="1650" dirty="0"/>
          </a:p>
        </p:txBody>
      </p:sp>
      <p:sp>
        <p:nvSpPr>
          <p:cNvPr id="13" name="Text 7"/>
          <p:cNvSpPr/>
          <p:nvPr/>
        </p:nvSpPr>
        <p:spPr>
          <a:xfrm>
            <a:off x="7135039" y="5409505"/>
            <a:ext cx="4214112" cy="5091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13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Normal anterograde, aberration, SA block, AV block, or reciprocal sequence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1B1B27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6209</Words>
  <Application>Microsoft Office PowerPoint</Application>
  <PresentationFormat>Widescreen</PresentationFormat>
  <Paragraphs>629</Paragraphs>
  <Slides>66</Slides>
  <Notes>64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72" baseType="lpstr">
      <vt:lpstr>Roboto</vt:lpstr>
      <vt:lpstr>Raleway</vt:lpstr>
      <vt:lpstr>Roboto Bold</vt:lpstr>
      <vt:lpstr>Arial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RESHMA TANIA</dc:creator>
  <cp:lastModifiedBy>RESHMA TANIA</cp:lastModifiedBy>
  <cp:revision>7</cp:revision>
  <dcterms:created xsi:type="dcterms:W3CDTF">2026-09-01T10:53:31Z</dcterms:created>
  <dcterms:modified xsi:type="dcterms:W3CDTF">2026-09-01T20:30:19Z</dcterms:modified>
</cp:coreProperties>
</file>